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6" r:id="rId15"/>
    <p:sldId id="304" r:id="rId16"/>
    <p:sldId id="307" r:id="rId17"/>
    <p:sldId id="291" r:id="rId18"/>
    <p:sldId id="308" r:id="rId19"/>
    <p:sldId id="309" r:id="rId20"/>
    <p:sldId id="320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20000"/>
      </a:spcBef>
      <a:spcAft>
        <a:spcPct val="0"/>
      </a:spcAft>
      <a:buFont typeface="Arial" charset="0"/>
      <a:buChar char="•"/>
      <a:defRPr sz="2800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1pPr>
    <a:lvl2pPr marL="457200" algn="l" defTabSz="457200" rtl="0" eaLnBrk="0" fontAlgn="base" hangingPunct="0">
      <a:spcBef>
        <a:spcPct val="20000"/>
      </a:spcBef>
      <a:spcAft>
        <a:spcPct val="0"/>
      </a:spcAft>
      <a:buFont typeface="Arial" charset="0"/>
      <a:buChar char="•"/>
      <a:defRPr sz="2800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2pPr>
    <a:lvl3pPr marL="914400" algn="l" defTabSz="457200" rtl="0" eaLnBrk="0" fontAlgn="base" hangingPunct="0">
      <a:spcBef>
        <a:spcPct val="20000"/>
      </a:spcBef>
      <a:spcAft>
        <a:spcPct val="0"/>
      </a:spcAft>
      <a:buFont typeface="Arial" charset="0"/>
      <a:buChar char="•"/>
      <a:defRPr sz="2800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3pPr>
    <a:lvl4pPr marL="1371600" algn="l" defTabSz="457200" rtl="0" eaLnBrk="0" fontAlgn="base" hangingPunct="0">
      <a:spcBef>
        <a:spcPct val="20000"/>
      </a:spcBef>
      <a:spcAft>
        <a:spcPct val="0"/>
      </a:spcAft>
      <a:buFont typeface="Arial" charset="0"/>
      <a:buChar char="•"/>
      <a:defRPr sz="2800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4pPr>
    <a:lvl5pPr marL="1828800" algn="l" defTabSz="457200" rtl="0" eaLnBrk="0" fontAlgn="base" hangingPunct="0">
      <a:spcBef>
        <a:spcPct val="20000"/>
      </a:spcBef>
      <a:spcAft>
        <a:spcPct val="0"/>
      </a:spcAft>
      <a:buFont typeface="Arial" charset="0"/>
      <a:buChar char="•"/>
      <a:defRPr sz="2800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55A4"/>
    <a:srgbClr val="FB00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45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2964" y="-102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75" cy="4966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62" y="0"/>
            <a:ext cx="2946275" cy="4966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FA539E3E-512A-42B6-BB8D-CFC249529F76}" type="datetime1">
              <a:rPr lang="cs-CZ"/>
              <a:pPr>
                <a:defRPr/>
              </a:pPr>
              <a:t>26.5.2015</a:t>
            </a:fld>
            <a:endParaRPr lang="cs-CZ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272"/>
            <a:ext cx="2946275" cy="4966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2E88D0D1-3A3A-4E70-B7D4-A62F868455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99181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B53C9-1176-4B40-9374-47DFC0BB2E20}" type="datetimeFigureOut">
              <a:rPr lang="cs-CZ" smtClean="0"/>
              <a:pPr/>
              <a:t>26.5.2015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23CDD-63C4-43E3-8581-4277EED378F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984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23CDD-63C4-43E3-8581-4277EED378F7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9EAD4-DD33-40F2-836F-819CA0BE6B6A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66763-2CBB-467E-93DE-4673DD4DE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7E50-15F9-44C9-99ED-6B7480CC5773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51157-17DB-4ED0-8FD8-3AA476FC0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365FD-BF2D-4974-9B79-3ED8DC355439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A74DB-E23E-4540-8992-058E41E74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F59CF-60E2-4C40-AA6D-26E16664F29B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F1F30-7BE5-455B-BDB5-611676D0A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FD6AD-97BF-4EEE-9667-3399EEC5B90D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1323C-DAD8-451E-AD3A-871F02B2B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6AA11-61A1-4938-965E-028FBE136E87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70011-E772-4F7D-A6F9-7526A36B3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3F728-157A-430C-ACCE-5952F10DF525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A4E61-9172-4477-A433-C678481FF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4E69E-4356-452F-9737-7E5852F063EF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FA6BB-E935-4605-8C3B-E916E926D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088A7-DF57-48D0-88DD-C13DADFC629A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A5DBC-98B7-4BC8-8941-D3851DACA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73DAF-E5B2-46ED-BE3E-96202F5ECB21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849A1-32DE-4CCD-89AB-9CAD70504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30A99-5A0E-426A-9366-837E30B5148A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94AEA-0DA5-4060-A85A-E768F3A25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 předlohy nadpisů.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styly předlohy textu.</a:t>
            </a:r>
          </a:p>
          <a:p>
            <a:pPr lvl="1"/>
            <a:r>
              <a:rPr lang="en-US" smtClean="0"/>
              <a:t>Druhá úroveň</a:t>
            </a:r>
          </a:p>
          <a:p>
            <a:pPr lvl="2"/>
            <a:r>
              <a:rPr lang="en-US" smtClean="0"/>
              <a:t>Třetí úroveň</a:t>
            </a:r>
          </a:p>
          <a:p>
            <a:pPr lvl="3"/>
            <a:r>
              <a:rPr lang="en-US" smtClean="0"/>
              <a:t>Čtvrtá úroveň</a:t>
            </a:r>
          </a:p>
          <a:p>
            <a:pPr lvl="4"/>
            <a:r>
              <a:rPr lang="en-US" smtClean="0"/>
              <a:t>Pátá úroveň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5FBDA9E-B88A-487F-A879-E344E0E34390}" type="datetime1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A327AE0-4654-4D77-9196-E499ADAD8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Arial Unicode MS" pitchFamily="34" charset="-128"/>
          <a:cs typeface="Arial Unicode MS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 Unicode MS" pitchFamily="34" charset="-128"/>
          <a:cs typeface="Arial Unicode MS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 Unicode MS" pitchFamily="34" charset="-128"/>
          <a:cs typeface="Arial Unicode MS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 Unicode MS" pitchFamily="34" charset="-128"/>
          <a:cs typeface="Arial Unicode MS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 Unicode MS" pitchFamily="34" charset="-128"/>
          <a:cs typeface="Arial Unicode MS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57200" y="4183813"/>
            <a:ext cx="8229600" cy="155274"/>
          </a:xfrm>
        </p:spPr>
        <p:txBody>
          <a:bodyPr/>
          <a:lstStyle/>
          <a:p>
            <a:pPr eaLnBrk="1" hangingPunct="1">
              <a:spcBef>
                <a:spcPct val="100000"/>
              </a:spcBef>
            </a:pPr>
            <a:r>
              <a:rPr lang="cs-CZ" sz="3600" b="1" dirty="0" smtClean="0">
                <a:latin typeface="Arial" charset="0"/>
              </a:rPr>
              <a:t/>
            </a:r>
            <a:br>
              <a:rPr lang="cs-CZ" sz="3600" b="1" dirty="0" smtClean="0">
                <a:latin typeface="Arial" charset="0"/>
              </a:rPr>
            </a:br>
            <a:r>
              <a:rPr lang="cs-CZ" sz="3600" b="1" dirty="0" smtClean="0">
                <a:latin typeface="Arial" charset="0"/>
              </a:rPr>
              <a:t/>
            </a:r>
            <a:br>
              <a:rPr lang="cs-CZ" sz="3600" b="1" dirty="0" smtClean="0">
                <a:latin typeface="Arial" charset="0"/>
              </a:rPr>
            </a:br>
            <a:r>
              <a:rPr lang="cs-CZ" sz="3600" b="1" dirty="0" smtClean="0">
                <a:latin typeface="Arial" charset="0"/>
              </a:rPr>
              <a:t/>
            </a:r>
            <a:br>
              <a:rPr lang="cs-CZ" sz="3600" b="1" dirty="0" smtClean="0">
                <a:latin typeface="Arial" charset="0"/>
              </a:rPr>
            </a:br>
            <a:r>
              <a:rPr lang="cs-CZ" sz="3600" b="1" dirty="0" smtClean="0">
                <a:solidFill>
                  <a:srgbClr val="0055A4"/>
                </a:solidFill>
                <a:latin typeface="Arial" charset="0"/>
              </a:rPr>
              <a:t/>
            </a:r>
            <a:br>
              <a:rPr lang="cs-CZ" sz="3600" b="1" dirty="0" smtClean="0">
                <a:solidFill>
                  <a:srgbClr val="0055A4"/>
                </a:solidFill>
                <a:latin typeface="Arial" charset="0"/>
              </a:rPr>
            </a:br>
            <a:r>
              <a:rPr lang="cs-CZ" sz="3600" b="1" dirty="0" smtClean="0">
                <a:solidFill>
                  <a:srgbClr val="0055A4"/>
                </a:solidFill>
                <a:latin typeface="Arial" charset="0"/>
              </a:rPr>
              <a:t/>
            </a:r>
            <a:br>
              <a:rPr lang="cs-CZ" sz="3600" b="1" dirty="0" smtClean="0">
                <a:solidFill>
                  <a:srgbClr val="0055A4"/>
                </a:solidFill>
                <a:latin typeface="Arial" charset="0"/>
              </a:rPr>
            </a:br>
            <a:r>
              <a:rPr lang="cs-CZ" sz="2000" dirty="0" smtClean="0">
                <a:solidFill>
                  <a:srgbClr val="0055A4"/>
                </a:solidFill>
                <a:latin typeface="Arial" charset="0"/>
              </a:rPr>
              <a:t>Jaroslava Nietscheová, </a:t>
            </a:r>
            <a:r>
              <a:rPr lang="cs-CZ" sz="2000" dirty="0" err="1" smtClean="0">
                <a:solidFill>
                  <a:srgbClr val="0055A4"/>
                </a:solidFill>
                <a:latin typeface="Arial" charset="0"/>
              </a:rPr>
              <a:t>prom</a:t>
            </a:r>
            <a:r>
              <a:rPr lang="cs-CZ" sz="2000" dirty="0" smtClean="0">
                <a:solidFill>
                  <a:srgbClr val="0055A4"/>
                </a:solidFill>
                <a:latin typeface="Arial" charset="0"/>
              </a:rPr>
              <a:t>. práv.         e-mail: </a:t>
            </a:r>
            <a:r>
              <a:rPr lang="cs-CZ" sz="2000" dirty="0" err="1" smtClean="0">
                <a:solidFill>
                  <a:srgbClr val="0055A4"/>
                </a:solidFill>
                <a:latin typeface="Arial" charset="0"/>
              </a:rPr>
              <a:t>nietscheova</a:t>
            </a:r>
            <a:r>
              <a:rPr lang="cs-CZ" sz="2000" dirty="0" smtClean="0">
                <a:solidFill>
                  <a:srgbClr val="0055A4"/>
                </a:solidFill>
                <a:latin typeface="Arial" charset="0"/>
              </a:rPr>
              <a:t>@</a:t>
            </a:r>
            <a:r>
              <a:rPr lang="cs-CZ" sz="2000" dirty="0" err="1" smtClean="0">
                <a:solidFill>
                  <a:srgbClr val="0055A4"/>
                </a:solidFill>
                <a:latin typeface="Arial" charset="0"/>
              </a:rPr>
              <a:t>pvl.cz</a:t>
            </a:r>
            <a:endParaRPr lang="cs-CZ" sz="2000" dirty="0" smtClean="0">
              <a:solidFill>
                <a:srgbClr val="0055A4"/>
              </a:solidFill>
              <a:latin typeface="Arial" charset="0"/>
            </a:endParaRPr>
          </a:p>
        </p:txBody>
      </p:sp>
      <p:sp>
        <p:nvSpPr>
          <p:cNvPr id="2051" name="Title 1"/>
          <p:cNvSpPr txBox="1">
            <a:spLocks/>
          </p:cNvSpPr>
          <p:nvPr/>
        </p:nvSpPr>
        <p:spPr bwMode="auto">
          <a:xfrm>
            <a:off x="383516" y="1708030"/>
            <a:ext cx="8303284" cy="331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cs-CZ" sz="3600" b="1" dirty="0" smtClean="0">
              <a:latin typeface="Arial" charset="0"/>
              <a:cs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57200" y="0"/>
            <a:ext cx="82296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cs-CZ" sz="3200" b="1" dirty="0" smtClean="0">
              <a:solidFill>
                <a:srgbClr val="0055A4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sz="3200" b="1" dirty="0" smtClean="0">
              <a:solidFill>
                <a:srgbClr val="0055A4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sz="3200" b="1" dirty="0" smtClean="0">
              <a:solidFill>
                <a:srgbClr val="0055A4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sz="3200" b="1" dirty="0" smtClean="0">
              <a:solidFill>
                <a:srgbClr val="0055A4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sz="3200" b="1" dirty="0" smtClean="0">
                <a:solidFill>
                  <a:srgbClr val="0055A4"/>
                </a:solidFill>
                <a:latin typeface="Arial" charset="0"/>
                <a:cs typeface="Arial" charset="0"/>
              </a:rPr>
              <a:t>Ochrana před povodněmi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sz="3200" b="1" dirty="0" smtClean="0">
                <a:solidFill>
                  <a:srgbClr val="0055A4"/>
                </a:solidFill>
                <a:latin typeface="Arial" charset="0"/>
                <a:cs typeface="Arial" charset="0"/>
              </a:rPr>
              <a:t>a protipovodňová opatření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sz="3200" b="1" dirty="0" smtClean="0">
                <a:solidFill>
                  <a:srgbClr val="0055A4"/>
                </a:solidFill>
                <a:latin typeface="Arial" charset="0"/>
                <a:cs typeface="Arial" charset="0"/>
              </a:rPr>
              <a:t>budovaná z dotací státu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sz="3200" b="1" dirty="0" smtClean="0">
              <a:solidFill>
                <a:srgbClr val="0055A4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b="1" dirty="0" smtClean="0">
                <a:solidFill>
                  <a:srgbClr val="0055A4"/>
                </a:solidFill>
                <a:latin typeface="Arial" charset="0"/>
                <a:cs typeface="Arial" charset="0"/>
              </a:rPr>
              <a:t>Kutná Hora 26. a 27. 5.2015</a:t>
            </a:r>
            <a:endParaRPr lang="en-US" b="1" dirty="0">
              <a:solidFill>
                <a:srgbClr val="0055A4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688" y="1682151"/>
            <a:ext cx="8977312" cy="4739287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ct val="50000"/>
              </a:spcAft>
              <a:buNone/>
              <a:defRPr/>
            </a:pPr>
            <a:endParaRPr lang="cs-CZ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Manipulační řády – vyhláška č. 216/2011 Sb.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  </a:t>
            </a: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navrhují vlastníci 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 schvalují vodoprávní úřady rozhodnutím           	</a:t>
            </a: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(§ 115 odst. 17 VZ)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cs-CZ" dirty="0" smtClean="0">
                <a:solidFill>
                  <a:srgbClr val="262626"/>
                </a:solidFill>
                <a:latin typeface="Arial" charset="0"/>
              </a:rPr>
              <a:t>Vodoprávní úřad může uložit vlastníkovi   povinnost zpracovat návrh </a:t>
            </a:r>
            <a:r>
              <a:rPr lang="cs-CZ" sz="2800" dirty="0" smtClean="0">
                <a:solidFill>
                  <a:srgbClr val="262626"/>
                </a:solidFill>
                <a:latin typeface="Arial" charset="0"/>
              </a:rPr>
              <a:t>(§ 59 odst. 3 VZ)</a:t>
            </a:r>
            <a:endParaRPr lang="cs-CZ" sz="2800" dirty="0">
              <a:solidFill>
                <a:srgbClr val="26262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39947" y="2074863"/>
            <a:ext cx="8507202" cy="4346575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Vodoprávní úřad může: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262626"/>
                </a:solidFill>
                <a:latin typeface="Arial" charset="0"/>
              </a:rPr>
              <a:t>  </a:t>
            </a: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stanovit podmínky pro zpracování 	manipulačního řádu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stanovit lhůtu pro jeho zpracování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uložit povinnost doplnění, úpravy                      	</a:t>
            </a: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(§ 59 odst. 3 VZ)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688" y="1656273"/>
            <a:ext cx="9184346" cy="4765166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ct val="50000"/>
              </a:spcAft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Povodňové orgány obce s rozšířenou působností v době nebezpečí povodně nebo při povodni mohou nařídit mimořádnou manipulaci             nad rámec schváleného manipulačního řádu po dohodě se správcem povodí </a:t>
            </a:r>
          </a:p>
          <a:p>
            <a:pPr marL="0" indent="0" algn="just">
              <a:lnSpc>
                <a:spcPct val="150000"/>
              </a:lnSpc>
              <a:spcAft>
                <a:spcPct val="50000"/>
              </a:spcAft>
              <a:buNone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[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§ 79 odst. 2 písm. k) </a:t>
            </a:r>
            <a:r>
              <a:rPr lang="cs-CZ" sz="280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VZ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]</a:t>
            </a:r>
            <a:endParaRPr lang="cs-CZ" sz="28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Aft>
                <a:spcPct val="50000"/>
              </a:spcAft>
              <a:buFont typeface="Arial" charset="0"/>
              <a:buNone/>
              <a:defRPr/>
            </a:pPr>
            <a:endParaRPr lang="cs-CZ" sz="2800" dirty="0">
              <a:solidFill>
                <a:srgbClr val="26262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" y="1673525"/>
            <a:ext cx="9143998" cy="4747913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spcAft>
                <a:spcPct val="50000"/>
              </a:spcAft>
              <a:buNone/>
              <a:defRPr/>
            </a:pPr>
            <a:endParaRPr lang="cs-CZ" sz="28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0" indent="0" algn="just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Vlastníci vodních nádrží 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smí provést manipulace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: 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  </a:t>
            </a: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jen podle manipulačního řádu </a:t>
            </a:r>
            <a:r>
              <a:rPr lang="en-US" sz="2500" dirty="0" smtClean="0">
                <a:solidFill>
                  <a:srgbClr val="0055A4"/>
                </a:solidFill>
                <a:latin typeface="Arial" charset="0"/>
              </a:rPr>
              <a:t>[</a:t>
            </a:r>
            <a:r>
              <a:rPr lang="cs-CZ" sz="2500" dirty="0" smtClean="0">
                <a:solidFill>
                  <a:srgbClr val="0055A4"/>
                </a:solidFill>
                <a:latin typeface="Arial" charset="0"/>
              </a:rPr>
              <a:t>§ 59 odst. 1 písm. a) </a:t>
            </a:r>
            <a:r>
              <a:rPr lang="cs-CZ" sz="2500" dirty="0" err="1" smtClean="0">
                <a:solidFill>
                  <a:srgbClr val="0055A4"/>
                </a:solidFill>
                <a:latin typeface="Arial" charset="0"/>
              </a:rPr>
              <a:t>VZ</a:t>
            </a:r>
            <a:r>
              <a:rPr lang="en-US" sz="2500" dirty="0" smtClean="0">
                <a:solidFill>
                  <a:srgbClr val="0055A4"/>
                </a:solidFill>
                <a:latin typeface="Arial" charset="0"/>
              </a:rPr>
              <a:t>]</a:t>
            </a:r>
            <a:endParaRPr lang="cs-CZ" sz="2500" dirty="0" smtClean="0">
              <a:solidFill>
                <a:srgbClr val="0055A4"/>
              </a:solidFill>
              <a:latin typeface="Arial" charset="0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   mimořádné manipulace nad rámec schváleného    	manipulačního řádu jen se souhlasem povodňového 	orgánu obce nebo kraje  </a:t>
            </a:r>
            <a:r>
              <a:rPr lang="en-US" sz="2500" dirty="0" smtClean="0">
                <a:solidFill>
                  <a:srgbClr val="0055A4"/>
                </a:solidFill>
                <a:latin typeface="Arial" charset="0"/>
              </a:rPr>
              <a:t>[</a:t>
            </a:r>
            <a:r>
              <a:rPr lang="cs-CZ" sz="2500" dirty="0" smtClean="0">
                <a:solidFill>
                  <a:srgbClr val="0055A4"/>
                </a:solidFill>
                <a:latin typeface="Arial" charset="0"/>
              </a:rPr>
              <a:t>§ 84 odst. 1 písm. g) </a:t>
            </a:r>
            <a:r>
              <a:rPr lang="cs-CZ" sz="2500" dirty="0" err="1" smtClean="0">
                <a:solidFill>
                  <a:srgbClr val="0055A4"/>
                </a:solidFill>
                <a:latin typeface="Arial" charset="0"/>
              </a:rPr>
              <a:t>VZ</a:t>
            </a:r>
            <a:r>
              <a:rPr lang="en-US" sz="2500" dirty="0" smtClean="0">
                <a:solidFill>
                  <a:srgbClr val="0055A4"/>
                </a:solidFill>
                <a:latin typeface="Arial" charset="0"/>
              </a:rPr>
              <a:t>]</a:t>
            </a:r>
            <a:endParaRPr lang="cs-CZ" sz="2500" dirty="0" smtClean="0">
              <a:solidFill>
                <a:srgbClr val="0055A4"/>
              </a:solidFill>
              <a:latin typeface="Arial" charset="0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   při ohrožení vodního díla varují ohrožené osoby         	</a:t>
            </a:r>
            <a:r>
              <a:rPr lang="en-US" sz="2500" dirty="0" smtClean="0">
                <a:solidFill>
                  <a:srgbClr val="0055A4"/>
                </a:solidFill>
                <a:latin typeface="Arial" charset="0"/>
              </a:rPr>
              <a:t>[</a:t>
            </a:r>
            <a:r>
              <a:rPr lang="cs-CZ" sz="2500" dirty="0" smtClean="0">
                <a:solidFill>
                  <a:srgbClr val="0055A4"/>
                </a:solidFill>
                <a:latin typeface="Arial" charset="0"/>
              </a:rPr>
              <a:t>§ 84 odst. 2 písm. c) </a:t>
            </a:r>
            <a:r>
              <a:rPr lang="cs-CZ" sz="2500" dirty="0" err="1" smtClean="0">
                <a:solidFill>
                  <a:srgbClr val="0055A4"/>
                </a:solidFill>
                <a:latin typeface="Arial" charset="0"/>
              </a:rPr>
              <a:t>VZ</a:t>
            </a:r>
            <a:r>
              <a:rPr lang="en-US" sz="2500" dirty="0" smtClean="0">
                <a:solidFill>
                  <a:srgbClr val="0055A4"/>
                </a:solidFill>
                <a:latin typeface="Arial" charset="0"/>
              </a:rPr>
              <a:t>]</a:t>
            </a:r>
            <a:r>
              <a:rPr lang="cs-CZ" sz="2500" dirty="0" smtClean="0">
                <a:solidFill>
                  <a:srgbClr val="0055A4"/>
                </a:solidFill>
                <a:latin typeface="Arial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spcAft>
                <a:spcPct val="50000"/>
              </a:spcAft>
              <a:buFont typeface="Arial" charset="0"/>
              <a:buNone/>
              <a:defRPr/>
            </a:pPr>
            <a:endParaRPr lang="cs-CZ" sz="2800" dirty="0">
              <a:solidFill>
                <a:srgbClr val="26262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688" y="1889185"/>
            <a:ext cx="8780462" cy="4532253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spcAft>
                <a:spcPct val="50000"/>
              </a:spcAft>
              <a:buNone/>
              <a:defRPr/>
            </a:pPr>
            <a:endParaRPr lang="cs-CZ" sz="2400" dirty="0" smtClean="0">
              <a:solidFill>
                <a:srgbClr val="262626"/>
              </a:solidFill>
              <a:latin typeface="Arial" charset="0"/>
            </a:endParaRPr>
          </a:p>
          <a:p>
            <a:pPr marL="0" indent="0" algn="just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Z toho plyne, že vlastník vodního díla je vázán </a:t>
            </a:r>
          </a:p>
          <a:p>
            <a:pPr marL="0" indent="0" algn="just">
              <a:lnSpc>
                <a:spcPct val="90000"/>
              </a:lnSpc>
              <a:spcAft>
                <a:spcPct val="50000"/>
              </a:spcAft>
              <a:buSzPct val="70000"/>
              <a:defRPr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 </a:t>
            </a: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povolením stavby - jeho podmínkami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SzPct val="70000"/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schváleným manipulačním řádem                      	</a:t>
            </a:r>
            <a:r>
              <a:rPr lang="en-US" sz="2800" dirty="0" smtClean="0">
                <a:solidFill>
                  <a:srgbClr val="0055A4"/>
                </a:solidFill>
                <a:latin typeface="Arial" charset="0"/>
              </a:rPr>
              <a:t>[</a:t>
            </a: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§ 59 odst. 1 písm. a) </a:t>
            </a:r>
            <a:r>
              <a:rPr lang="cs-CZ" sz="2800" dirty="0" err="1" smtClean="0">
                <a:solidFill>
                  <a:srgbClr val="0055A4"/>
                </a:solidFill>
                <a:latin typeface="Arial" charset="0"/>
              </a:rPr>
              <a:t>VZ</a:t>
            </a:r>
            <a:r>
              <a:rPr lang="en-US" sz="2800" dirty="0" smtClean="0">
                <a:solidFill>
                  <a:srgbClr val="0055A4"/>
                </a:solidFill>
                <a:latin typeface="Arial" charset="0"/>
              </a:rPr>
              <a:t>]</a:t>
            </a:r>
            <a:endParaRPr lang="cs-CZ" sz="2800" dirty="0" smtClean="0">
              <a:solidFill>
                <a:srgbClr val="0055A4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Aft>
                <a:spcPct val="50000"/>
              </a:spcAft>
              <a:buFont typeface="Arial" charset="0"/>
              <a:buNone/>
              <a:defRPr/>
            </a:pPr>
            <a:endParaRPr lang="cs-CZ" sz="2800" dirty="0">
              <a:solidFill>
                <a:srgbClr val="26262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687" y="1807444"/>
            <a:ext cx="8780462" cy="4162035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vodoprávní úřad </a:t>
            </a:r>
          </a:p>
          <a:p>
            <a:pPr marL="0" indent="0" algn="just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povodňový orgán</a:t>
            </a:r>
          </a:p>
          <a:p>
            <a:pPr marL="0" indent="0" algn="just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orgán krizového řízení</a:t>
            </a:r>
          </a:p>
          <a:p>
            <a:pPr marL="0" indent="0" algn="just">
              <a:lnSpc>
                <a:spcPct val="90000"/>
              </a:lnSpc>
              <a:spcAft>
                <a:spcPct val="50000"/>
              </a:spcAft>
              <a:buFontTx/>
              <a:buChar char="-"/>
              <a:defRPr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může nařídit konkrétní jiné manipulace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None/>
              <a:defRPr/>
            </a:pPr>
            <a:endParaRPr lang="cs-CZ" sz="26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[</a:t>
            </a:r>
            <a:r>
              <a:rPr lang="cs-CZ" sz="26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§ 59 odst. 4 VZ, §79 odst. 2 písm. k) VZ, § 77 odst. 9 </a:t>
            </a:r>
            <a:r>
              <a:rPr lang="cs-CZ" sz="260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VZ</a:t>
            </a: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]</a:t>
            </a:r>
            <a:endParaRPr lang="cs-CZ" sz="26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Aft>
                <a:spcPct val="50000"/>
              </a:spcAft>
              <a:buFont typeface="Arial" charset="0"/>
              <a:buNone/>
              <a:defRPr/>
            </a:pPr>
            <a:endParaRPr lang="cs-CZ" sz="2800" dirty="0">
              <a:solidFill>
                <a:srgbClr val="26262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688" y="1863307"/>
            <a:ext cx="8780462" cy="4558132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spcAft>
                <a:spcPct val="50000"/>
              </a:spcAft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Vlastník vodního díla je povinen uposlechnout 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262626"/>
                </a:solidFill>
                <a:latin typeface="Arial" charset="0"/>
              </a:rPr>
              <a:t>   </a:t>
            </a: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rozhodnutí vodoprávního úřadu                         	</a:t>
            </a: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(§ 73 odst. 2 zák. č. 500/2004 Sb.)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 příkazu povodňového orgánu </a:t>
            </a: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(§ 63 odst. 3 VZ)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 nařízení orgánu krizového řízení </a:t>
            </a: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(§ 23 odst. 2 	zák. č. 239/2000 Sb.) </a:t>
            </a:r>
          </a:p>
          <a:p>
            <a:pPr marL="0" indent="0" eaLnBrk="1" hangingPunct="1">
              <a:lnSpc>
                <a:spcPct val="90000"/>
              </a:lnSpc>
              <a:spcAft>
                <a:spcPct val="50000"/>
              </a:spcAft>
              <a:buFont typeface="Arial" charset="0"/>
              <a:buNone/>
              <a:defRPr/>
            </a:pPr>
            <a:endParaRPr lang="cs-CZ" sz="2800" dirty="0">
              <a:solidFill>
                <a:srgbClr val="26262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666750" y="2119313"/>
            <a:ext cx="8229600" cy="2492375"/>
          </a:xfrm>
        </p:spPr>
        <p:txBody>
          <a:bodyPr/>
          <a:lstStyle/>
          <a:p>
            <a:pPr eaLnBrk="1" hangingPunct="1">
              <a:spcBef>
                <a:spcPct val="100000"/>
              </a:spcBef>
            </a:pPr>
            <a:r>
              <a:rPr lang="cs-CZ" sz="5400" b="1" dirty="0" smtClean="0">
                <a:solidFill>
                  <a:srgbClr val="0055A4"/>
                </a:solidFill>
                <a:latin typeface="Arial" charset="0"/>
              </a:rPr>
              <a:t>Děkuji </a:t>
            </a:r>
            <a:br>
              <a:rPr lang="cs-CZ" sz="5400" b="1" dirty="0" smtClean="0">
                <a:solidFill>
                  <a:srgbClr val="0055A4"/>
                </a:solidFill>
                <a:latin typeface="Arial" charset="0"/>
              </a:rPr>
            </a:br>
            <a:r>
              <a:rPr lang="cs-CZ" sz="5400" b="1" dirty="0" smtClean="0">
                <a:solidFill>
                  <a:srgbClr val="0055A4"/>
                </a:solidFill>
                <a:latin typeface="Arial" charset="0"/>
              </a:rPr>
              <a:t>za </a:t>
            </a:r>
            <a:br>
              <a:rPr lang="cs-CZ" sz="5400" b="1" dirty="0" smtClean="0">
                <a:solidFill>
                  <a:srgbClr val="0055A4"/>
                </a:solidFill>
                <a:latin typeface="Arial" charset="0"/>
              </a:rPr>
            </a:br>
            <a:r>
              <a:rPr lang="cs-CZ" sz="5400" b="1" dirty="0" smtClean="0">
                <a:solidFill>
                  <a:srgbClr val="0055A4"/>
                </a:solidFill>
                <a:latin typeface="Arial" charset="0"/>
              </a:rPr>
              <a:t>pozornost</a:t>
            </a:r>
          </a:p>
        </p:txBody>
      </p:sp>
      <p:sp>
        <p:nvSpPr>
          <p:cNvPr id="13315" name="Title 1"/>
          <p:cNvSpPr txBox="1">
            <a:spLocks/>
          </p:cNvSpPr>
          <p:nvPr/>
        </p:nvSpPr>
        <p:spPr bwMode="auto">
          <a:xfrm>
            <a:off x="127000" y="210185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cs-CZ" sz="4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357188"/>
            <a:ext cx="88773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223838"/>
            <a:ext cx="8867775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itle 2"/>
          <p:cNvSpPr>
            <a:spLocks noGrp="1"/>
          </p:cNvSpPr>
          <p:nvPr>
            <p:ph type="subTitle" idx="4294967295"/>
          </p:nvPr>
        </p:nvSpPr>
        <p:spPr>
          <a:xfrm>
            <a:off x="292101" y="394335"/>
            <a:ext cx="8255000" cy="5563045"/>
          </a:xfrm>
        </p:spPr>
        <p:txBody>
          <a:bodyPr/>
          <a:lstStyle/>
          <a:p>
            <a:pPr marL="400050" lvl="1" indent="0" algn="ctr">
              <a:lnSpc>
                <a:spcPct val="90000"/>
              </a:lnSpc>
              <a:spcAft>
                <a:spcPct val="50000"/>
              </a:spcAft>
              <a:buNone/>
            </a:pPr>
            <a:r>
              <a:rPr lang="cs-CZ" sz="1600" i="1" dirty="0" smtClean="0">
                <a:latin typeface="Arial" charset="0"/>
                <a:cs typeface="Arial" charset="0"/>
              </a:rPr>
              <a:t>																		</a:t>
            </a:r>
            <a:br>
              <a:rPr lang="cs-CZ" sz="1600" i="1" dirty="0" smtClean="0">
                <a:latin typeface="Arial" charset="0"/>
                <a:cs typeface="Arial" charset="0"/>
              </a:rPr>
            </a:br>
            <a:r>
              <a:rPr lang="cs-CZ" sz="1600" i="1" dirty="0" smtClean="0">
                <a:latin typeface="Arial" charset="0"/>
                <a:cs typeface="Arial" charset="0"/>
              </a:rPr>
              <a:t>									</a:t>
            </a:r>
            <a:endParaRPr lang="cs-CZ" sz="1600" dirty="0" smtClean="0">
              <a:solidFill>
                <a:srgbClr val="262626"/>
              </a:solidFill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92101" y="294291"/>
            <a:ext cx="8254999" cy="4881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buNone/>
            </a:pPr>
            <a:endParaRPr lang="cs-CZ" dirty="0" smtClean="0">
              <a:solidFill>
                <a:srgbClr val="262626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buNone/>
            </a:pPr>
            <a:endParaRPr lang="cs-CZ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buNone/>
            </a:pPr>
            <a:endParaRPr lang="cs-CZ" sz="32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buNone/>
            </a:pPr>
            <a:endParaRPr lang="cs-CZ" sz="32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buNone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 České republice existují stovky tisíc vodních děl,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z toho téměř 60 000 vodních nádrží.</a:t>
            </a:r>
          </a:p>
          <a:p>
            <a:pPr algn="just" eaLnBrk="1" hangingPunct="1">
              <a:lnSpc>
                <a:spcPct val="90000"/>
              </a:lnSpc>
              <a:buNone/>
            </a:pPr>
            <a:endParaRPr lang="cs-CZ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buNone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Byly vybudovány v dávné minulosti i zcela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nedávno </a:t>
            </a:r>
          </a:p>
          <a:p>
            <a:pPr algn="just" eaLnBrk="1" hangingPunct="1">
              <a:lnSpc>
                <a:spcPct val="90000"/>
              </a:lnSpc>
              <a:buNone/>
            </a:pPr>
            <a:endParaRPr lang="cs-CZ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89463"/>
            <a:ext cx="7772400" cy="4267200"/>
          </a:xfrm>
        </p:spPr>
        <p:txBody>
          <a:bodyPr/>
          <a:lstStyle/>
          <a:p>
            <a:pPr algn="l"/>
            <a:r>
              <a:rPr lang="cs-CZ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4000" dirty="0" smtClean="0">
                <a:latin typeface="Arial" pitchFamily="34" charset="0"/>
                <a:cs typeface="Arial" pitchFamily="34" charset="0"/>
              </a:rPr>
            </a:br>
            <a:r>
              <a:rPr lang="cs-CZ" sz="4000" dirty="0">
                <a:latin typeface="Arial" pitchFamily="34" charset="0"/>
                <a:cs typeface="Arial" pitchFamily="34" charset="0"/>
              </a:rPr>
              <a:t/>
            </a:r>
            <a:br>
              <a:rPr lang="cs-CZ" sz="4000" dirty="0">
                <a:latin typeface="Arial" pitchFamily="34" charset="0"/>
                <a:cs typeface="Arial" pitchFamily="34" charset="0"/>
              </a:rPr>
            </a:br>
            <a:r>
              <a:rPr lang="cs-CZ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4000" dirty="0" smtClean="0">
                <a:latin typeface="Arial" pitchFamily="34" charset="0"/>
                <a:cs typeface="Arial" pitchFamily="34" charset="0"/>
              </a:rPr>
            </a:br>
            <a:r>
              <a:rPr lang="cs-CZ" sz="4000" dirty="0" smtClean="0">
                <a:latin typeface="Arial" pitchFamily="34" charset="0"/>
                <a:cs typeface="Arial" pitchFamily="34" charset="0"/>
              </a:rPr>
              <a:t>Fotografie</a:t>
            </a:r>
            <a:r>
              <a:rPr lang="cs-CZ" sz="400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4000" smtClean="0">
                <a:latin typeface="Arial" pitchFamily="34" charset="0"/>
                <a:cs typeface="Arial" pitchFamily="34" charset="0"/>
              </a:rPr>
            </a:br>
            <a:r>
              <a:rPr lang="cs-CZ" sz="400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2400" smtClean="0">
                <a:latin typeface="Arial" pitchFamily="34" charset="0"/>
                <a:cs typeface="Arial" pitchFamily="34" charset="0"/>
              </a:rPr>
              <a:t>Protipovodňová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opatření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Hůrka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Hůrka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Záskalská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Záskalská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Záskalská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Litavka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Litavka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4000" dirty="0">
                <a:latin typeface="Arial" pitchFamily="34" charset="0"/>
                <a:cs typeface="Arial" pitchFamily="34" charset="0"/>
              </a:rPr>
              <a:t/>
            </a:r>
            <a:br>
              <a:rPr lang="cs-CZ" sz="4000" dirty="0">
                <a:latin typeface="Arial" pitchFamily="34" charset="0"/>
                <a:cs typeface="Arial" pitchFamily="34" charset="0"/>
              </a:rPr>
            </a:br>
            <a:r>
              <a:rPr lang="cs-CZ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4000" dirty="0" smtClean="0">
                <a:latin typeface="Arial" pitchFamily="34" charset="0"/>
                <a:cs typeface="Arial" pitchFamily="34" charset="0"/>
              </a:rPr>
            </a:br>
            <a:r>
              <a:rPr lang="cs-CZ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4000" dirty="0" smtClean="0">
                <a:latin typeface="Arial" pitchFamily="34" charset="0"/>
                <a:cs typeface="Arial" pitchFamily="34" charset="0"/>
              </a:rPr>
            </a:br>
            <a:endParaRPr lang="cs-CZ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119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leitgebova\AppData\Local\Microsoft\Windows\Temporary Internet Files\Content.Outlook\8HOPGJF4\Hůrka 2 5  009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583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leitgebova\AppData\Local\Microsoft\Windows\Temporary Internet Files\Content.Outlook\8HOPGJF4\Hůrka 14 12 001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leitgebova\AppData\Local\Microsoft\Windows\Temporary Internet Files\Content.Outlook\8HOPGJF4\ZáskalskáP1090748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leitgebova\AppData\Local\Microsoft\Windows\Temporary Internet Files\Content.Outlook\8HOPGJF4\ZáskalskáP1090798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leitgebova\AppData\Local\Microsoft\Windows\Temporary Internet Files\Content.Outlook\8HOPGJF4\ZáskalskáP1090791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leitgebova\AppData\Local\Microsoft\Windows\Temporary Internet Files\Content.Outlook\8HOPGJF4\Litavka (1)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6915" cy="6927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leitgebova\AppData\Local\Microsoft\Windows\Temporary Internet Files\Content.Outlook\8HOPGJF4\Litavka (1)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leitgebova\AppData\Local\Microsoft\Windows\Temporary Internet Files\Content.Outlook\8HOPGJF4\Litavka (14)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leitgebova\AppData\Local\Microsoft\Windows\Temporary Internet Files\Content.Outlook\8HOPGJF4\PlanáIMG_9193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634"/>
            <a:ext cx="9159765" cy="6768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/>
          <p:cNvSpPr>
            <a:spLocks noGrp="1"/>
          </p:cNvSpPr>
          <p:nvPr>
            <p:ph type="subTitle" idx="4294967295"/>
          </p:nvPr>
        </p:nvSpPr>
        <p:spPr>
          <a:xfrm>
            <a:off x="293298" y="420414"/>
            <a:ext cx="8445261" cy="5618021"/>
          </a:xfrm>
        </p:spPr>
        <p:txBody>
          <a:bodyPr/>
          <a:lstStyle/>
          <a:p>
            <a:pPr marL="400050" lvl="1" indent="0" algn="ctr">
              <a:lnSpc>
                <a:spcPct val="90000"/>
              </a:lnSpc>
              <a:spcAft>
                <a:spcPct val="50000"/>
              </a:spcAft>
              <a:buNone/>
            </a:pPr>
            <a:endParaRPr lang="cs-CZ" sz="1600" dirty="0" smtClean="0">
              <a:solidFill>
                <a:srgbClr val="262626"/>
              </a:solidFill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93298" y="1711324"/>
            <a:ext cx="8425252" cy="309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0"/>
              </a:spcAft>
              <a:buNone/>
            </a:pPr>
            <a:r>
              <a:rPr lang="cs-CZ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Vodní nádrže:</a:t>
            </a:r>
            <a:endParaRPr lang="cs-CZ" sz="20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spcAft>
                <a:spcPct val="5000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	</a:t>
            </a:r>
            <a:r>
              <a:rPr lang="cs-CZ" sz="3200" dirty="0" smtClean="0">
                <a:solidFill>
                  <a:srgbClr val="0055A4"/>
                </a:solidFill>
                <a:latin typeface="Arial" charset="0"/>
              </a:rPr>
              <a:t>mají velký vliv na své okolí</a:t>
            </a:r>
          </a:p>
          <a:p>
            <a:pPr algn="just" eaLnBrk="1" hangingPunct="1">
              <a:lnSpc>
                <a:spcPct val="90000"/>
              </a:lnSpc>
              <a:spcAft>
                <a:spcPct val="50000"/>
              </a:spcAft>
              <a:buFont typeface="Arial" pitchFamily="34" charset="0"/>
              <a:buChar char="•"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	jsou většinou víceúčelové </a:t>
            </a:r>
          </a:p>
          <a:p>
            <a:pPr algn="just" eaLnBrk="1" hangingPunct="1">
              <a:lnSpc>
                <a:spcPct val="90000"/>
              </a:lnSpc>
              <a:spcAft>
                <a:spcPct val="50000"/>
              </a:spcAft>
              <a:buFont typeface="Arial" pitchFamily="34" charset="0"/>
              <a:buChar char="•"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 </a:t>
            </a:r>
            <a:r>
              <a:rPr lang="cs-CZ" sz="3200" dirty="0" smtClean="0">
                <a:solidFill>
                  <a:srgbClr val="0055A4"/>
                </a:solidFill>
                <a:latin typeface="Arial" charset="0"/>
              </a:rPr>
              <a:t>právní vztahy k nim jsou upraveny vodním  zákonem č. 254/2001 Sb.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3" name="Picture 3" descr="C:\Users\leitgebova\AppData\Local\Microsoft\Windows\Temporary Internet Files\Content.Outlook\8HOPGJF4\PlanáIMG_1837u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60775"/>
            <a:ext cx="9144000" cy="7018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ubtitle 2"/>
          <p:cNvSpPr>
            <a:spLocks noGrp="1"/>
          </p:cNvSpPr>
          <p:nvPr>
            <p:ph type="subTitle" idx="4294967295"/>
          </p:nvPr>
        </p:nvSpPr>
        <p:spPr>
          <a:xfrm>
            <a:off x="166688" y="1711325"/>
            <a:ext cx="8780462" cy="4120132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ct val="50000"/>
              </a:spcAft>
              <a:buNone/>
            </a:pPr>
            <a:r>
              <a:rPr lang="cs-CZ" sz="2800" dirty="0" smtClean="0">
                <a:solidFill>
                  <a:srgbClr val="262626"/>
                </a:solidFill>
                <a:latin typeface="Arial" charset="0"/>
              </a:rPr>
              <a:t>	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Vlastníci vodních děl jsou povinni </a:t>
            </a:r>
            <a:r>
              <a:rPr lang="cs-CZ" sz="2800" dirty="0" smtClean="0">
                <a:solidFill>
                  <a:srgbClr val="262626"/>
                </a:solidFill>
                <a:latin typeface="Arial" charset="0"/>
              </a:rPr>
              <a:t>			</a:t>
            </a:r>
          </a:p>
        </p:txBody>
      </p:sp>
      <p:sp>
        <p:nvSpPr>
          <p:cNvPr id="4" name="Obdélník 3"/>
          <p:cNvSpPr/>
          <p:nvPr/>
        </p:nvSpPr>
        <p:spPr>
          <a:xfrm>
            <a:off x="457200" y="1711325"/>
            <a:ext cx="8297918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endParaRPr lang="cs-CZ" sz="3200" b="1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   dodržovat podmínky za nichž byly povoleny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cs-CZ" dirty="0" smtClean="0">
                <a:solidFill>
                  <a:srgbClr val="262626"/>
                </a:solidFill>
                <a:latin typeface="Arial" charset="0"/>
              </a:rPr>
              <a:t>    </a:t>
            </a:r>
            <a:r>
              <a:rPr lang="cs-CZ" dirty="0" smtClean="0">
                <a:solidFill>
                  <a:schemeClr val="tx2"/>
                </a:solidFill>
                <a:latin typeface="Arial" charset="0"/>
              </a:rPr>
              <a:t>dodržovat schválený manipulační a provozní řád</a:t>
            </a:r>
          </a:p>
          <a:p>
            <a:pPr indent="0">
              <a:spcBef>
                <a:spcPts val="0"/>
              </a:spcBef>
              <a:spcAft>
                <a:spcPts val="0"/>
              </a:spcAft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	udržovat je v řádném stavu (§ 59 odst. 1 VZ)</a:t>
            </a:r>
            <a:endParaRPr lang="cs-CZ" dirty="0">
              <a:solidFill>
                <a:srgbClr val="0055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ubtitle 2"/>
          <p:cNvSpPr>
            <a:spLocks noGrp="1"/>
          </p:cNvSpPr>
          <p:nvPr>
            <p:ph type="subTitle" idx="4294967295"/>
          </p:nvPr>
        </p:nvSpPr>
        <p:spPr>
          <a:xfrm>
            <a:off x="746234" y="2074863"/>
            <a:ext cx="8200915" cy="32648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800" u="sng" dirty="0" smtClean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Vodní nádrže slouží také 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ochraně před povodněmi 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podle účelu 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k němuž byly vybudovány 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v rozsahu své kapacity.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ubtitle 2"/>
          <p:cNvSpPr>
            <a:spLocks noGrp="1"/>
          </p:cNvSpPr>
          <p:nvPr>
            <p:ph type="subTitle" idx="4294967295"/>
          </p:nvPr>
        </p:nvSpPr>
        <p:spPr>
          <a:xfrm>
            <a:off x="336430" y="1650124"/>
            <a:ext cx="8610719" cy="4277846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Povodeň je přírodní úkaz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živelní pohroma</a:t>
            </a:r>
          </a:p>
          <a:p>
            <a:pPr marL="0" indent="0">
              <a:lnSpc>
                <a:spcPct val="90000"/>
              </a:lnSpc>
            </a:pPr>
            <a:r>
              <a:rPr lang="cs-CZ" dirty="0" smtClean="0">
                <a:solidFill>
                  <a:srgbClr val="FB0024"/>
                </a:solidFill>
                <a:latin typeface="Arial" charset="0"/>
              </a:rPr>
              <a:t>nelze jim zabránit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cs-CZ" dirty="0" smtClean="0">
                <a:solidFill>
                  <a:srgbClr val="0055A4"/>
                </a:solidFill>
                <a:latin typeface="Arial" charset="0"/>
              </a:rPr>
              <a:t>  </a:t>
            </a:r>
            <a:r>
              <a:rPr lang="cs-CZ" sz="2800" dirty="0" smtClean="0">
                <a:solidFill>
                  <a:srgbClr val="0055A4"/>
                </a:solidFill>
                <a:latin typeface="Arial" charset="0"/>
              </a:rPr>
              <a:t>lze jen omezovat jejich škodlivé následky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262626"/>
                </a:solidFill>
                <a:latin typeface="Arial" charset="0"/>
              </a:rPr>
              <a:t>  </a:t>
            </a:r>
            <a:r>
              <a:rPr lang="cs-CZ" sz="2800" dirty="0" smtClean="0">
                <a:solidFill>
                  <a:schemeClr val="tx2"/>
                </a:solidFill>
                <a:latin typeface="Arial" charset="0"/>
              </a:rPr>
              <a:t>důsledek morfologických podmínek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ubtitle 2"/>
          <p:cNvSpPr>
            <a:spLocks noGrp="1"/>
          </p:cNvSpPr>
          <p:nvPr>
            <p:ph type="subTitle" idx="4294967295"/>
          </p:nvPr>
        </p:nvSpPr>
        <p:spPr>
          <a:xfrm>
            <a:off x="353682" y="1820175"/>
            <a:ext cx="8593467" cy="460126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Za přirozenou povodeň nikdo neodpovídá</a:t>
            </a:r>
          </a:p>
          <a:p>
            <a:pPr marL="0" indent="0">
              <a:lnSpc>
                <a:spcPct val="90000"/>
              </a:lnSpc>
              <a:buNone/>
            </a:pPr>
            <a:endParaRPr lang="cs-CZ" sz="1050" dirty="0" smtClean="0">
              <a:solidFill>
                <a:srgbClr val="262626"/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buFont typeface="Arial" pitchFamily="34" charset="0"/>
              <a:buChar char="•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  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Náklady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na vlastní opatření na ochranu 	před povodněmi nese každý sám              	</a:t>
            </a:r>
            <a:r>
              <a:rPr lang="cs-CZ" sz="28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(§ 86 odst. 2 VZ)</a:t>
            </a:r>
          </a:p>
          <a:p>
            <a:pPr marL="0" indent="0">
              <a:lnSpc>
                <a:spcPct val="90000"/>
              </a:lnSpc>
              <a:buFont typeface="Arial" pitchFamily="34" charset="0"/>
              <a:buChar char="•"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  Každý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je povinen uposlechnout příkazu 	povodňových orgánů a spolupracovat  (§ 63 odst. 3 VZ)</a:t>
            </a:r>
          </a:p>
          <a:p>
            <a:pPr marL="0" indent="0">
              <a:lnSpc>
                <a:spcPct val="90000"/>
              </a:lnSpc>
              <a:buFont typeface="Arial" pitchFamily="34" charset="0"/>
              <a:buChar char="•"/>
            </a:pPr>
            <a:endParaRPr lang="cs-CZ" sz="2400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 smtClean="0">
                <a:solidFill>
                  <a:srgbClr val="262626"/>
                </a:solidFill>
                <a:latin typeface="Arial" charset="0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ubtitle 2"/>
          <p:cNvSpPr>
            <a:spLocks noGrp="1"/>
          </p:cNvSpPr>
          <p:nvPr>
            <p:ph type="subTitle" idx="4294967295"/>
          </p:nvPr>
        </p:nvSpPr>
        <p:spPr>
          <a:xfrm>
            <a:off x="166688" y="1650124"/>
            <a:ext cx="8780462" cy="511421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ct val="50000"/>
              </a:spcAft>
              <a:buFont typeface="Arial" charset="0"/>
              <a:buNone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Vlastníci vodních děl manipulují na vodních nádržích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 v mezích schváleného manipulačního řádu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dbají pokynů vodohospodářského 	dispečinku</a:t>
            </a:r>
          </a:p>
          <a:p>
            <a:pPr lvl="1">
              <a:lnSpc>
                <a:spcPct val="90000"/>
              </a:lnSpc>
              <a:spcAft>
                <a:spcPts val="1200"/>
              </a:spcAft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	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[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§ 84 odst. 1 písm. f)VZ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]</a:t>
            </a:r>
            <a:endParaRPr lang="cs-CZ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spcAft>
                <a:spcPct val="50000"/>
              </a:spcAft>
              <a:buNone/>
            </a:pP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</a:p>
          <a:p>
            <a:pPr marL="0" indent="0">
              <a:lnSpc>
                <a:spcPct val="90000"/>
              </a:lnSpc>
              <a:spcAft>
                <a:spcPct val="50000"/>
              </a:spcAft>
            </a:pPr>
            <a:endParaRPr lang="cs-CZ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spcAft>
                <a:spcPct val="50000"/>
              </a:spcAft>
            </a:pPr>
            <a:endParaRPr lang="cs-CZ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spcAft>
                <a:spcPct val="50000"/>
              </a:spcAft>
            </a:pPr>
            <a:endParaRPr lang="cs-CZ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 idx="4294967295"/>
          </p:nvPr>
        </p:nvSpPr>
        <p:spPr>
          <a:xfrm>
            <a:off x="4187824" y="215660"/>
            <a:ext cx="4759325" cy="984490"/>
          </a:xfrm>
        </p:spPr>
        <p:txBody>
          <a:bodyPr/>
          <a:lstStyle/>
          <a:p>
            <a:r>
              <a:rPr lang="cs-CZ" sz="2000" i="1" dirty="0" smtClean="0">
                <a:latin typeface="Arial" charset="0"/>
                <a:cs typeface="Arial" charset="0"/>
              </a:rPr>
              <a:t>Vodní zákon ve vazbě </a:t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na ochranu před povodněmi </a:t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a úloha manipulačních řádů vodních děl</a:t>
            </a:r>
            <a:endParaRPr lang="cs-CZ" sz="2000" b="1" dirty="0" smtClean="0">
              <a:solidFill>
                <a:srgbClr val="262626"/>
              </a:solidFill>
              <a:latin typeface="Arial" charset="0"/>
            </a:endParaRPr>
          </a:p>
        </p:txBody>
      </p:sp>
      <p:sp>
        <p:nvSpPr>
          <p:cNvPr id="11267" name="Subtitle 2"/>
          <p:cNvSpPr>
            <a:spLocks noGrp="1"/>
          </p:cNvSpPr>
          <p:nvPr>
            <p:ph type="subTitle" idx="4294967295"/>
          </p:nvPr>
        </p:nvSpPr>
        <p:spPr>
          <a:xfrm>
            <a:off x="166687" y="1647645"/>
            <a:ext cx="8780462" cy="477379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Při povodni mohou být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mimořádné manipulace na vodních nádržích                                       nad rámec schváleného manipulačního řádu provedeny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jen se souhlasem povodňového orgánu </a:t>
            </a:r>
            <a:endParaRPr lang="cs-CZ" dirty="0" smtClean="0">
              <a:solidFill>
                <a:srgbClr val="262626"/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[</a:t>
            </a:r>
            <a:r>
              <a:rPr lang="cs-CZ" sz="26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§ 84 odst. 1 písm. g) </a:t>
            </a:r>
            <a:r>
              <a:rPr lang="cs-CZ" sz="260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VZ</a:t>
            </a: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]</a:t>
            </a:r>
            <a:endParaRPr lang="cs-CZ" sz="26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ávní nástroje k zvládání sucha_Nie_13 5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</TotalTime>
  <Words>335</Words>
  <Application>Microsoft Office PowerPoint</Application>
  <PresentationFormat>Předvádění na obrazovce (4:3)</PresentationFormat>
  <Paragraphs>91</Paragraphs>
  <Slides>30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Právní nástroje k zvládání sucha_Nie_13 5 2013</vt:lpstr>
      <vt:lpstr>     Jaroslava Nietscheová, prom. práv.         e-mail: nietscheova@pvl.cz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Vodní zákon ve vazbě  na ochranu před povodněmi  a úloha manipulačních řádů vodních děl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Děkuji  za  pozornost</vt:lpstr>
      <vt:lpstr>Snímek 18</vt:lpstr>
      <vt:lpstr>Snímek 19</vt:lpstr>
      <vt:lpstr>   Fotografie      Protipovodňová opatření Hůrka Hůrka Záskalská Záskalská Záskalská Litavka Litavka    </vt:lpstr>
      <vt:lpstr>h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</vt:vector>
  </TitlesOfParts>
  <Company>Lenovo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Hradec Králové 22. října 2013   Jaroslava Nietscheová, prom. práv.         e-mail: nietscheova@pvl.cz</dc:title>
  <dc:creator>Lenovo User</dc:creator>
  <cp:lastModifiedBy>leitgebova</cp:lastModifiedBy>
  <cp:revision>130</cp:revision>
  <dcterms:created xsi:type="dcterms:W3CDTF">2013-10-21T10:10:22Z</dcterms:created>
  <dcterms:modified xsi:type="dcterms:W3CDTF">2015-05-26T14:03:47Z</dcterms:modified>
</cp:coreProperties>
</file>