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1" r:id="rId1"/>
    <p:sldMasterId id="2147483988" r:id="rId2"/>
  </p:sldMasterIdLst>
  <p:notesMasterIdLst>
    <p:notesMasterId r:id="rId16"/>
  </p:notesMasterIdLst>
  <p:handoutMasterIdLst>
    <p:handoutMasterId r:id="rId17"/>
  </p:handoutMasterIdLst>
  <p:sldIdLst>
    <p:sldId id="283" r:id="rId3"/>
    <p:sldId id="297" r:id="rId4"/>
    <p:sldId id="290" r:id="rId5"/>
    <p:sldId id="309" r:id="rId6"/>
    <p:sldId id="301" r:id="rId7"/>
    <p:sldId id="302" r:id="rId8"/>
    <p:sldId id="303" r:id="rId9"/>
    <p:sldId id="310" r:id="rId10"/>
    <p:sldId id="311" r:id="rId11"/>
    <p:sldId id="315" r:id="rId12"/>
    <p:sldId id="313" r:id="rId13"/>
    <p:sldId id="314" r:id="rId14"/>
    <p:sldId id="308" r:id="rId15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rgbClr val="BF80BF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rgbClr val="BF80BF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rgbClr val="BF80BF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rgbClr val="BF80BF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rgbClr val="BF80BF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rgbClr val="BF80BF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rgbClr val="BF80BF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rgbClr val="BF80BF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rgbClr val="BF80BF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36">
          <p15:clr>
            <a:srgbClr val="A4A3A4"/>
          </p15:clr>
        </p15:guide>
        <p15:guide id="2" orient="horz" pos="1214">
          <p15:clr>
            <a:srgbClr val="A4A3A4"/>
          </p15:clr>
        </p15:guide>
        <p15:guide id="3" orient="horz" pos="3398">
          <p15:clr>
            <a:srgbClr val="A4A3A4"/>
          </p15:clr>
        </p15:guide>
        <p15:guide id="4" orient="horz" pos="4319">
          <p15:clr>
            <a:srgbClr val="A4A3A4"/>
          </p15:clr>
        </p15:guide>
        <p15:guide id="5" pos="5603">
          <p15:clr>
            <a:srgbClr val="A4A3A4"/>
          </p15:clr>
        </p15:guide>
        <p15:guide id="6" pos="2817">
          <p15:clr>
            <a:srgbClr val="A4A3A4"/>
          </p15:clr>
        </p15:guide>
        <p15:guide id="7" pos="230">
          <p15:clr>
            <a:srgbClr val="A4A3A4"/>
          </p15:clr>
        </p15:guide>
        <p15:guide id="8" orient="horz" pos="114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3131"/>
    <a:srgbClr val="81BC00"/>
    <a:srgbClr val="002776"/>
    <a:srgbClr val="575757"/>
    <a:srgbClr val="8C8C8C"/>
    <a:srgbClr val="92D400"/>
    <a:srgbClr val="C9DD03"/>
    <a:srgbClr val="FFFFFF"/>
    <a:srgbClr val="00A1DE"/>
    <a:srgbClr val="00A0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84" autoAdjust="0"/>
  </p:normalViewPr>
  <p:slideViewPr>
    <p:cSldViewPr snapToGrid="0" showGuides="1">
      <p:cViewPr varScale="1">
        <p:scale>
          <a:sx n="67" d="100"/>
          <a:sy n="67" d="100"/>
        </p:scale>
        <p:origin x="1212" y="60"/>
      </p:cViewPr>
      <p:guideLst>
        <p:guide orient="horz" pos="4036"/>
        <p:guide orient="horz" pos="1214"/>
        <p:guide orient="horz" pos="3398"/>
        <p:guide orient="horz" pos="4319"/>
        <p:guide pos="5603"/>
        <p:guide pos="2817"/>
        <p:guide pos="230"/>
        <p:guide orient="horz" pos="114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288"/>
    </p:cViewPr>
  </p:sorterViewPr>
  <p:notesViewPr>
    <p:cSldViewPr snapToGrid="0" showGuides="1">
      <p:cViewPr varScale="1">
        <p:scale>
          <a:sx n="92" d="100"/>
          <a:sy n="92" d="100"/>
        </p:scale>
        <p:origin x="-2790" y="-114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4407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4" tIns="46497" rIns="92994" bIns="464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1738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66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66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66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66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0325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655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86708" y="9147026"/>
            <a:ext cx="2820702" cy="480950"/>
          </a:xfrm>
          <a:prstGeom prst="rect">
            <a:avLst/>
          </a:prstGeom>
        </p:spPr>
        <p:txBody>
          <a:bodyPr lIns="85124" tIns="42562" rIns="85124" bIns="42562"/>
          <a:lstStyle/>
          <a:p>
            <a:fld id="{C0F4A2C8-6C88-4E71-83EE-698B9D4FE22F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565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9938" y="698500"/>
            <a:ext cx="496252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Celkem 238 právních předpisů</a:t>
            </a:r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33104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9938" y="698500"/>
            <a:ext cx="496252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Celkem 238 právních předpisů</a:t>
            </a:r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17337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9938" y="698500"/>
            <a:ext cx="496252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Celkem 238 právních předpisů</a:t>
            </a:r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41860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9938" y="698500"/>
            <a:ext cx="496252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Celkem 238 právních předpisů</a:t>
            </a:r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71074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9938" y="698500"/>
            <a:ext cx="496252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Celkem 238 právních předpisů</a:t>
            </a:r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2091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1418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9938" y="698500"/>
            <a:ext cx="496252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Celkem 238 právních předpisů</a:t>
            </a:r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31386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9938" y="698500"/>
            <a:ext cx="496252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Celkem 238 právních předpisů</a:t>
            </a:r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6846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eloitteNEW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9249" y="394450"/>
            <a:ext cx="1652370" cy="3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238" y="457792"/>
            <a:ext cx="1829813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73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73828" y="1830387"/>
            <a:ext cx="4649311" cy="815795"/>
          </a:xfrm>
        </p:spPr>
        <p:txBody>
          <a:bodyPr/>
          <a:lstStyle>
            <a:lvl1pPr>
              <a:lnSpc>
                <a:spcPct val="100000"/>
              </a:lnSpc>
              <a:defRPr lang="en-US" sz="2800" kern="1200" dirty="0">
                <a:solidFill>
                  <a:srgbClr val="00277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75199" y="4402327"/>
            <a:ext cx="4673452" cy="986825"/>
          </a:xfrm>
          <a:ln algn="ctr"/>
        </p:spPr>
        <p:txBody>
          <a:bodyPr/>
          <a:lstStyle>
            <a:lvl1pPr marL="0" indent="0" eaLnBrk="0" hangingPunct="0">
              <a:spcBef>
                <a:spcPts val="600"/>
              </a:spcBef>
              <a:buClr>
                <a:schemeClr val="bg1"/>
              </a:buClr>
              <a:buFontTx/>
              <a:buNone/>
              <a:defRPr sz="1400" baseline="0">
                <a:solidFill>
                  <a:srgbClr val="575757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73829" y="2694300"/>
            <a:ext cx="4656448" cy="1687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800" b="0" i="0">
                <a:solidFill>
                  <a:srgbClr val="81BC00"/>
                </a:solidFill>
                <a:latin typeface="+mj-lt"/>
                <a:cs typeface="Times New Roman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Slide 2">
    <p:bg>
      <p:bgPr>
        <a:solidFill>
          <a:srgbClr val="81B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113" y="295200"/>
            <a:ext cx="6845093" cy="5988439"/>
          </a:xfrm>
        </p:spPr>
        <p:txBody>
          <a:bodyPr>
            <a:noAutofit/>
          </a:bodyPr>
          <a:lstStyle>
            <a:lvl1pPr marL="0" indent="0">
              <a:buNone/>
              <a:defRPr sz="3000" b="0">
                <a:solidFill>
                  <a:schemeClr val="bg1"/>
                </a:solidFill>
              </a:defRPr>
            </a:lvl1pPr>
            <a:lvl2pPr marL="0" indent="0">
              <a:buNone/>
              <a:tabLst/>
              <a:defRPr sz="3000" b="0">
                <a:solidFill>
                  <a:schemeClr val="bg1"/>
                </a:solidFill>
              </a:defRPr>
            </a:lvl2pPr>
            <a:lvl3pPr marL="274638" indent="-274638">
              <a:buFont typeface="Arial" pitchFamily="34" charset="0"/>
              <a:buChar char="•"/>
              <a:defRPr sz="3000" b="0">
                <a:solidFill>
                  <a:schemeClr val="bg1"/>
                </a:solidFill>
              </a:defRPr>
            </a:lvl3pPr>
            <a:lvl4pPr>
              <a:defRPr sz="3000" b="0">
                <a:solidFill>
                  <a:schemeClr val="bg1"/>
                </a:solidFill>
              </a:defRPr>
            </a:lvl4pPr>
            <a:lvl5pPr>
              <a:defRPr sz="3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124393" y="6406496"/>
            <a:ext cx="792088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bg1"/>
                </a:solidFill>
              </a:defRPr>
            </a:lvl1pPr>
          </a:lstStyle>
          <a:p>
            <a:fld id="{95CC1D26-A9BD-4BDE-BDD9-08EDBAE9686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Box 6"/>
          <p:cNvSpPr txBox="1">
            <a:spLocks noChangeArrowheads="1"/>
          </p:cNvSpPr>
          <p:nvPr userDrawn="1"/>
        </p:nvSpPr>
        <p:spPr bwMode="auto">
          <a:xfrm>
            <a:off x="358774" y="6445046"/>
            <a:ext cx="36000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800">
                <a:solidFill>
                  <a:srgbClr val="8C8C8C"/>
                </a:solidFill>
                <a:cs typeface="+mn-cs"/>
              </a:defRPr>
            </a:lvl1pPr>
          </a:lstStyle>
          <a:p>
            <a:pPr lvl="0"/>
            <a:r>
              <a:rPr lang="en-US" dirty="0" smtClean="0">
                <a:solidFill>
                  <a:schemeClr val="bg2"/>
                </a:solidFill>
              </a:rPr>
              <a:t>© 2015 Ambruz &amp; Dark Deloitte Legal </a:t>
            </a:r>
            <a:r>
              <a:rPr lang="en-US" dirty="0" err="1" smtClean="0">
                <a:solidFill>
                  <a:schemeClr val="bg2"/>
                </a:solidFill>
              </a:rPr>
              <a:t>s.r.o</a:t>
            </a:r>
            <a:r>
              <a:rPr lang="en-US" dirty="0" smtClean="0">
                <a:solidFill>
                  <a:schemeClr val="bg2"/>
                </a:solidFill>
              </a:rPr>
              <a:t>., </a:t>
            </a:r>
            <a:r>
              <a:rPr lang="en-US" dirty="0" err="1" smtClean="0">
                <a:solidFill>
                  <a:schemeClr val="bg2"/>
                </a:solidFill>
              </a:rPr>
              <a:t>advokátní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kancelář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22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Slide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113" y="295200"/>
            <a:ext cx="6845093" cy="5988439"/>
          </a:xfrm>
        </p:spPr>
        <p:txBody>
          <a:bodyPr>
            <a:noAutofit/>
          </a:bodyPr>
          <a:lstStyle>
            <a:lvl1pPr marL="0" indent="0">
              <a:buNone/>
              <a:defRPr sz="3000" b="0">
                <a:solidFill>
                  <a:schemeClr val="bg1"/>
                </a:solidFill>
              </a:defRPr>
            </a:lvl1pPr>
            <a:lvl2pPr marL="0" indent="0">
              <a:buNone/>
              <a:tabLst/>
              <a:defRPr sz="3000" b="0">
                <a:solidFill>
                  <a:schemeClr val="bg1"/>
                </a:solidFill>
              </a:defRPr>
            </a:lvl2pPr>
            <a:lvl3pPr marL="274638" indent="-274638">
              <a:buFont typeface="Arial" pitchFamily="34" charset="0"/>
              <a:buChar char="•"/>
              <a:defRPr sz="3000" b="0">
                <a:solidFill>
                  <a:schemeClr val="bg1"/>
                </a:solidFill>
              </a:defRPr>
            </a:lvl3pPr>
            <a:lvl4pPr>
              <a:defRPr sz="3000" b="0">
                <a:solidFill>
                  <a:schemeClr val="bg1"/>
                </a:solidFill>
              </a:defRPr>
            </a:lvl4pPr>
            <a:lvl5pPr>
              <a:defRPr sz="3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124393" y="6406496"/>
            <a:ext cx="792088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bg1"/>
                </a:solidFill>
              </a:defRPr>
            </a:lvl1pPr>
          </a:lstStyle>
          <a:p>
            <a:fld id="{95CC1D26-A9BD-4BDE-BDD9-08EDBAE9686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Box 6"/>
          <p:cNvSpPr txBox="1">
            <a:spLocks noChangeArrowheads="1"/>
          </p:cNvSpPr>
          <p:nvPr userDrawn="1"/>
        </p:nvSpPr>
        <p:spPr bwMode="auto">
          <a:xfrm>
            <a:off x="358774" y="6445046"/>
            <a:ext cx="36000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800">
                <a:solidFill>
                  <a:srgbClr val="8C8C8C"/>
                </a:solidFill>
                <a:cs typeface="+mn-cs"/>
              </a:defRPr>
            </a:lvl1pPr>
          </a:lstStyle>
          <a:p>
            <a:pPr lvl="0"/>
            <a:r>
              <a:rPr lang="en-US" dirty="0" smtClean="0">
                <a:solidFill>
                  <a:schemeClr val="bg2"/>
                </a:solidFill>
              </a:rPr>
              <a:t>© 2015 Ambruz &amp; Dark Deloitte Legal </a:t>
            </a:r>
            <a:r>
              <a:rPr lang="en-US" dirty="0" err="1" smtClean="0">
                <a:solidFill>
                  <a:schemeClr val="bg2"/>
                </a:solidFill>
              </a:rPr>
              <a:t>s.r.o</a:t>
            </a:r>
            <a:r>
              <a:rPr lang="en-US" dirty="0" smtClean="0">
                <a:solidFill>
                  <a:schemeClr val="bg2"/>
                </a:solidFill>
              </a:rPr>
              <a:t>., </a:t>
            </a:r>
            <a:r>
              <a:rPr lang="en-US" dirty="0" err="1" smtClean="0">
                <a:solidFill>
                  <a:schemeClr val="bg2"/>
                </a:solidFill>
              </a:rPr>
              <a:t>advokátní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kancelář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52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1">
    <p:bg>
      <p:bgPr>
        <a:solidFill>
          <a:srgbClr val="00A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124393" y="6406496"/>
            <a:ext cx="792088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bg1"/>
                </a:solidFill>
              </a:defRPr>
            </a:lvl1pPr>
          </a:lstStyle>
          <a:p>
            <a:fld id="{95CC1D26-A9BD-4BDE-BDD9-08EDBAE9686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57211" y="1812925"/>
            <a:ext cx="8415313" cy="973133"/>
          </a:xfrm>
        </p:spPr>
        <p:txBody>
          <a:bodyPr anchor="t">
            <a:noAutofit/>
          </a:bodyPr>
          <a:lstStyle>
            <a:lvl1pPr algn="l">
              <a:defRPr sz="52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7188" y="2787770"/>
            <a:ext cx="8429654" cy="3200080"/>
          </a:xfrm>
        </p:spPr>
        <p:txBody>
          <a:bodyPr>
            <a:noAutofit/>
          </a:bodyPr>
          <a:lstStyle>
            <a:lvl1pPr marL="0" indent="0">
              <a:buNone/>
              <a:defRPr sz="5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Box 6"/>
          <p:cNvSpPr txBox="1">
            <a:spLocks noChangeArrowheads="1"/>
          </p:cNvSpPr>
          <p:nvPr userDrawn="1"/>
        </p:nvSpPr>
        <p:spPr bwMode="auto">
          <a:xfrm>
            <a:off x="358774" y="6445046"/>
            <a:ext cx="36000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800">
                <a:solidFill>
                  <a:srgbClr val="8C8C8C"/>
                </a:solidFill>
                <a:cs typeface="+mn-cs"/>
              </a:defRPr>
            </a:lvl1pPr>
          </a:lstStyle>
          <a:p>
            <a:pPr lvl="0"/>
            <a:r>
              <a:rPr lang="en-US" dirty="0" smtClean="0">
                <a:solidFill>
                  <a:schemeClr val="bg2"/>
                </a:solidFill>
              </a:rPr>
              <a:t>© 2015 Ambruz &amp; Dark Deloitte Legal </a:t>
            </a:r>
            <a:r>
              <a:rPr lang="en-US" dirty="0" err="1" smtClean="0">
                <a:solidFill>
                  <a:schemeClr val="bg2"/>
                </a:solidFill>
              </a:rPr>
              <a:t>s.r.o</a:t>
            </a:r>
            <a:r>
              <a:rPr lang="en-US" dirty="0" smtClean="0">
                <a:solidFill>
                  <a:schemeClr val="bg2"/>
                </a:solidFill>
              </a:rPr>
              <a:t>., </a:t>
            </a:r>
            <a:r>
              <a:rPr lang="en-US" dirty="0" err="1" smtClean="0">
                <a:solidFill>
                  <a:schemeClr val="bg2"/>
                </a:solidFill>
              </a:rPr>
              <a:t>advokátní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kancelář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77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124393" y="6406496"/>
            <a:ext cx="792088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bg1"/>
                </a:solidFill>
              </a:defRPr>
            </a:lvl1pPr>
          </a:lstStyle>
          <a:p>
            <a:fld id="{95CC1D26-A9BD-4BDE-BDD9-08EDBAE9686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57211" y="1812925"/>
            <a:ext cx="8415313" cy="973133"/>
          </a:xfrm>
        </p:spPr>
        <p:txBody>
          <a:bodyPr anchor="t">
            <a:noAutofit/>
          </a:bodyPr>
          <a:lstStyle>
            <a:lvl1pPr algn="l">
              <a:defRPr sz="6000" b="0" cap="none" baseline="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7188" y="2787770"/>
            <a:ext cx="8429654" cy="3200080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6"/>
          <p:cNvSpPr txBox="1">
            <a:spLocks noChangeArrowheads="1"/>
          </p:cNvSpPr>
          <p:nvPr userDrawn="1"/>
        </p:nvSpPr>
        <p:spPr bwMode="auto">
          <a:xfrm>
            <a:off x="358774" y="6445046"/>
            <a:ext cx="36000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800">
                <a:solidFill>
                  <a:srgbClr val="8C8C8C"/>
                </a:solidFill>
                <a:cs typeface="+mn-cs"/>
              </a:defRPr>
            </a:lvl1pPr>
          </a:lstStyle>
          <a:p>
            <a:pPr lvl="0"/>
            <a:r>
              <a:rPr lang="en-US" dirty="0" smtClean="0">
                <a:solidFill>
                  <a:schemeClr val="bg2"/>
                </a:solidFill>
              </a:rPr>
              <a:t>© 2015 Ambruz &amp; Dark Deloitte Legal </a:t>
            </a:r>
            <a:r>
              <a:rPr lang="en-US" dirty="0" err="1" smtClean="0">
                <a:solidFill>
                  <a:schemeClr val="bg2"/>
                </a:solidFill>
              </a:rPr>
              <a:t>s.r.o</a:t>
            </a:r>
            <a:r>
              <a:rPr lang="en-US" dirty="0" smtClean="0">
                <a:solidFill>
                  <a:schemeClr val="bg2"/>
                </a:solidFill>
              </a:rPr>
              <a:t>., </a:t>
            </a:r>
            <a:r>
              <a:rPr lang="en-US" dirty="0" err="1" smtClean="0">
                <a:solidFill>
                  <a:schemeClr val="bg2"/>
                </a:solidFill>
              </a:rPr>
              <a:t>advokátní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kancelář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90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124393" y="6406496"/>
            <a:ext cx="792088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bg1"/>
                </a:solidFill>
              </a:defRPr>
            </a:lvl1pPr>
          </a:lstStyle>
          <a:p>
            <a:fld id="{95CC1D26-A9BD-4BDE-BDD9-08EDBAE9686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57211" y="1812925"/>
            <a:ext cx="8415313" cy="973133"/>
          </a:xfrm>
        </p:spPr>
        <p:txBody>
          <a:bodyPr anchor="t">
            <a:noAutofit/>
          </a:bodyPr>
          <a:lstStyle>
            <a:lvl1pPr algn="l">
              <a:defRPr sz="60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7188" y="2787770"/>
            <a:ext cx="8429654" cy="3200080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6"/>
          <p:cNvSpPr txBox="1">
            <a:spLocks noChangeArrowheads="1"/>
          </p:cNvSpPr>
          <p:nvPr userDrawn="1"/>
        </p:nvSpPr>
        <p:spPr bwMode="auto">
          <a:xfrm>
            <a:off x="358774" y="6445046"/>
            <a:ext cx="36000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800">
                <a:solidFill>
                  <a:srgbClr val="8C8C8C"/>
                </a:solidFill>
                <a:cs typeface="+mn-cs"/>
              </a:defRPr>
            </a:lvl1pPr>
          </a:lstStyle>
          <a:p>
            <a:pPr lvl="0"/>
            <a:r>
              <a:rPr lang="en-US" dirty="0" smtClean="0">
                <a:solidFill>
                  <a:schemeClr val="bg2"/>
                </a:solidFill>
              </a:rPr>
              <a:t>© 2015 Ambruz &amp; Dark Deloitte Legal </a:t>
            </a:r>
            <a:r>
              <a:rPr lang="en-US" dirty="0" err="1" smtClean="0">
                <a:solidFill>
                  <a:schemeClr val="bg2"/>
                </a:solidFill>
              </a:rPr>
              <a:t>s.r.o</a:t>
            </a:r>
            <a:r>
              <a:rPr lang="en-US" dirty="0" smtClean="0">
                <a:solidFill>
                  <a:schemeClr val="bg2"/>
                </a:solidFill>
              </a:rPr>
              <a:t>., </a:t>
            </a:r>
            <a:r>
              <a:rPr lang="en-US" dirty="0" err="1" smtClean="0">
                <a:solidFill>
                  <a:schemeClr val="bg2"/>
                </a:solidFill>
              </a:rPr>
              <a:t>advokátní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kancelář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4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7211" y="1812926"/>
            <a:ext cx="8415313" cy="690432"/>
          </a:xfrm>
        </p:spPr>
        <p:txBody>
          <a:bodyPr anchor="t">
            <a:noAutofit/>
          </a:bodyPr>
          <a:lstStyle>
            <a:lvl1pPr algn="l">
              <a:defRPr sz="4800" b="0" cap="none" baseline="0">
                <a:solidFill>
                  <a:srgbClr val="81BC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7188" y="2517950"/>
            <a:ext cx="8429654" cy="3200080"/>
          </a:xfrm>
        </p:spPr>
        <p:txBody>
          <a:bodyPr>
            <a:noAutofit/>
          </a:bodyPr>
          <a:lstStyle>
            <a:lvl1pPr marL="0" indent="0">
              <a:buNone/>
              <a:defRPr sz="480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48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7211" y="1812926"/>
            <a:ext cx="2771034" cy="465579"/>
          </a:xfrm>
        </p:spPr>
        <p:txBody>
          <a:bodyPr anchor="t">
            <a:noAutofit/>
          </a:bodyPr>
          <a:lstStyle>
            <a:lvl1pPr algn="l">
              <a:defRPr sz="3600" b="0" cap="none" baseline="0">
                <a:solidFill>
                  <a:srgbClr val="81BC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7187" y="2278110"/>
            <a:ext cx="2775757" cy="3200080"/>
          </a:xfrm>
        </p:spPr>
        <p:txBody>
          <a:bodyPr>
            <a:noAutofit/>
          </a:bodyPr>
          <a:lstStyle>
            <a:lvl1pPr marL="0" indent="0">
              <a:buNone/>
              <a:defRPr sz="360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27" name="Picture 3" descr="C:\Users\bborecka\Documents\My Images\Nature\env_glb_ve_035_hi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45" r="4259"/>
          <a:stretch/>
        </p:blipFill>
        <p:spPr bwMode="auto">
          <a:xfrm>
            <a:off x="4254500" y="1"/>
            <a:ext cx="48894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27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817688"/>
            <a:ext cx="4187825" cy="4587875"/>
          </a:xfrm>
        </p:spPr>
        <p:txBody>
          <a:bodyPr/>
          <a:lstStyle>
            <a:lvl1pPr>
              <a:buClr>
                <a:srgbClr val="313131"/>
              </a:buClr>
              <a:defRPr sz="1800"/>
            </a:lvl1pPr>
            <a:lvl2pPr>
              <a:buClr>
                <a:srgbClr val="313131"/>
              </a:buClr>
              <a:defRPr sz="1600"/>
            </a:lvl2pPr>
            <a:lvl3pPr>
              <a:buClr>
                <a:srgbClr val="313131"/>
              </a:buClr>
              <a:defRPr sz="1400"/>
            </a:lvl3pPr>
            <a:lvl4pPr>
              <a:buClr>
                <a:srgbClr val="313131"/>
              </a:buClr>
              <a:defRPr sz="1200"/>
            </a:lvl4pPr>
            <a:lvl5pPr>
              <a:buClr>
                <a:srgbClr val="313131"/>
              </a:buCl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0" y="1817688"/>
            <a:ext cx="4189413" cy="4587875"/>
          </a:xfrm>
        </p:spPr>
        <p:txBody>
          <a:bodyPr/>
          <a:lstStyle>
            <a:lvl1pPr>
              <a:buClr>
                <a:srgbClr val="313131"/>
              </a:buClr>
              <a:defRPr sz="1800"/>
            </a:lvl1pPr>
            <a:lvl2pPr>
              <a:buClr>
                <a:srgbClr val="313131"/>
              </a:buClr>
              <a:defRPr sz="1600"/>
            </a:lvl2pPr>
            <a:lvl3pPr>
              <a:buClr>
                <a:srgbClr val="313131"/>
              </a:buClr>
              <a:defRPr sz="1400"/>
            </a:lvl3pPr>
            <a:lvl4pPr>
              <a:buClr>
                <a:srgbClr val="313131"/>
              </a:buClr>
              <a:defRPr sz="1200"/>
            </a:lvl4pPr>
            <a:lvl5pPr>
              <a:buClr>
                <a:srgbClr val="313131"/>
              </a:buCl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370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Section Devider">
    <p:bg>
      <p:bgPr>
        <a:solidFill>
          <a:srgbClr val="00A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2001" y="2379270"/>
            <a:ext cx="6202800" cy="2267163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l" defTabSz="914404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4400" b="0" kern="1200" dirty="0" smtClean="0">
                <a:solidFill>
                  <a:srgbClr val="FFFFFF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8080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73827" y="1830387"/>
            <a:ext cx="2831149" cy="815795"/>
          </a:xfrm>
        </p:spPr>
        <p:txBody>
          <a:bodyPr/>
          <a:lstStyle>
            <a:lvl1pPr>
              <a:lnSpc>
                <a:spcPct val="100000"/>
              </a:lnSpc>
              <a:defRPr lang="en-US" sz="2800" kern="1200" dirty="0">
                <a:solidFill>
                  <a:srgbClr val="00277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75199" y="4419497"/>
            <a:ext cx="2845850" cy="1036915"/>
          </a:xfrm>
          <a:ln algn="ctr"/>
        </p:spPr>
        <p:txBody>
          <a:bodyPr/>
          <a:lstStyle>
            <a:lvl1pPr marL="0" indent="0" eaLnBrk="0" hangingPunct="0">
              <a:spcBef>
                <a:spcPts val="600"/>
              </a:spcBef>
              <a:buClr>
                <a:schemeClr val="bg1"/>
              </a:buClr>
              <a:buFontTx/>
              <a:buNone/>
              <a:defRPr sz="1400" baseline="0">
                <a:solidFill>
                  <a:srgbClr val="575757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73829" y="2732401"/>
            <a:ext cx="2835496" cy="167470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800" b="0" i="0">
                <a:solidFill>
                  <a:srgbClr val="81BC00"/>
                </a:solidFill>
                <a:latin typeface="+mj-lt"/>
                <a:cs typeface="Times New Roman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 descr="DeloitteNEW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9249" y="394450"/>
            <a:ext cx="1652370" cy="3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238" y="457792"/>
            <a:ext cx="1829813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142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73828" y="1830387"/>
            <a:ext cx="4649311" cy="815795"/>
          </a:xfrm>
        </p:spPr>
        <p:txBody>
          <a:bodyPr/>
          <a:lstStyle>
            <a:lvl1pPr>
              <a:lnSpc>
                <a:spcPct val="100000"/>
              </a:lnSpc>
              <a:defRPr lang="en-US" sz="2800" kern="1200" dirty="0">
                <a:solidFill>
                  <a:srgbClr val="00277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75199" y="4402327"/>
            <a:ext cx="4673452" cy="986825"/>
          </a:xfrm>
          <a:ln algn="ctr"/>
        </p:spPr>
        <p:txBody>
          <a:bodyPr/>
          <a:lstStyle>
            <a:lvl1pPr marL="0" indent="0" eaLnBrk="0" hangingPunct="0">
              <a:spcBef>
                <a:spcPts val="600"/>
              </a:spcBef>
              <a:buClr>
                <a:schemeClr val="bg1"/>
              </a:buClr>
              <a:buFontTx/>
              <a:buNone/>
              <a:defRPr sz="1400" baseline="0">
                <a:solidFill>
                  <a:srgbClr val="575757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73829" y="2694300"/>
            <a:ext cx="4656448" cy="1687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800" b="0" i="0">
                <a:solidFill>
                  <a:srgbClr val="81BC00"/>
                </a:solidFill>
                <a:latin typeface="+mj-lt"/>
                <a:cs typeface="Times New Roman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 descr="DeloitteNEW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9249" y="394450"/>
            <a:ext cx="1652370" cy="3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238" y="457792"/>
            <a:ext cx="1829813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130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73827" y="1830387"/>
            <a:ext cx="2831149" cy="815795"/>
          </a:xfrm>
        </p:spPr>
        <p:txBody>
          <a:bodyPr/>
          <a:lstStyle>
            <a:lvl1pPr>
              <a:lnSpc>
                <a:spcPct val="100000"/>
              </a:lnSpc>
              <a:defRPr lang="en-US" sz="2800" kern="1200" dirty="0">
                <a:solidFill>
                  <a:srgbClr val="00277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75199" y="4419497"/>
            <a:ext cx="2845850" cy="1036915"/>
          </a:xfrm>
          <a:ln algn="ctr"/>
        </p:spPr>
        <p:txBody>
          <a:bodyPr/>
          <a:lstStyle>
            <a:lvl1pPr marL="0" indent="0" eaLnBrk="0" hangingPunct="0">
              <a:spcBef>
                <a:spcPts val="600"/>
              </a:spcBef>
              <a:buClr>
                <a:schemeClr val="bg1"/>
              </a:buClr>
              <a:buFontTx/>
              <a:buNone/>
              <a:defRPr sz="1400" baseline="0">
                <a:solidFill>
                  <a:srgbClr val="575757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73829" y="2732401"/>
            <a:ext cx="2835496" cy="167470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800" b="0" i="0">
                <a:solidFill>
                  <a:srgbClr val="81BC00"/>
                </a:solidFill>
                <a:latin typeface="+mj-lt"/>
                <a:cs typeface="Times New Roman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 descr="DeloitteNEW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9249" y="394450"/>
            <a:ext cx="1652370" cy="3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238" y="457792"/>
            <a:ext cx="1829813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330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73828" y="1080887"/>
            <a:ext cx="4949109" cy="815795"/>
          </a:xfrm>
        </p:spPr>
        <p:txBody>
          <a:bodyPr/>
          <a:lstStyle>
            <a:lvl1pPr>
              <a:lnSpc>
                <a:spcPct val="100000"/>
              </a:lnSpc>
              <a:defRPr lang="en-US" sz="2800" kern="1200" dirty="0">
                <a:solidFill>
                  <a:srgbClr val="00277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75198" y="2680658"/>
            <a:ext cx="4974807" cy="362345"/>
          </a:xfrm>
          <a:ln algn="ctr"/>
        </p:spPr>
        <p:txBody>
          <a:bodyPr/>
          <a:lstStyle>
            <a:lvl1pPr marL="0" indent="0" eaLnBrk="0" hangingPunct="0">
              <a:spcBef>
                <a:spcPts val="600"/>
              </a:spcBef>
              <a:buClr>
                <a:schemeClr val="bg1"/>
              </a:buClr>
              <a:buFontTx/>
              <a:buNone/>
              <a:defRPr sz="1400" baseline="0">
                <a:solidFill>
                  <a:srgbClr val="575757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73829" y="1982900"/>
            <a:ext cx="4956707" cy="68534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800" b="0" i="0">
                <a:solidFill>
                  <a:srgbClr val="81BC00"/>
                </a:solidFill>
                <a:latin typeface="+mj-lt"/>
                <a:cs typeface="Times New Roman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 descr="DeloitteNEW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9249" y="394450"/>
            <a:ext cx="1652370" cy="3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238" y="457792"/>
            <a:ext cx="1829813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372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43" y="352743"/>
            <a:ext cx="8528400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823913"/>
            <a:ext cx="8534763" cy="936000"/>
          </a:xfrm>
        </p:spPr>
        <p:txBody>
          <a:bodyPr/>
          <a:lstStyle>
            <a:lvl1pPr marL="0" indent="0">
              <a:buNone/>
              <a:defRPr sz="3000" b="0">
                <a:solidFill>
                  <a:srgbClr val="57575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63538" y="1814053"/>
            <a:ext cx="8529638" cy="4518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313131"/>
              </a:buClr>
              <a:defRPr lang="en-US" sz="1800" smtClean="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lang="en-US" sz="1600" smtClean="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lang="en-US" sz="1400" smtClean="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lang="en-US" sz="1200" smtClean="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defRPr lang="en-US" sz="1100" dirty="0" smtClean="0">
                <a:solidFill>
                  <a:srgbClr val="31313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>
              <a:buFont typeface="Arial" pitchFamily="34" charset="0"/>
            </a:pPr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952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250" y="349250"/>
            <a:ext cx="8529638" cy="465684"/>
          </a:xfrm>
        </p:spPr>
        <p:txBody>
          <a:bodyPr/>
          <a:lstStyle>
            <a:lvl1pPr>
              <a:defRPr>
                <a:solidFill>
                  <a:srgbClr val="81BC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38" y="1814052"/>
            <a:ext cx="8529638" cy="459151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313131"/>
              </a:buClr>
              <a:defRPr lang="en-US" sz="1800" smtClean="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lang="en-US" sz="1600" smtClean="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lang="en-US" sz="1400" smtClean="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lang="en-US" sz="1200" smtClean="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defRPr lang="en-US" sz="1100" dirty="0" smtClean="0">
                <a:solidFill>
                  <a:srgbClr val="31313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>
              <a:buFont typeface="Arial" pitchFamily="34" charset="0"/>
            </a:pPr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796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43" y="352743"/>
            <a:ext cx="8528400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823913"/>
            <a:ext cx="8534763" cy="936000"/>
          </a:xfrm>
        </p:spPr>
        <p:txBody>
          <a:bodyPr/>
          <a:lstStyle>
            <a:lvl1pPr marL="0" indent="0">
              <a:buNone/>
              <a:defRPr sz="3000" b="0">
                <a:solidFill>
                  <a:srgbClr val="57575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874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for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43" y="352743"/>
            <a:ext cx="4108922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1" y="823913"/>
            <a:ext cx="4111988" cy="936000"/>
          </a:xfrm>
        </p:spPr>
        <p:txBody>
          <a:bodyPr/>
          <a:lstStyle>
            <a:lvl1pPr marL="0" indent="0">
              <a:buNone/>
              <a:defRPr sz="3000" b="0">
                <a:solidFill>
                  <a:srgbClr val="57575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364" y="1815874"/>
            <a:ext cx="4111988" cy="4555422"/>
          </a:xfrm>
        </p:spPr>
        <p:txBody>
          <a:bodyPr/>
          <a:lstStyle>
            <a:lvl1pPr>
              <a:buClr>
                <a:srgbClr val="313131"/>
              </a:buClr>
              <a:defRPr sz="180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sz="160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sz="140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sz="120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buFont typeface="Arial" pitchFamily="34" charset="0"/>
              <a:buChar char="•"/>
              <a:defRPr sz="1100">
                <a:solidFill>
                  <a:srgbClr val="31313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41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and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870" y="718983"/>
            <a:ext cx="4579023" cy="936000"/>
          </a:xfrm>
        </p:spPr>
        <p:txBody>
          <a:bodyPr/>
          <a:lstStyle>
            <a:lvl1pPr marL="0" indent="0">
              <a:buNone/>
              <a:defRPr sz="30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613" y="1710944"/>
            <a:ext cx="4579023" cy="4555422"/>
          </a:xfrm>
        </p:spPr>
        <p:txBody>
          <a:bodyPr/>
          <a:lstStyle>
            <a:lvl1pPr>
              <a:buClr>
                <a:srgbClr val="313131"/>
              </a:buClr>
              <a:defRPr sz="180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sz="160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sz="140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sz="120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buFont typeface="Arial" pitchFamily="34" charset="0"/>
              <a:buChar char="•"/>
              <a:defRPr sz="1100">
                <a:solidFill>
                  <a:srgbClr val="31313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84717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Key Statement Slide 1">
    <p:bg>
      <p:bgPr>
        <a:solidFill>
          <a:srgbClr val="00A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124393" y="6406496"/>
            <a:ext cx="792088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bg1"/>
                </a:solidFill>
              </a:defRPr>
            </a:lvl1pPr>
          </a:lstStyle>
          <a:p>
            <a:fld id="{95CC1D26-A9BD-4BDE-BDD9-08EDBAE9686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0113" y="295200"/>
            <a:ext cx="6845093" cy="5988439"/>
          </a:xfrm>
        </p:spPr>
        <p:txBody>
          <a:bodyPr>
            <a:noAutofit/>
          </a:bodyPr>
          <a:lstStyle>
            <a:lvl1pPr marL="0" indent="0">
              <a:buNone/>
              <a:defRPr sz="3000" b="0">
                <a:solidFill>
                  <a:schemeClr val="bg1"/>
                </a:solidFill>
              </a:defRPr>
            </a:lvl1pPr>
            <a:lvl2pPr marL="0" indent="0">
              <a:buNone/>
              <a:tabLst/>
              <a:defRPr sz="3000" b="0">
                <a:solidFill>
                  <a:schemeClr val="bg1"/>
                </a:solidFill>
              </a:defRPr>
            </a:lvl2pPr>
            <a:lvl3pPr marL="274638" indent="-274638">
              <a:buFont typeface="Arial" pitchFamily="34" charset="0"/>
              <a:buChar char="•"/>
              <a:defRPr sz="3000" b="0">
                <a:solidFill>
                  <a:schemeClr val="bg1"/>
                </a:solidFill>
              </a:defRPr>
            </a:lvl3pPr>
            <a:lvl4pPr>
              <a:defRPr sz="3000" b="0">
                <a:solidFill>
                  <a:schemeClr val="bg1"/>
                </a:solidFill>
              </a:defRPr>
            </a:lvl4pPr>
            <a:lvl5pPr>
              <a:defRPr sz="3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Box 6"/>
          <p:cNvSpPr txBox="1">
            <a:spLocks noChangeArrowheads="1"/>
          </p:cNvSpPr>
          <p:nvPr userDrawn="1"/>
        </p:nvSpPr>
        <p:spPr bwMode="auto">
          <a:xfrm>
            <a:off x="358774" y="6445046"/>
            <a:ext cx="36000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800">
                <a:solidFill>
                  <a:srgbClr val="8C8C8C"/>
                </a:solidFill>
                <a:cs typeface="+mn-cs"/>
              </a:defRPr>
            </a:lvl1pPr>
          </a:lstStyle>
          <a:p>
            <a:pPr lvl="0"/>
            <a:r>
              <a:rPr lang="en-US" dirty="0" smtClean="0">
                <a:solidFill>
                  <a:schemeClr val="bg2"/>
                </a:solidFill>
              </a:rPr>
              <a:t>© 2015 Ambruz &amp; Dark Deloitte Legal </a:t>
            </a:r>
            <a:r>
              <a:rPr lang="en-US" dirty="0" err="1" smtClean="0">
                <a:solidFill>
                  <a:schemeClr val="bg2"/>
                </a:solidFill>
              </a:rPr>
              <a:t>s.r.o</a:t>
            </a:r>
            <a:r>
              <a:rPr lang="en-US" dirty="0" smtClean="0">
                <a:solidFill>
                  <a:schemeClr val="bg2"/>
                </a:solidFill>
              </a:rPr>
              <a:t>., </a:t>
            </a:r>
            <a:r>
              <a:rPr lang="en-US" dirty="0" err="1" smtClean="0">
                <a:solidFill>
                  <a:schemeClr val="bg2"/>
                </a:solidFill>
              </a:rPr>
              <a:t>advokátní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kancelář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28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Key Statement Slide 2">
    <p:bg>
      <p:bgPr>
        <a:solidFill>
          <a:srgbClr val="81B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113" y="295200"/>
            <a:ext cx="6845093" cy="5988439"/>
          </a:xfrm>
        </p:spPr>
        <p:txBody>
          <a:bodyPr>
            <a:noAutofit/>
          </a:bodyPr>
          <a:lstStyle>
            <a:lvl1pPr marL="0" indent="0">
              <a:buNone/>
              <a:defRPr sz="3000" b="0">
                <a:solidFill>
                  <a:schemeClr val="bg1"/>
                </a:solidFill>
              </a:defRPr>
            </a:lvl1pPr>
            <a:lvl2pPr marL="0" indent="0">
              <a:buNone/>
              <a:tabLst/>
              <a:defRPr sz="3000" b="0">
                <a:solidFill>
                  <a:schemeClr val="bg1"/>
                </a:solidFill>
              </a:defRPr>
            </a:lvl2pPr>
            <a:lvl3pPr marL="274638" indent="-274638">
              <a:buFont typeface="Arial" pitchFamily="34" charset="0"/>
              <a:buChar char="•"/>
              <a:defRPr sz="3000" b="0">
                <a:solidFill>
                  <a:schemeClr val="bg1"/>
                </a:solidFill>
              </a:defRPr>
            </a:lvl3pPr>
            <a:lvl4pPr>
              <a:defRPr sz="3000" b="0">
                <a:solidFill>
                  <a:schemeClr val="bg1"/>
                </a:solidFill>
              </a:defRPr>
            </a:lvl4pPr>
            <a:lvl5pPr>
              <a:defRPr sz="3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124393" y="6406496"/>
            <a:ext cx="792088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bg1"/>
                </a:solidFill>
              </a:defRPr>
            </a:lvl1pPr>
          </a:lstStyle>
          <a:p>
            <a:fld id="{95CC1D26-A9BD-4BDE-BDD9-08EDBAE9686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Box 6"/>
          <p:cNvSpPr txBox="1">
            <a:spLocks noChangeArrowheads="1"/>
          </p:cNvSpPr>
          <p:nvPr userDrawn="1"/>
        </p:nvSpPr>
        <p:spPr bwMode="auto">
          <a:xfrm>
            <a:off x="358774" y="6445046"/>
            <a:ext cx="36000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800">
                <a:solidFill>
                  <a:srgbClr val="8C8C8C"/>
                </a:solidFill>
                <a:cs typeface="+mn-cs"/>
              </a:defRPr>
            </a:lvl1pPr>
          </a:lstStyle>
          <a:p>
            <a:pPr lvl="0"/>
            <a:r>
              <a:rPr lang="en-US" dirty="0" smtClean="0">
                <a:solidFill>
                  <a:schemeClr val="bg2"/>
                </a:solidFill>
              </a:rPr>
              <a:t>© 2015 Ambruz &amp; Dark Deloitte Legal </a:t>
            </a:r>
            <a:r>
              <a:rPr lang="en-US" dirty="0" err="1" smtClean="0">
                <a:solidFill>
                  <a:schemeClr val="bg2"/>
                </a:solidFill>
              </a:rPr>
              <a:t>s.r.o</a:t>
            </a:r>
            <a:r>
              <a:rPr lang="en-US" dirty="0" smtClean="0">
                <a:solidFill>
                  <a:schemeClr val="bg2"/>
                </a:solidFill>
              </a:rPr>
              <a:t>., </a:t>
            </a:r>
            <a:r>
              <a:rPr lang="en-US" dirty="0" err="1" smtClean="0">
                <a:solidFill>
                  <a:schemeClr val="bg2"/>
                </a:solidFill>
              </a:rPr>
              <a:t>advokátní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kancelář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37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73828" y="1080887"/>
            <a:ext cx="4949109" cy="815795"/>
          </a:xfrm>
        </p:spPr>
        <p:txBody>
          <a:bodyPr/>
          <a:lstStyle>
            <a:lvl1pPr>
              <a:lnSpc>
                <a:spcPct val="100000"/>
              </a:lnSpc>
              <a:defRPr lang="en-US" sz="2800" kern="1200" dirty="0">
                <a:solidFill>
                  <a:srgbClr val="00277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75198" y="2680658"/>
            <a:ext cx="4974807" cy="362345"/>
          </a:xfrm>
          <a:ln algn="ctr"/>
        </p:spPr>
        <p:txBody>
          <a:bodyPr/>
          <a:lstStyle>
            <a:lvl1pPr marL="0" indent="0" eaLnBrk="0" hangingPunct="0">
              <a:spcBef>
                <a:spcPts val="600"/>
              </a:spcBef>
              <a:buClr>
                <a:schemeClr val="bg1"/>
              </a:buClr>
              <a:buFontTx/>
              <a:buNone/>
              <a:defRPr sz="1400" baseline="0">
                <a:solidFill>
                  <a:srgbClr val="575757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73829" y="1982900"/>
            <a:ext cx="4956707" cy="68534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800" b="0" i="0">
                <a:solidFill>
                  <a:srgbClr val="81BC00"/>
                </a:solidFill>
                <a:latin typeface="+mj-lt"/>
                <a:cs typeface="Times New Roman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 descr="DeloitteNEW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9249" y="394450"/>
            <a:ext cx="1652370" cy="3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238" y="457792"/>
            <a:ext cx="1829813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282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Key Statement Slide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113" y="295200"/>
            <a:ext cx="6845093" cy="5988439"/>
          </a:xfrm>
        </p:spPr>
        <p:txBody>
          <a:bodyPr>
            <a:noAutofit/>
          </a:bodyPr>
          <a:lstStyle>
            <a:lvl1pPr marL="0" indent="0">
              <a:buNone/>
              <a:defRPr sz="3000" b="0">
                <a:solidFill>
                  <a:schemeClr val="bg1"/>
                </a:solidFill>
              </a:defRPr>
            </a:lvl1pPr>
            <a:lvl2pPr marL="0" indent="0">
              <a:buNone/>
              <a:tabLst/>
              <a:defRPr sz="3000" b="0">
                <a:solidFill>
                  <a:schemeClr val="bg1"/>
                </a:solidFill>
              </a:defRPr>
            </a:lvl2pPr>
            <a:lvl3pPr marL="274638" indent="-274638">
              <a:buFont typeface="Arial" pitchFamily="34" charset="0"/>
              <a:buChar char="•"/>
              <a:defRPr sz="3000" b="0">
                <a:solidFill>
                  <a:schemeClr val="bg1"/>
                </a:solidFill>
              </a:defRPr>
            </a:lvl3pPr>
            <a:lvl4pPr>
              <a:defRPr sz="3000" b="0">
                <a:solidFill>
                  <a:schemeClr val="bg1"/>
                </a:solidFill>
              </a:defRPr>
            </a:lvl4pPr>
            <a:lvl5pPr>
              <a:defRPr sz="3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124393" y="6406496"/>
            <a:ext cx="792088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bg1"/>
                </a:solidFill>
              </a:defRPr>
            </a:lvl1pPr>
          </a:lstStyle>
          <a:p>
            <a:fld id="{95CC1D26-A9BD-4BDE-BDD9-08EDBAE9686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Box 6"/>
          <p:cNvSpPr txBox="1">
            <a:spLocks noChangeArrowheads="1"/>
          </p:cNvSpPr>
          <p:nvPr userDrawn="1"/>
        </p:nvSpPr>
        <p:spPr bwMode="auto">
          <a:xfrm>
            <a:off x="358774" y="6445046"/>
            <a:ext cx="36000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800">
                <a:solidFill>
                  <a:srgbClr val="8C8C8C"/>
                </a:solidFill>
                <a:cs typeface="+mn-cs"/>
              </a:defRPr>
            </a:lvl1pPr>
          </a:lstStyle>
          <a:p>
            <a:pPr lvl="0"/>
            <a:r>
              <a:rPr lang="en-US" dirty="0" smtClean="0">
                <a:solidFill>
                  <a:schemeClr val="bg2"/>
                </a:solidFill>
              </a:rPr>
              <a:t>© 2015 Ambruz &amp; Dark Deloitte Legal </a:t>
            </a:r>
            <a:r>
              <a:rPr lang="en-US" dirty="0" err="1" smtClean="0">
                <a:solidFill>
                  <a:schemeClr val="bg2"/>
                </a:solidFill>
              </a:rPr>
              <a:t>s.r.o</a:t>
            </a:r>
            <a:r>
              <a:rPr lang="en-US" dirty="0" smtClean="0">
                <a:solidFill>
                  <a:schemeClr val="bg2"/>
                </a:solidFill>
              </a:rPr>
              <a:t>., </a:t>
            </a:r>
            <a:r>
              <a:rPr lang="en-US" dirty="0" err="1" smtClean="0">
                <a:solidFill>
                  <a:schemeClr val="bg2"/>
                </a:solidFill>
              </a:rPr>
              <a:t>advokátní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kancelář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44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Slide 1">
    <p:bg>
      <p:bgPr>
        <a:solidFill>
          <a:srgbClr val="00A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124393" y="6406496"/>
            <a:ext cx="792088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bg1"/>
                </a:solidFill>
              </a:defRPr>
            </a:lvl1pPr>
          </a:lstStyle>
          <a:p>
            <a:fld id="{95CC1D26-A9BD-4BDE-BDD9-08EDBAE9686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57211" y="1812925"/>
            <a:ext cx="8415313" cy="973133"/>
          </a:xfrm>
        </p:spPr>
        <p:txBody>
          <a:bodyPr anchor="t">
            <a:noAutofit/>
          </a:bodyPr>
          <a:lstStyle>
            <a:lvl1pPr algn="l">
              <a:defRPr sz="60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7188" y="2787770"/>
            <a:ext cx="8429654" cy="3200080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6"/>
          <p:cNvSpPr txBox="1">
            <a:spLocks noChangeArrowheads="1"/>
          </p:cNvSpPr>
          <p:nvPr userDrawn="1"/>
        </p:nvSpPr>
        <p:spPr bwMode="auto">
          <a:xfrm>
            <a:off x="358774" y="6445046"/>
            <a:ext cx="36000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800">
                <a:solidFill>
                  <a:srgbClr val="8C8C8C"/>
                </a:solidFill>
                <a:cs typeface="+mn-cs"/>
              </a:defRPr>
            </a:lvl1pPr>
          </a:lstStyle>
          <a:p>
            <a:pPr lvl="0"/>
            <a:r>
              <a:rPr lang="en-US" dirty="0" smtClean="0">
                <a:solidFill>
                  <a:schemeClr val="bg2"/>
                </a:solidFill>
              </a:rPr>
              <a:t>© 2015 Ambruz &amp; Dark Deloitte Legal </a:t>
            </a:r>
            <a:r>
              <a:rPr lang="en-US" dirty="0" err="1" smtClean="0">
                <a:solidFill>
                  <a:schemeClr val="bg2"/>
                </a:solidFill>
              </a:rPr>
              <a:t>s.r.o</a:t>
            </a:r>
            <a:r>
              <a:rPr lang="en-US" dirty="0" smtClean="0">
                <a:solidFill>
                  <a:schemeClr val="bg2"/>
                </a:solidFill>
              </a:rPr>
              <a:t>., </a:t>
            </a:r>
            <a:r>
              <a:rPr lang="en-US" dirty="0" err="1" smtClean="0">
                <a:solidFill>
                  <a:schemeClr val="bg2"/>
                </a:solidFill>
              </a:rPr>
              <a:t>advokátní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kancelář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92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Slide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124393" y="6406496"/>
            <a:ext cx="792088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bg1"/>
                </a:solidFill>
              </a:defRPr>
            </a:lvl1pPr>
          </a:lstStyle>
          <a:p>
            <a:fld id="{95CC1D26-A9BD-4BDE-BDD9-08EDBAE9686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57211" y="1812925"/>
            <a:ext cx="8415313" cy="973133"/>
          </a:xfrm>
        </p:spPr>
        <p:txBody>
          <a:bodyPr anchor="t">
            <a:noAutofit/>
          </a:bodyPr>
          <a:lstStyle>
            <a:lvl1pPr algn="l">
              <a:defRPr sz="6000" b="0" cap="none" baseline="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7188" y="2787770"/>
            <a:ext cx="8429654" cy="3200080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6"/>
          <p:cNvSpPr txBox="1">
            <a:spLocks noChangeArrowheads="1"/>
          </p:cNvSpPr>
          <p:nvPr userDrawn="1"/>
        </p:nvSpPr>
        <p:spPr bwMode="auto">
          <a:xfrm>
            <a:off x="358774" y="6445046"/>
            <a:ext cx="36000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800">
                <a:solidFill>
                  <a:srgbClr val="8C8C8C"/>
                </a:solidFill>
                <a:cs typeface="+mn-cs"/>
              </a:defRPr>
            </a:lvl1pPr>
          </a:lstStyle>
          <a:p>
            <a:pPr lvl="0"/>
            <a:r>
              <a:rPr lang="en-US" dirty="0" smtClean="0">
                <a:solidFill>
                  <a:schemeClr val="bg2"/>
                </a:solidFill>
              </a:rPr>
              <a:t>© 2015 Ambruz &amp; Dark Deloitte Legal </a:t>
            </a:r>
            <a:r>
              <a:rPr lang="en-US" dirty="0" err="1" smtClean="0">
                <a:solidFill>
                  <a:schemeClr val="bg2"/>
                </a:solidFill>
              </a:rPr>
              <a:t>s.r.o</a:t>
            </a:r>
            <a:r>
              <a:rPr lang="en-US" dirty="0" smtClean="0">
                <a:solidFill>
                  <a:schemeClr val="bg2"/>
                </a:solidFill>
              </a:rPr>
              <a:t>., </a:t>
            </a:r>
            <a:r>
              <a:rPr lang="en-US" dirty="0" err="1" smtClean="0">
                <a:solidFill>
                  <a:schemeClr val="bg2"/>
                </a:solidFill>
              </a:rPr>
              <a:t>advokátní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kancelář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66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Slide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124393" y="6406496"/>
            <a:ext cx="792088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bg1"/>
                </a:solidFill>
              </a:defRPr>
            </a:lvl1pPr>
          </a:lstStyle>
          <a:p>
            <a:fld id="{95CC1D26-A9BD-4BDE-BDD9-08EDBAE9686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57211" y="1812925"/>
            <a:ext cx="8415313" cy="973133"/>
          </a:xfrm>
        </p:spPr>
        <p:txBody>
          <a:bodyPr anchor="t">
            <a:noAutofit/>
          </a:bodyPr>
          <a:lstStyle>
            <a:lvl1pPr algn="l">
              <a:defRPr sz="60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7188" y="2787770"/>
            <a:ext cx="8429654" cy="3200080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6"/>
          <p:cNvSpPr txBox="1">
            <a:spLocks noChangeArrowheads="1"/>
          </p:cNvSpPr>
          <p:nvPr userDrawn="1"/>
        </p:nvSpPr>
        <p:spPr bwMode="auto">
          <a:xfrm>
            <a:off x="358774" y="6445046"/>
            <a:ext cx="36000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800">
                <a:solidFill>
                  <a:srgbClr val="8C8C8C"/>
                </a:solidFill>
                <a:cs typeface="+mn-cs"/>
              </a:defRPr>
            </a:lvl1pPr>
          </a:lstStyle>
          <a:p>
            <a:pPr lvl="0"/>
            <a:r>
              <a:rPr lang="en-US" dirty="0" smtClean="0">
                <a:solidFill>
                  <a:schemeClr val="bg2"/>
                </a:solidFill>
              </a:rPr>
              <a:t>© 2015 Ambruz &amp; Dark Deloitte Legal </a:t>
            </a:r>
            <a:r>
              <a:rPr lang="en-US" dirty="0" err="1" smtClean="0">
                <a:solidFill>
                  <a:schemeClr val="bg2"/>
                </a:solidFill>
              </a:rPr>
              <a:t>s.r.o</a:t>
            </a:r>
            <a:r>
              <a:rPr lang="en-US" dirty="0" smtClean="0">
                <a:solidFill>
                  <a:schemeClr val="bg2"/>
                </a:solidFill>
              </a:rPr>
              <a:t>., </a:t>
            </a:r>
            <a:r>
              <a:rPr lang="en-US" dirty="0" err="1" smtClean="0">
                <a:solidFill>
                  <a:schemeClr val="bg2"/>
                </a:solidFill>
              </a:rPr>
              <a:t>advokátní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kancelář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12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7211" y="1812926"/>
            <a:ext cx="8415313" cy="690432"/>
          </a:xfrm>
        </p:spPr>
        <p:txBody>
          <a:bodyPr anchor="t">
            <a:noAutofit/>
          </a:bodyPr>
          <a:lstStyle>
            <a:lvl1pPr algn="l">
              <a:defRPr sz="4800" b="0" cap="none" baseline="0">
                <a:solidFill>
                  <a:srgbClr val="81BC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7188" y="2517950"/>
            <a:ext cx="8429654" cy="3200080"/>
          </a:xfrm>
        </p:spPr>
        <p:txBody>
          <a:bodyPr>
            <a:noAutofit/>
          </a:bodyPr>
          <a:lstStyle>
            <a:lvl1pPr marL="0" indent="0">
              <a:buNone/>
              <a:defRPr sz="480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4765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7211" y="1812926"/>
            <a:ext cx="2771034" cy="465579"/>
          </a:xfrm>
        </p:spPr>
        <p:txBody>
          <a:bodyPr anchor="t">
            <a:noAutofit/>
          </a:bodyPr>
          <a:lstStyle>
            <a:lvl1pPr algn="l">
              <a:defRPr sz="3600" b="0" cap="none" baseline="0">
                <a:solidFill>
                  <a:srgbClr val="81BC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7187" y="2278110"/>
            <a:ext cx="2775757" cy="3200080"/>
          </a:xfrm>
        </p:spPr>
        <p:txBody>
          <a:bodyPr>
            <a:noAutofit/>
          </a:bodyPr>
          <a:lstStyle>
            <a:lvl1pPr marL="0" indent="0">
              <a:buNone/>
              <a:defRPr sz="360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223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817688"/>
            <a:ext cx="4187825" cy="4587875"/>
          </a:xfrm>
        </p:spPr>
        <p:txBody>
          <a:bodyPr/>
          <a:lstStyle>
            <a:lvl1pPr>
              <a:buClr>
                <a:srgbClr val="313131"/>
              </a:buClr>
              <a:defRPr sz="2000"/>
            </a:lvl1pPr>
            <a:lvl2pPr>
              <a:buClr>
                <a:srgbClr val="313131"/>
              </a:buClr>
              <a:defRPr sz="1800"/>
            </a:lvl2pPr>
            <a:lvl3pPr>
              <a:buClr>
                <a:srgbClr val="313131"/>
              </a:buClr>
              <a:defRPr sz="1600"/>
            </a:lvl3pPr>
            <a:lvl4pPr>
              <a:buClr>
                <a:srgbClr val="313131"/>
              </a:buClr>
              <a:defRPr sz="1400"/>
            </a:lvl4pPr>
            <a:lvl5pPr>
              <a:buClr>
                <a:srgbClr val="31313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0" y="1817688"/>
            <a:ext cx="4189413" cy="4587875"/>
          </a:xfrm>
        </p:spPr>
        <p:txBody>
          <a:bodyPr/>
          <a:lstStyle>
            <a:lvl1pPr>
              <a:buClr>
                <a:srgbClr val="313131"/>
              </a:buClr>
              <a:defRPr sz="2000"/>
            </a:lvl1pPr>
            <a:lvl2pPr>
              <a:buClr>
                <a:srgbClr val="313131"/>
              </a:buClr>
              <a:defRPr sz="1800"/>
            </a:lvl2pPr>
            <a:lvl3pPr>
              <a:buClr>
                <a:srgbClr val="313131"/>
              </a:buClr>
              <a:defRPr sz="1600"/>
            </a:lvl3pPr>
            <a:lvl4pPr>
              <a:buClr>
                <a:srgbClr val="313131"/>
              </a:buClr>
              <a:defRPr sz="1400"/>
            </a:lvl4pPr>
            <a:lvl5pPr>
              <a:buClr>
                <a:srgbClr val="31313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3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706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43" y="352743"/>
            <a:ext cx="8528400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823913"/>
            <a:ext cx="8534763" cy="936000"/>
          </a:xfrm>
        </p:spPr>
        <p:txBody>
          <a:bodyPr/>
          <a:lstStyle>
            <a:lvl1pPr marL="0" indent="0">
              <a:buNone/>
              <a:defRPr sz="3000" b="0">
                <a:solidFill>
                  <a:srgbClr val="57575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63538" y="1814053"/>
            <a:ext cx="8529638" cy="4518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313131"/>
              </a:buClr>
              <a:defRPr lang="en-US" sz="1800" smtClean="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lang="en-US" sz="1600" smtClean="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lang="en-US" sz="1400" smtClean="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lang="en-US" sz="1200" smtClean="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defRPr lang="en-US" sz="1100" dirty="0" smtClean="0">
                <a:solidFill>
                  <a:srgbClr val="31313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533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250" y="349250"/>
            <a:ext cx="8529638" cy="465684"/>
          </a:xfrm>
        </p:spPr>
        <p:txBody>
          <a:bodyPr/>
          <a:lstStyle>
            <a:lvl1pPr>
              <a:defRPr>
                <a:solidFill>
                  <a:srgbClr val="81BC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38" y="1814053"/>
            <a:ext cx="8529638" cy="4518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313131"/>
              </a:buClr>
              <a:defRPr lang="en-US" sz="1800" smtClean="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lang="en-US" sz="1600" smtClean="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lang="en-US" sz="1400" smtClean="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lang="en-US" sz="1200" smtClean="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defRPr lang="en-US" sz="1100" dirty="0" smtClean="0">
                <a:solidFill>
                  <a:srgbClr val="31313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941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for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43" y="352743"/>
            <a:ext cx="4108922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1" y="823913"/>
            <a:ext cx="4111988" cy="936000"/>
          </a:xfrm>
        </p:spPr>
        <p:txBody>
          <a:bodyPr/>
          <a:lstStyle>
            <a:lvl1pPr marL="0" indent="0">
              <a:buNone/>
              <a:defRPr sz="3000" b="0">
                <a:solidFill>
                  <a:srgbClr val="57575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364" y="1815874"/>
            <a:ext cx="4111988" cy="4555422"/>
          </a:xfrm>
        </p:spPr>
        <p:txBody>
          <a:bodyPr/>
          <a:lstStyle>
            <a:lvl1pPr>
              <a:buClr>
                <a:srgbClr val="313131"/>
              </a:buClr>
              <a:defRPr sz="180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sz="160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sz="140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sz="120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buFont typeface="Arial" pitchFamily="34" charset="0"/>
              <a:buChar char="•"/>
              <a:defRPr sz="1100">
                <a:solidFill>
                  <a:srgbClr val="31313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147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and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870" y="718983"/>
            <a:ext cx="4579023" cy="936000"/>
          </a:xfrm>
        </p:spPr>
        <p:txBody>
          <a:bodyPr/>
          <a:lstStyle>
            <a:lvl1pPr marL="0" indent="0">
              <a:buNone/>
              <a:defRPr sz="30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613" y="1710944"/>
            <a:ext cx="4579023" cy="4555422"/>
          </a:xfrm>
        </p:spPr>
        <p:txBody>
          <a:bodyPr/>
          <a:lstStyle>
            <a:lvl1pPr>
              <a:buClr>
                <a:srgbClr val="313131"/>
              </a:buClr>
              <a:defRPr sz="180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sz="160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sz="140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sz="120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buFont typeface="Arial" pitchFamily="34" charset="0"/>
              <a:buChar char="•"/>
              <a:defRPr sz="1100">
                <a:solidFill>
                  <a:srgbClr val="31313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920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43" y="352743"/>
            <a:ext cx="8528400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823913"/>
            <a:ext cx="8534763" cy="936000"/>
          </a:xfrm>
        </p:spPr>
        <p:txBody>
          <a:bodyPr/>
          <a:lstStyle>
            <a:lvl1pPr marL="0" indent="0">
              <a:buNone/>
              <a:defRPr sz="3000" b="0">
                <a:solidFill>
                  <a:srgbClr val="57575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585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Slide 1">
    <p:bg>
      <p:bgPr>
        <a:solidFill>
          <a:srgbClr val="00A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124393" y="6406496"/>
            <a:ext cx="792088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bg1"/>
                </a:solidFill>
              </a:defRPr>
            </a:lvl1pPr>
          </a:lstStyle>
          <a:p>
            <a:fld id="{95CC1D26-A9BD-4BDE-BDD9-08EDBAE9686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0113" y="295200"/>
            <a:ext cx="6845093" cy="5988439"/>
          </a:xfrm>
        </p:spPr>
        <p:txBody>
          <a:bodyPr>
            <a:noAutofit/>
          </a:bodyPr>
          <a:lstStyle>
            <a:lvl1pPr marL="0" indent="0">
              <a:buNone/>
              <a:defRPr sz="3000" b="0">
                <a:solidFill>
                  <a:schemeClr val="bg1"/>
                </a:solidFill>
              </a:defRPr>
            </a:lvl1pPr>
            <a:lvl2pPr marL="0" indent="0">
              <a:buNone/>
              <a:tabLst/>
              <a:defRPr sz="3000" b="0">
                <a:solidFill>
                  <a:schemeClr val="bg1"/>
                </a:solidFill>
              </a:defRPr>
            </a:lvl2pPr>
            <a:lvl3pPr marL="274638" indent="-274638">
              <a:buFont typeface="Arial" pitchFamily="34" charset="0"/>
              <a:buChar char="•"/>
              <a:defRPr sz="3000" b="0">
                <a:solidFill>
                  <a:schemeClr val="bg1"/>
                </a:solidFill>
              </a:defRPr>
            </a:lvl3pPr>
            <a:lvl4pPr>
              <a:defRPr sz="3000" b="0">
                <a:solidFill>
                  <a:schemeClr val="bg1"/>
                </a:solidFill>
              </a:defRPr>
            </a:lvl4pPr>
            <a:lvl5pPr>
              <a:defRPr sz="3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6"/>
          <p:cNvSpPr txBox="1">
            <a:spLocks noChangeArrowheads="1"/>
          </p:cNvSpPr>
          <p:nvPr userDrawn="1"/>
        </p:nvSpPr>
        <p:spPr bwMode="auto">
          <a:xfrm>
            <a:off x="358774" y="6445046"/>
            <a:ext cx="36000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800">
                <a:solidFill>
                  <a:srgbClr val="8C8C8C"/>
                </a:solidFill>
                <a:cs typeface="+mn-cs"/>
              </a:defRPr>
            </a:lvl1pPr>
          </a:lstStyle>
          <a:p>
            <a:pPr lvl="0"/>
            <a:r>
              <a:rPr lang="en-US" dirty="0" smtClean="0">
                <a:solidFill>
                  <a:schemeClr val="bg2"/>
                </a:solidFill>
              </a:rPr>
              <a:t>© 2015 Ambruz &amp; Dark Deloitte Legal </a:t>
            </a:r>
            <a:r>
              <a:rPr lang="en-US" dirty="0" err="1" smtClean="0">
                <a:solidFill>
                  <a:schemeClr val="bg2"/>
                </a:solidFill>
              </a:rPr>
              <a:t>s.r.o</a:t>
            </a:r>
            <a:r>
              <a:rPr lang="en-US" dirty="0" smtClean="0">
                <a:solidFill>
                  <a:schemeClr val="bg2"/>
                </a:solidFill>
              </a:rPr>
              <a:t>., </a:t>
            </a:r>
            <a:r>
              <a:rPr lang="en-US" dirty="0" err="1" smtClean="0">
                <a:solidFill>
                  <a:schemeClr val="bg2"/>
                </a:solidFill>
              </a:rPr>
              <a:t>advokátní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kancelář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358775"/>
            <a:ext cx="8529638" cy="14257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Nadpis – </a:t>
            </a:r>
            <a:r>
              <a:rPr lang="cs-CZ" dirty="0" err="1" smtClean="0"/>
              <a:t>Arial</a:t>
            </a:r>
            <a:r>
              <a:rPr lang="cs-CZ" dirty="0" smtClean="0"/>
              <a:t> 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814053"/>
            <a:ext cx="8529638" cy="4518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Text – </a:t>
            </a:r>
            <a:r>
              <a:rPr lang="cs-CZ" dirty="0" err="1" smtClean="0"/>
              <a:t>Arial</a:t>
            </a:r>
            <a:endParaRPr lang="en-US" dirty="0" smtClean="0"/>
          </a:p>
          <a:p>
            <a:pPr lvl="1"/>
            <a:r>
              <a:rPr lang="cs-CZ" dirty="0" smtClean="0"/>
              <a:t>Text – </a:t>
            </a:r>
            <a:r>
              <a:rPr lang="cs-CZ" dirty="0" err="1" smtClean="0"/>
              <a:t>Arial</a:t>
            </a:r>
            <a:endParaRPr lang="en-US" dirty="0" smtClean="0"/>
          </a:p>
          <a:p>
            <a:pPr lvl="2"/>
            <a:r>
              <a:rPr lang="cs-CZ" dirty="0" smtClean="0"/>
              <a:t>Text – </a:t>
            </a:r>
            <a:r>
              <a:rPr lang="cs-CZ" dirty="0" err="1" smtClean="0"/>
              <a:t>Arial</a:t>
            </a:r>
            <a:endParaRPr lang="en-US" dirty="0" smtClean="0"/>
          </a:p>
          <a:p>
            <a:pPr lvl="3"/>
            <a:r>
              <a:rPr lang="cs-CZ" dirty="0" smtClean="0"/>
              <a:t>Text – </a:t>
            </a:r>
            <a:r>
              <a:rPr lang="cs-CZ" dirty="0" err="1" smtClean="0"/>
              <a:t>Arial</a:t>
            </a:r>
            <a:endParaRPr lang="en-US" dirty="0" smtClean="0"/>
          </a:p>
          <a:p>
            <a:pPr lvl="4"/>
            <a:r>
              <a:rPr lang="cs-CZ" dirty="0" smtClean="0"/>
              <a:t>Text – </a:t>
            </a:r>
            <a:r>
              <a:rPr lang="cs-CZ" dirty="0" err="1" smtClean="0"/>
              <a:t>Arial</a:t>
            </a:r>
            <a:endParaRPr lang="en-US" dirty="0" smtClean="0"/>
          </a:p>
        </p:txBody>
      </p:sp>
      <p:sp>
        <p:nvSpPr>
          <p:cNvPr id="356356" name="Rectangle 4"/>
          <p:cNvSpPr>
            <a:spLocks noChangeArrowheads="1"/>
          </p:cNvSpPr>
          <p:nvPr/>
        </p:nvSpPr>
        <p:spPr bwMode="auto">
          <a:xfrm>
            <a:off x="7005638" y="6406946"/>
            <a:ext cx="1905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>
              <a:buClrTx/>
              <a:buFontTx/>
              <a:buNone/>
            </a:pPr>
            <a:fld id="{C05F13E1-2D2F-4C3C-A987-B135AF9A096C}" type="slidenum">
              <a:rPr lang="en-US" sz="800">
                <a:solidFill>
                  <a:srgbClr val="8C8C8C"/>
                </a:solidFill>
                <a:cs typeface="+mn-cs"/>
              </a:rPr>
              <a:pPr lvl="0" algn="r">
                <a:buClrTx/>
                <a:buFontTx/>
                <a:buNone/>
              </a:pPr>
              <a:t>‹#›</a:t>
            </a:fld>
            <a:endParaRPr lang="en-US" sz="800" dirty="0">
              <a:solidFill>
                <a:srgbClr val="8C8C8C"/>
              </a:solidFill>
              <a:cs typeface="+mn-cs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58774" y="6445046"/>
            <a:ext cx="36000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800">
                <a:solidFill>
                  <a:srgbClr val="8C8C8C"/>
                </a:solidFill>
                <a:cs typeface="+mn-cs"/>
              </a:defRPr>
            </a:lvl1pPr>
          </a:lstStyle>
          <a:p>
            <a:pPr lvl="0"/>
            <a:r>
              <a:rPr lang="en-US" dirty="0" smtClean="0"/>
              <a:t>© 2015 Ambruz &amp; Dark Deloitte Legal </a:t>
            </a:r>
            <a:r>
              <a:rPr lang="en-US" dirty="0" err="1" smtClean="0"/>
              <a:t>s.r.o</a:t>
            </a:r>
            <a:r>
              <a:rPr lang="en-US" dirty="0" smtClean="0"/>
              <a:t>., </a:t>
            </a:r>
            <a:r>
              <a:rPr lang="en-US" dirty="0" err="1" smtClean="0"/>
              <a:t>advokátní</a:t>
            </a:r>
            <a:r>
              <a:rPr lang="en-US" dirty="0" smtClean="0"/>
              <a:t> </a:t>
            </a:r>
            <a:r>
              <a:rPr lang="en-US" dirty="0" err="1" smtClean="0"/>
              <a:t>kancelář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72" r:id="rId2"/>
    <p:sldLayoutId id="2147483974" r:id="rId3"/>
    <p:sldLayoutId id="2147483976" r:id="rId4"/>
    <p:sldLayoutId id="2147483975" r:id="rId5"/>
    <p:sldLayoutId id="2147483977" r:id="rId6"/>
    <p:sldLayoutId id="2147483978" r:id="rId7"/>
    <p:sldLayoutId id="2147484007" r:id="rId8"/>
    <p:sldLayoutId id="2147483956" r:id="rId9"/>
    <p:sldLayoutId id="2147483979" r:id="rId10"/>
    <p:sldLayoutId id="2147483980" r:id="rId11"/>
    <p:sldLayoutId id="2147483981" r:id="rId12"/>
    <p:sldLayoutId id="2147483982" r:id="rId13"/>
    <p:sldLayoutId id="2147483983" r:id="rId14"/>
    <p:sldLayoutId id="2147483985" r:id="rId15"/>
    <p:sldLayoutId id="2147483986" r:id="rId16"/>
    <p:sldLayoutId id="2147483946" r:id="rId17"/>
    <p:sldLayoutId id="2147483987" r:id="rId18"/>
    <p:sldLayoutId id="2147484016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fontAlgn="base" latinLnBrk="0" hangingPunct="1">
        <a:lnSpc>
          <a:spcPct val="90000"/>
        </a:lnSpc>
        <a:spcBef>
          <a:spcPct val="0"/>
        </a:spcBef>
        <a:spcAft>
          <a:spcPct val="0"/>
        </a:spcAft>
        <a:buNone/>
        <a:defRPr lang="en-US" sz="3000" b="0" kern="1200" dirty="0" smtClean="0">
          <a:solidFill>
            <a:srgbClr val="81BC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9pPr>
    </p:titleStyle>
    <p:bodyStyle>
      <a:lvl1pPr marL="271463" indent="-271463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Char char="•"/>
        <a:defRPr sz="1800">
          <a:solidFill>
            <a:srgbClr val="31313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Char char="•"/>
        <a:defRPr sz="1600">
          <a:solidFill>
            <a:srgbClr val="313131"/>
          </a:solidFill>
          <a:latin typeface="+mn-lt"/>
        </a:defRPr>
      </a:lvl2pPr>
      <a:lvl3pPr marL="1144588" indent="-228600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Char char="•"/>
        <a:defRPr sz="1400">
          <a:solidFill>
            <a:srgbClr val="313131"/>
          </a:solidFill>
          <a:latin typeface="+mn-lt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Font typeface="Arial" charset="0"/>
        <a:buChar char="•"/>
        <a:defRPr sz="1200">
          <a:solidFill>
            <a:srgbClr val="313131"/>
          </a:solidFill>
          <a:latin typeface="+mn-lt"/>
        </a:defRPr>
      </a:lvl4pPr>
      <a:lvl5pPr marL="2057400" indent="-228600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Font typeface="Arial" charset="0"/>
        <a:buChar char="•"/>
        <a:defRPr sz="1100">
          <a:solidFill>
            <a:srgbClr val="313131"/>
          </a:solidFill>
          <a:latin typeface="+mn-lt"/>
        </a:defRPr>
      </a:lvl5pPr>
      <a:lvl6pPr marL="25146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6pPr>
      <a:lvl7pPr marL="29718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7pPr>
      <a:lvl8pPr marL="34290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8pPr>
      <a:lvl9pPr marL="38862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358775"/>
            <a:ext cx="8529638" cy="14257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Nadpis – </a:t>
            </a:r>
            <a:r>
              <a:rPr lang="cs-CZ" dirty="0" err="1" smtClean="0"/>
              <a:t>Arial</a:t>
            </a:r>
            <a:r>
              <a:rPr lang="cs-CZ" dirty="0" smtClean="0"/>
              <a:t> 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814052"/>
            <a:ext cx="8529638" cy="4591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Text – </a:t>
            </a:r>
            <a:r>
              <a:rPr lang="cs-CZ" dirty="0" err="1" smtClean="0"/>
              <a:t>Arial</a:t>
            </a:r>
            <a:endParaRPr lang="en-US" dirty="0" smtClean="0"/>
          </a:p>
          <a:p>
            <a:pPr lvl="1"/>
            <a:r>
              <a:rPr lang="cs-CZ" dirty="0" smtClean="0"/>
              <a:t>Text – </a:t>
            </a:r>
            <a:r>
              <a:rPr lang="cs-CZ" dirty="0" err="1" smtClean="0"/>
              <a:t>Arial</a:t>
            </a:r>
            <a:endParaRPr lang="en-US" dirty="0" smtClean="0"/>
          </a:p>
          <a:p>
            <a:pPr lvl="2"/>
            <a:r>
              <a:rPr lang="cs-CZ" dirty="0" smtClean="0"/>
              <a:t>Text – </a:t>
            </a:r>
            <a:r>
              <a:rPr lang="cs-CZ" dirty="0" err="1" smtClean="0"/>
              <a:t>Arial</a:t>
            </a:r>
            <a:endParaRPr lang="en-US" dirty="0" smtClean="0"/>
          </a:p>
          <a:p>
            <a:pPr lvl="3"/>
            <a:r>
              <a:rPr lang="cs-CZ" dirty="0" smtClean="0"/>
              <a:t>Text – </a:t>
            </a:r>
            <a:r>
              <a:rPr lang="cs-CZ" dirty="0" err="1" smtClean="0"/>
              <a:t>Arial</a:t>
            </a:r>
            <a:endParaRPr lang="en-US" dirty="0" smtClean="0"/>
          </a:p>
          <a:p>
            <a:pPr lvl="4"/>
            <a:r>
              <a:rPr lang="cs-CZ" dirty="0" smtClean="0"/>
              <a:t>Text – </a:t>
            </a:r>
            <a:r>
              <a:rPr lang="cs-CZ" dirty="0" err="1" smtClean="0"/>
              <a:t>Arial</a:t>
            </a:r>
            <a:endParaRPr lang="en-US" dirty="0" smtClean="0"/>
          </a:p>
        </p:txBody>
      </p:sp>
      <p:sp>
        <p:nvSpPr>
          <p:cNvPr id="356356" name="Rectangle 4"/>
          <p:cNvSpPr>
            <a:spLocks noChangeArrowheads="1"/>
          </p:cNvSpPr>
          <p:nvPr/>
        </p:nvSpPr>
        <p:spPr bwMode="auto">
          <a:xfrm>
            <a:off x="7005638" y="6406946"/>
            <a:ext cx="1905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>
              <a:buClrTx/>
              <a:buFontTx/>
              <a:buNone/>
            </a:pPr>
            <a:fld id="{C05F13E1-2D2F-4C3C-A987-B135AF9A096C}" type="slidenum">
              <a:rPr lang="en-US" sz="800">
                <a:solidFill>
                  <a:srgbClr val="8C8C8C"/>
                </a:solidFill>
                <a:cs typeface="+mn-cs"/>
              </a:rPr>
              <a:pPr lvl="0" algn="r">
                <a:buClrTx/>
                <a:buFontTx/>
                <a:buNone/>
              </a:pPr>
              <a:t>‹#›</a:t>
            </a:fld>
            <a:endParaRPr lang="en-US" sz="800" dirty="0">
              <a:solidFill>
                <a:srgbClr val="8C8C8C"/>
              </a:solidFill>
              <a:cs typeface="+mn-cs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58774" y="6445046"/>
            <a:ext cx="36000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800">
                <a:solidFill>
                  <a:srgbClr val="8C8C8C"/>
                </a:solidFill>
                <a:cs typeface="+mn-cs"/>
              </a:defRPr>
            </a:lvl1pPr>
          </a:lstStyle>
          <a:p>
            <a:pPr lvl="0"/>
            <a:r>
              <a:rPr lang="en-US" dirty="0" smtClean="0"/>
              <a:t>© 2015 Ambruz &amp; Dark Deloitte Legal </a:t>
            </a:r>
            <a:r>
              <a:rPr lang="en-US" dirty="0" err="1" smtClean="0"/>
              <a:t>s.r.o</a:t>
            </a:r>
            <a:r>
              <a:rPr lang="en-US" dirty="0" smtClean="0"/>
              <a:t>., </a:t>
            </a:r>
            <a:r>
              <a:rPr lang="en-US" dirty="0" err="1" smtClean="0"/>
              <a:t>advokátní</a:t>
            </a:r>
            <a:r>
              <a:rPr lang="en-US" dirty="0" smtClean="0"/>
              <a:t> </a:t>
            </a:r>
            <a:r>
              <a:rPr lang="en-US" dirty="0" err="1" smtClean="0"/>
              <a:t>kancelář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78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4008" r:id="rId6"/>
    <p:sldLayoutId id="2147483994" r:id="rId7"/>
    <p:sldLayoutId id="2147483995" r:id="rId8"/>
    <p:sldLayoutId id="2147484009" r:id="rId9"/>
    <p:sldLayoutId id="2147484010" r:id="rId10"/>
    <p:sldLayoutId id="2147484011" r:id="rId11"/>
    <p:sldLayoutId id="2147484012" r:id="rId12"/>
    <p:sldLayoutId id="2147484013" r:id="rId13"/>
    <p:sldLayoutId id="2147484014" r:id="rId14"/>
    <p:sldLayoutId id="2147484002" r:id="rId15"/>
    <p:sldLayoutId id="2147484003" r:id="rId16"/>
    <p:sldLayoutId id="2147484004" r:id="rId17"/>
    <p:sldLayoutId id="2147484005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fontAlgn="base" latinLnBrk="0" hangingPunct="1">
        <a:lnSpc>
          <a:spcPct val="90000"/>
        </a:lnSpc>
        <a:spcBef>
          <a:spcPct val="0"/>
        </a:spcBef>
        <a:spcAft>
          <a:spcPct val="0"/>
        </a:spcAft>
        <a:buNone/>
        <a:defRPr lang="en-US" sz="3000" b="0" kern="1200" dirty="0" smtClean="0">
          <a:solidFill>
            <a:srgbClr val="81BC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9pPr>
    </p:titleStyle>
    <p:bodyStyle>
      <a:lvl1pPr marL="271463" indent="-271463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Char char="•"/>
        <a:defRPr sz="1800">
          <a:solidFill>
            <a:srgbClr val="31313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Char char="•"/>
        <a:defRPr sz="1600">
          <a:solidFill>
            <a:srgbClr val="313131"/>
          </a:solidFill>
          <a:latin typeface="+mn-lt"/>
        </a:defRPr>
      </a:lvl2pPr>
      <a:lvl3pPr marL="1144588" indent="-228600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Char char="•"/>
        <a:defRPr sz="1400">
          <a:solidFill>
            <a:srgbClr val="313131"/>
          </a:solidFill>
          <a:latin typeface="+mn-lt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Font typeface="Arial" charset="0"/>
        <a:buChar char="•"/>
        <a:defRPr sz="1200">
          <a:solidFill>
            <a:srgbClr val="313131"/>
          </a:solidFill>
          <a:latin typeface="+mn-lt"/>
        </a:defRPr>
      </a:lvl4pPr>
      <a:lvl5pPr marL="2057400" indent="-228600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Font typeface="Arial" charset="0"/>
        <a:buChar char="•"/>
        <a:defRPr sz="1100">
          <a:solidFill>
            <a:srgbClr val="313131"/>
          </a:solidFill>
          <a:latin typeface="+mn-lt"/>
        </a:defRPr>
      </a:lvl5pPr>
      <a:lvl6pPr marL="25146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6pPr>
      <a:lvl7pPr marL="29718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7pPr>
      <a:lvl8pPr marL="34290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8pPr>
      <a:lvl9pPr marL="38862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373829" y="1377786"/>
            <a:ext cx="4649311" cy="815795"/>
          </a:xfrm>
        </p:spPr>
        <p:txBody>
          <a:bodyPr/>
          <a:lstStyle/>
          <a:p>
            <a:r>
              <a:rPr lang="cs-CZ" sz="4000" dirty="0" smtClean="0"/>
              <a:t>Vybrané </a:t>
            </a:r>
            <a:r>
              <a:rPr lang="cs-CZ" sz="4000" dirty="0"/>
              <a:t>problémy 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sz="quarter" idx="1"/>
          </p:nvPr>
        </p:nvSpPr>
        <p:spPr>
          <a:xfrm>
            <a:off x="373829" y="3508413"/>
            <a:ext cx="5169721" cy="1478791"/>
          </a:xfrm>
        </p:spPr>
        <p:txBody>
          <a:bodyPr/>
          <a:lstStyle/>
          <a:p>
            <a:r>
              <a:rPr lang="cs-CZ" sz="2400" dirty="0"/>
              <a:t>XXX. SETKÁNÍ </a:t>
            </a:r>
            <a:r>
              <a:rPr lang="cs-CZ" sz="2400" dirty="0" smtClean="0"/>
              <a:t>VODOHOSPODÁŘŮ</a:t>
            </a:r>
            <a:endParaRPr lang="cs-CZ" sz="2400" dirty="0"/>
          </a:p>
          <a:p>
            <a:r>
              <a:rPr lang="cs-CZ" sz="2400" dirty="0"/>
              <a:t>V KUTNÉ HOŘE</a:t>
            </a:r>
          </a:p>
          <a:p>
            <a:r>
              <a:rPr lang="cs-CZ" sz="2400" dirty="0" smtClean="0"/>
              <a:t>26. května 2015</a:t>
            </a:r>
          </a:p>
          <a:p>
            <a:r>
              <a:rPr lang="cs-CZ" sz="2400" dirty="0" smtClean="0"/>
              <a:t>Zdeněk Horáček</a:t>
            </a:r>
            <a:endParaRPr lang="cs-CZ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3829" y="2168618"/>
            <a:ext cx="4656448" cy="548963"/>
          </a:xfrm>
        </p:spPr>
        <p:txBody>
          <a:bodyPr/>
          <a:lstStyle/>
          <a:p>
            <a:r>
              <a:rPr lang="cs-CZ" sz="4000" dirty="0" smtClean="0"/>
              <a:t>vodoprávní </a:t>
            </a:r>
            <a:r>
              <a:rPr lang="cs-CZ" sz="4000" dirty="0"/>
              <a:t>praxe II</a:t>
            </a:r>
          </a:p>
        </p:txBody>
      </p:sp>
      <p:pic>
        <p:nvPicPr>
          <p:cNvPr id="14" name="Picture 3" descr="C:\Users\mformankova\AppData\Local\Microsoft\Windows\Temporary Internet Files\Content.Outlook\3DGXKE3W\dreamstime_6134503 (2)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78" b="44455"/>
          <a:stretch/>
        </p:blipFill>
        <p:spPr bwMode="auto">
          <a:xfrm>
            <a:off x="0" y="5060496"/>
            <a:ext cx="9144000" cy="1795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Recyklace odpadních vod</a:t>
            </a:r>
            <a:endParaRPr lang="cs-CZ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Zhodnocení pozitiv/negativ</a:t>
            </a:r>
            <a:r>
              <a:rPr lang="cs-CZ" dirty="0"/>
              <a:t> </a:t>
            </a:r>
            <a:r>
              <a:rPr lang="cs-CZ" dirty="0" smtClean="0"/>
              <a:t>a řešení</a:t>
            </a:r>
            <a:endParaRPr lang="cs-CZ" dirty="0"/>
          </a:p>
        </p:txBody>
      </p:sp>
      <p:sp>
        <p:nvSpPr>
          <p:cNvPr id="7171" name="Content Placeholder 8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sz="2200" dirty="0" smtClean="0"/>
              <a:t>Pozitiva</a:t>
            </a:r>
          </a:p>
          <a:p>
            <a:pPr lvl="1"/>
            <a:r>
              <a:rPr lang="cs-CZ" sz="2200" dirty="0" smtClean="0"/>
              <a:t>Úspora surové vody pro pitné a jiné veřejné prospěšné účely</a:t>
            </a:r>
            <a:endParaRPr lang="cs-CZ" sz="2200" dirty="0"/>
          </a:p>
          <a:p>
            <a:pPr lvl="1"/>
            <a:r>
              <a:rPr lang="cs-CZ" sz="2200" dirty="0" smtClean="0"/>
              <a:t>Žádné úplaty za odběr a vypouštění vod</a:t>
            </a:r>
          </a:p>
          <a:p>
            <a:r>
              <a:rPr lang="cs-CZ" sz="2200" dirty="0" smtClean="0"/>
              <a:t>Negativa</a:t>
            </a:r>
          </a:p>
          <a:p>
            <a:pPr lvl="1"/>
            <a:r>
              <a:rPr lang="cs-CZ" sz="2200" dirty="0" smtClean="0"/>
              <a:t>Možné ohrožení lidského zdraví a životního prostředí</a:t>
            </a:r>
          </a:p>
          <a:p>
            <a:pPr lvl="1"/>
            <a:r>
              <a:rPr lang="cs-CZ" sz="2200" dirty="0"/>
              <a:t>Možné ohrožení </a:t>
            </a:r>
            <a:r>
              <a:rPr lang="cs-CZ" sz="2200" dirty="0" smtClean="0"/>
              <a:t>jakosti povrchových a podzemních vod</a:t>
            </a:r>
          </a:p>
          <a:p>
            <a:pPr marL="0" indent="-14287">
              <a:buNone/>
            </a:pPr>
            <a:endParaRPr lang="cs-CZ" sz="2400" dirty="0" smtClean="0"/>
          </a:p>
          <a:p>
            <a:pPr marL="0" indent="-14287">
              <a:buNone/>
            </a:pPr>
            <a:r>
              <a:rPr lang="cs-CZ" sz="2400" b="1" u="sng" dirty="0" smtClean="0"/>
              <a:t>N</a:t>
            </a:r>
            <a:r>
              <a:rPr lang="cs-CZ" sz="2200" b="1" u="sng" dirty="0" smtClean="0"/>
              <a:t>ávrh řešení</a:t>
            </a:r>
            <a:endParaRPr lang="cs-CZ" sz="2400" b="1" u="sng" dirty="0"/>
          </a:p>
          <a:p>
            <a:r>
              <a:rPr lang="cs-CZ" sz="2200" dirty="0" smtClean="0"/>
              <a:t>Zákonné možnosti/limity recyklace odpadních vod (?)</a:t>
            </a:r>
          </a:p>
        </p:txBody>
      </p:sp>
    </p:spTree>
    <p:extLst>
      <p:ext uri="{BB962C8B-B14F-4D97-AF65-F5344CB8AC3E}">
        <p14:creationId xmlns:p14="http://schemas.microsoft.com/office/powerpoint/2010/main" val="3899236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6"/>
          <p:cNvSpPr>
            <a:spLocks noGrp="1"/>
          </p:cNvSpPr>
          <p:nvPr>
            <p:ph type="body" idx="1"/>
          </p:nvPr>
        </p:nvSpPr>
        <p:spPr>
          <a:xfrm>
            <a:off x="357188" y="2379270"/>
            <a:ext cx="7447613" cy="2267163"/>
          </a:xfrm>
        </p:spPr>
        <p:txBody>
          <a:bodyPr/>
          <a:lstStyle/>
          <a:p>
            <a:pPr algn="ctr"/>
            <a:r>
              <a:rPr lang="cs-CZ" sz="4800" dirty="0" smtClean="0">
                <a:latin typeface="+mj-lt"/>
              </a:rPr>
              <a:t>Děkuji za pozornost!</a:t>
            </a:r>
            <a:endParaRPr lang="cs-CZ" sz="48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00695" y="5035373"/>
            <a:ext cx="42433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95325">
              <a:buFont typeface="Arial" charset="0"/>
              <a:buNone/>
            </a:pPr>
            <a:r>
              <a:rPr lang="sk-SK" sz="2000" b="1" dirty="0" smtClean="0">
                <a:solidFill>
                  <a:schemeClr val="bg1"/>
                </a:solidFill>
                <a:latin typeface="+mj-lt"/>
              </a:rPr>
              <a:t>JUDr. Zdeněk Horáček, </a:t>
            </a:r>
            <a:r>
              <a:rPr lang="cs-CZ" sz="2000" b="1" dirty="0" smtClean="0">
                <a:solidFill>
                  <a:schemeClr val="bg1"/>
                </a:solidFill>
                <a:latin typeface="+mj-lt"/>
              </a:rPr>
              <a:t>Ph.D.</a:t>
            </a:r>
          </a:p>
          <a:p>
            <a:pPr defTabSz="695325"/>
            <a:r>
              <a:rPr lang="en-US" sz="2000" dirty="0" smtClean="0">
                <a:solidFill>
                  <a:schemeClr val="bg1"/>
                </a:solidFill>
                <a:latin typeface="+mj-lt"/>
                <a:ea typeface="Times New Roman"/>
              </a:rPr>
              <a:t>Tel</a:t>
            </a:r>
            <a:r>
              <a:rPr lang="en-US" sz="2000" dirty="0">
                <a:solidFill>
                  <a:schemeClr val="bg1"/>
                </a:solidFill>
                <a:latin typeface="+mj-lt"/>
                <a:ea typeface="Times New Roman"/>
              </a:rPr>
              <a:t>: +</a:t>
            </a:r>
            <a:r>
              <a:rPr lang="cs-CZ" sz="2000" dirty="0">
                <a:solidFill>
                  <a:schemeClr val="bg1"/>
                </a:solidFill>
                <a:latin typeface="+mj-lt"/>
                <a:ea typeface="Times New Roman"/>
              </a:rPr>
              <a:t>420</a:t>
            </a:r>
            <a:r>
              <a:rPr lang="hu-HU" sz="2000" dirty="0">
                <a:solidFill>
                  <a:schemeClr val="bg1"/>
                </a:solidFill>
                <a:latin typeface="+mj-lt"/>
                <a:ea typeface="Times New Roman"/>
              </a:rPr>
              <a:t> 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246 042 812</a:t>
            </a:r>
            <a:endParaRPr lang="en-US" sz="2000" dirty="0">
              <a:solidFill>
                <a:schemeClr val="bg1"/>
              </a:solidFill>
              <a:latin typeface="+mj-lt"/>
              <a:ea typeface="Times New Roman"/>
            </a:endParaRPr>
          </a:p>
          <a:p>
            <a:pPr defTabSz="695325">
              <a:spcAft>
                <a:spcPts val="0"/>
              </a:spcAft>
              <a:buFont typeface="Arial" charset="0"/>
              <a:buNone/>
            </a:pPr>
            <a:r>
              <a:rPr lang="cs-CZ" sz="2000" dirty="0">
                <a:solidFill>
                  <a:schemeClr val="bg1"/>
                </a:solidFill>
                <a:latin typeface="+mj-lt"/>
                <a:ea typeface="Calibri"/>
              </a:rPr>
              <a:t>E-mail: zhoracek</a:t>
            </a:r>
            <a:r>
              <a:rPr lang="en-US" sz="2000" dirty="0">
                <a:solidFill>
                  <a:schemeClr val="bg1"/>
                </a:solidFill>
                <a:latin typeface="+mj-lt"/>
                <a:ea typeface="Calibri"/>
              </a:rPr>
              <a:t>@deloitteCE.com</a:t>
            </a:r>
          </a:p>
        </p:txBody>
      </p:sp>
    </p:spTree>
    <p:extLst>
      <p:ext uri="{BB962C8B-B14F-4D97-AF65-F5344CB8AC3E}">
        <p14:creationId xmlns:p14="http://schemas.microsoft.com/office/powerpoint/2010/main" val="377667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1200"/>
              </a:spcBef>
              <a:buClr>
                <a:srgbClr val="313131"/>
              </a:buClr>
            </a:pPr>
            <a:r>
              <a:rPr lang="cs-CZ" b="1" dirty="0" smtClean="0"/>
              <a:t>III. vydání komentáře </a:t>
            </a:r>
            <a:br>
              <a:rPr lang="cs-CZ" b="1" dirty="0" smtClean="0"/>
            </a:br>
            <a:r>
              <a:rPr lang="cs-CZ" b="1" dirty="0" smtClean="0"/>
              <a:t>k vodnímu zákonu</a:t>
            </a:r>
            <a:br>
              <a:rPr lang="cs-CZ" b="1" dirty="0" smtClean="0"/>
            </a:br>
            <a:r>
              <a:rPr lang="cs-CZ" kern="0" dirty="0" smtClean="0">
                <a:solidFill>
                  <a:srgbClr val="575757"/>
                </a:solidFill>
                <a:ea typeface="+mn-ea"/>
                <a:cs typeface="+mn-cs"/>
              </a:rPr>
              <a:t>Již v prodeji (!)</a:t>
            </a:r>
            <a:br>
              <a:rPr lang="cs-CZ" kern="0" dirty="0" smtClean="0">
                <a:solidFill>
                  <a:srgbClr val="575757"/>
                </a:solidFill>
                <a:ea typeface="+mn-ea"/>
                <a:cs typeface="+mn-cs"/>
              </a:rPr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2785603"/>
            <a:ext cx="8529638" cy="4518168"/>
          </a:xfrm>
        </p:spPr>
        <p:txBody>
          <a:bodyPr/>
          <a:lstStyle/>
          <a:p>
            <a:pPr marL="0" lvl="1" indent="0">
              <a:buNone/>
              <a:defRPr/>
            </a:pPr>
            <a:r>
              <a:rPr lang="cs-CZ" sz="2200" dirty="0" smtClean="0">
                <a:solidFill>
                  <a:srgbClr val="313131"/>
                </a:solidFill>
              </a:rPr>
              <a:t>Stav </a:t>
            </a:r>
            <a:r>
              <a:rPr lang="cs-CZ" sz="2200" b="1" dirty="0" smtClean="0">
                <a:solidFill>
                  <a:srgbClr val="313131"/>
                </a:solidFill>
              </a:rPr>
              <a:t>k 15.3.2015</a:t>
            </a:r>
          </a:p>
          <a:p>
            <a:pPr marL="271463" lvl="1" indent="-271463">
              <a:defRPr/>
            </a:pPr>
            <a:endParaRPr lang="cs-CZ" sz="2200" dirty="0" smtClean="0">
              <a:solidFill>
                <a:srgbClr val="313131"/>
              </a:solidFill>
            </a:endParaRPr>
          </a:p>
          <a:p>
            <a:pPr marL="271463" lvl="1" indent="-271463">
              <a:defRPr/>
            </a:pPr>
            <a:r>
              <a:rPr lang="cs-CZ" sz="2200" dirty="0" smtClean="0">
                <a:solidFill>
                  <a:srgbClr val="313131"/>
                </a:solidFill>
              </a:rPr>
              <a:t>Zdeněk Horáček </a:t>
            </a:r>
          </a:p>
          <a:p>
            <a:pPr marL="271463" lvl="1" indent="-271463">
              <a:spcBef>
                <a:spcPts val="600"/>
              </a:spcBef>
              <a:defRPr/>
            </a:pPr>
            <a:r>
              <a:rPr lang="cs-CZ" sz="2200" dirty="0" smtClean="0">
                <a:solidFill>
                  <a:srgbClr val="313131"/>
                </a:solidFill>
              </a:rPr>
              <a:t>Miroslav Král</a:t>
            </a:r>
          </a:p>
          <a:p>
            <a:pPr marL="271463" lvl="1" indent="-271463">
              <a:spcBef>
                <a:spcPts val="600"/>
              </a:spcBef>
              <a:defRPr/>
            </a:pPr>
            <a:r>
              <a:rPr lang="cs-CZ" sz="2200" dirty="0" smtClean="0">
                <a:solidFill>
                  <a:srgbClr val="313131"/>
                </a:solidFill>
              </a:rPr>
              <a:t>Zdeněk Strnad</a:t>
            </a:r>
          </a:p>
          <a:p>
            <a:pPr marL="271463" lvl="1" indent="-271463">
              <a:spcBef>
                <a:spcPts val="600"/>
              </a:spcBef>
              <a:defRPr/>
            </a:pPr>
            <a:r>
              <a:rPr lang="cs-CZ" sz="2200" dirty="0" smtClean="0">
                <a:solidFill>
                  <a:srgbClr val="313131"/>
                </a:solidFill>
              </a:rPr>
              <a:t>Veronika </a:t>
            </a:r>
            <a:r>
              <a:rPr lang="cs-CZ" sz="2200" dirty="0" err="1" smtClean="0">
                <a:solidFill>
                  <a:srgbClr val="313131"/>
                </a:solidFill>
              </a:rPr>
              <a:t>Vytejčková</a:t>
            </a:r>
            <a:endParaRPr lang="cs-CZ" sz="2200" dirty="0" smtClean="0">
              <a:solidFill>
                <a:srgbClr val="313131"/>
              </a:solidFill>
            </a:endParaRPr>
          </a:p>
          <a:p>
            <a:pPr marL="271463" lvl="1" indent="-271463">
              <a:defRPr/>
            </a:pPr>
            <a:endParaRPr lang="cs-CZ" sz="2200" dirty="0">
              <a:solidFill>
                <a:srgbClr val="313131"/>
              </a:solidFill>
            </a:endParaRPr>
          </a:p>
          <a:p>
            <a:pPr marL="271463" lvl="1" indent="-271463">
              <a:defRPr/>
            </a:pPr>
            <a:endParaRPr lang="cs-CZ" sz="2200" dirty="0" smtClean="0">
              <a:solidFill>
                <a:srgbClr val="313131"/>
              </a:solidFill>
            </a:endParaRPr>
          </a:p>
          <a:p>
            <a:pPr marL="271463" lvl="1" indent="-271463">
              <a:defRPr/>
            </a:pPr>
            <a:endParaRPr lang="cs-CZ" sz="2200" dirty="0">
              <a:solidFill>
                <a:srgbClr val="31313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413" y="685800"/>
            <a:ext cx="4572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25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EL_PRI_RGB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9632" y="3573016"/>
            <a:ext cx="1720800" cy="322531"/>
          </a:xfrm>
          <a:prstGeom prst="rect">
            <a:avLst/>
          </a:prstGeom>
        </p:spPr>
      </p:pic>
      <p:sp>
        <p:nvSpPr>
          <p:cNvPr id="5" name="Text Placeholder 3"/>
          <p:cNvSpPr txBox="1">
            <a:spLocks/>
          </p:cNvSpPr>
          <p:nvPr/>
        </p:nvSpPr>
        <p:spPr bwMode="auto">
          <a:xfrm>
            <a:off x="382399" y="4047346"/>
            <a:ext cx="8012113" cy="246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800">
                <a:solidFill>
                  <a:srgbClr val="3131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600">
                <a:solidFill>
                  <a:srgbClr val="313131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400">
                <a:solidFill>
                  <a:srgbClr val="31313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200">
                <a:solidFill>
                  <a:srgbClr val="31313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100">
                <a:solidFill>
                  <a:srgbClr val="31313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</a:pPr>
            <a:r>
              <a:rPr lang="cs-CZ" sz="900" kern="0" dirty="0" err="1"/>
              <a:t>Deloitte</a:t>
            </a:r>
            <a:r>
              <a:rPr lang="cs-CZ" sz="900" kern="0" dirty="0"/>
              <a:t> označuje jednu či více společností </a:t>
            </a:r>
            <a:r>
              <a:rPr lang="cs-CZ" sz="900" kern="0" dirty="0" err="1"/>
              <a:t>Deloitte</a:t>
            </a:r>
            <a:r>
              <a:rPr lang="cs-CZ" sz="900" kern="0" dirty="0"/>
              <a:t> </a:t>
            </a:r>
            <a:r>
              <a:rPr lang="cs-CZ" sz="900" kern="0" dirty="0" err="1"/>
              <a:t>Touche</a:t>
            </a:r>
            <a:r>
              <a:rPr lang="cs-CZ" sz="900" kern="0" dirty="0"/>
              <a:t> </a:t>
            </a:r>
            <a:r>
              <a:rPr lang="cs-CZ" sz="900" kern="0" dirty="0" err="1"/>
              <a:t>Tohmatsu</a:t>
            </a:r>
            <a:r>
              <a:rPr lang="cs-CZ" sz="900" kern="0" dirty="0"/>
              <a:t> Limited, britské privátní společnosti s ručením omezeným zárukou („DTTL“), jejích členských firem a jejich spřízněných subjektů. Společnost DTTL a každá z jejích členských firem představuje samostatný a nezávislý právní subjekt. Společnost DTTL (rovněž označovaná jako „</a:t>
            </a:r>
            <a:r>
              <a:rPr lang="cs-CZ" sz="900" kern="0" dirty="0" err="1"/>
              <a:t>Deloitte</a:t>
            </a:r>
            <a:r>
              <a:rPr lang="cs-CZ" sz="900" kern="0" dirty="0"/>
              <a:t> </a:t>
            </a:r>
            <a:r>
              <a:rPr lang="cs-CZ" sz="900" kern="0" dirty="0" err="1"/>
              <a:t>Global</a:t>
            </a:r>
            <a:r>
              <a:rPr lang="cs-CZ" sz="900" kern="0" dirty="0"/>
              <a:t>“) služby klientům neposkytuje. Podrobný popis právní struktury společnosti </a:t>
            </a:r>
            <a:r>
              <a:rPr lang="cs-CZ" sz="900" kern="0" dirty="0" err="1"/>
              <a:t>Deloitte</a:t>
            </a:r>
            <a:r>
              <a:rPr lang="cs-CZ" sz="900" kern="0" dirty="0"/>
              <a:t> </a:t>
            </a:r>
            <a:r>
              <a:rPr lang="cs-CZ" sz="900" kern="0" dirty="0" err="1"/>
              <a:t>Touche</a:t>
            </a:r>
            <a:r>
              <a:rPr lang="cs-CZ" sz="900" kern="0" dirty="0"/>
              <a:t> </a:t>
            </a:r>
            <a:r>
              <a:rPr lang="cs-CZ" sz="900" kern="0" dirty="0" err="1"/>
              <a:t>Tohmatsu</a:t>
            </a:r>
            <a:r>
              <a:rPr lang="cs-CZ" sz="900" kern="0" dirty="0"/>
              <a:t> Limited a jejích členských firem je uveden na adrese www.deloitte.com/</a:t>
            </a:r>
            <a:r>
              <a:rPr lang="cs-CZ" sz="900" kern="0" dirty="0" err="1"/>
              <a:t>cz</a:t>
            </a:r>
            <a:r>
              <a:rPr lang="cs-CZ" sz="900" kern="0" dirty="0"/>
              <a:t>/</a:t>
            </a:r>
            <a:r>
              <a:rPr lang="cs-CZ" sz="900" kern="0" dirty="0" err="1"/>
              <a:t>onas</a:t>
            </a:r>
            <a:r>
              <a:rPr lang="cs-CZ" sz="900" kern="0" dirty="0"/>
              <a:t>.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cs-CZ" sz="900" kern="0" dirty="0"/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cs-CZ" sz="900" kern="0" dirty="0"/>
              <a:t>Společnost </a:t>
            </a:r>
            <a:r>
              <a:rPr lang="cs-CZ" sz="900" kern="0" dirty="0" err="1"/>
              <a:t>Deloitte</a:t>
            </a:r>
            <a:r>
              <a:rPr lang="cs-CZ" sz="900" kern="0" dirty="0"/>
              <a:t> poskytuje služby v oblasti auditu, daní, poradenství a finančního a právního poradenství klientům v celé řadě odvětví veřejného </a:t>
            </a:r>
            <a:r>
              <a:rPr lang="cs-CZ" sz="900" kern="0" dirty="0" smtClean="0"/>
              <a:t>a soukromého </a:t>
            </a:r>
            <a:r>
              <a:rPr lang="cs-CZ" sz="900" kern="0" dirty="0"/>
              <a:t>sektoru. Díky globálně propojené síti členských firem ve více než 150 zemích a teritoriích má společnost </a:t>
            </a:r>
            <a:r>
              <a:rPr lang="cs-CZ" sz="900" kern="0" dirty="0" err="1"/>
              <a:t>Deloitte</a:t>
            </a:r>
            <a:r>
              <a:rPr lang="cs-CZ" sz="900" kern="0" dirty="0"/>
              <a:t> světové možnosti a poskytuje svým klientům vysoce kvalitní služby v oblastech, ve kterých klienti řeší své nejkomplexnější podnikatelské výzvy. Přibližně 200 000 odborníků usiluje o to, aby se společnost </a:t>
            </a:r>
            <a:r>
              <a:rPr lang="cs-CZ" sz="900" kern="0" dirty="0" err="1"/>
              <a:t>Deloitte</a:t>
            </a:r>
            <a:r>
              <a:rPr lang="cs-CZ" sz="900" kern="0" dirty="0"/>
              <a:t> stala standardem nejvyšší kvality.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cs-CZ" sz="900" kern="0" dirty="0"/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cs-CZ" sz="900" kern="0" dirty="0"/>
              <a:t>Společnost </a:t>
            </a:r>
            <a:r>
              <a:rPr lang="cs-CZ" sz="900" kern="0" dirty="0" err="1"/>
              <a:t>Deloitte</a:t>
            </a:r>
            <a:r>
              <a:rPr lang="cs-CZ" sz="900" kern="0" dirty="0"/>
              <a:t> ve střední Evropě je regionální organizací subjektů sdružených ve společnosti </a:t>
            </a:r>
            <a:r>
              <a:rPr lang="cs-CZ" sz="900" kern="0" dirty="0" err="1"/>
              <a:t>Deloitte</a:t>
            </a:r>
            <a:r>
              <a:rPr lang="cs-CZ" sz="900" kern="0" dirty="0"/>
              <a:t> </a:t>
            </a:r>
            <a:r>
              <a:rPr lang="cs-CZ" sz="900" kern="0" dirty="0" err="1"/>
              <a:t>Central</a:t>
            </a:r>
            <a:r>
              <a:rPr lang="cs-CZ" sz="900" kern="0" dirty="0"/>
              <a:t> </a:t>
            </a:r>
            <a:r>
              <a:rPr lang="cs-CZ" sz="900" kern="0" dirty="0" err="1"/>
              <a:t>Europe</a:t>
            </a:r>
            <a:r>
              <a:rPr lang="cs-CZ" sz="900" kern="0" dirty="0"/>
              <a:t> </a:t>
            </a:r>
            <a:r>
              <a:rPr lang="cs-CZ" sz="900" kern="0" dirty="0" err="1"/>
              <a:t>Holdings</a:t>
            </a:r>
            <a:r>
              <a:rPr lang="cs-CZ" sz="900" kern="0" dirty="0"/>
              <a:t> Limited, která je členskou firmou sdružení </a:t>
            </a:r>
            <a:r>
              <a:rPr lang="cs-CZ" sz="900" kern="0" dirty="0" err="1"/>
              <a:t>Deloitte</a:t>
            </a:r>
            <a:r>
              <a:rPr lang="cs-CZ" sz="900" kern="0" dirty="0"/>
              <a:t> </a:t>
            </a:r>
            <a:r>
              <a:rPr lang="cs-CZ" sz="900" kern="0" dirty="0" err="1"/>
              <a:t>Touche</a:t>
            </a:r>
            <a:r>
              <a:rPr lang="cs-CZ" sz="900" kern="0" dirty="0"/>
              <a:t> </a:t>
            </a:r>
            <a:r>
              <a:rPr lang="cs-CZ" sz="900" kern="0" dirty="0" err="1"/>
              <a:t>Tohmatsu</a:t>
            </a:r>
            <a:r>
              <a:rPr lang="cs-CZ" sz="900" kern="0" dirty="0"/>
              <a:t> Limited ve střední Evropě. Odborné služby poskytují dceřiné a přidružené podniky společnosti </a:t>
            </a:r>
            <a:r>
              <a:rPr lang="cs-CZ" sz="900" kern="0" dirty="0" err="1"/>
              <a:t>Deloitte</a:t>
            </a:r>
            <a:r>
              <a:rPr lang="cs-CZ" sz="900" kern="0" dirty="0"/>
              <a:t> </a:t>
            </a:r>
            <a:r>
              <a:rPr lang="cs-CZ" sz="900" kern="0" dirty="0" err="1"/>
              <a:t>Central</a:t>
            </a:r>
            <a:r>
              <a:rPr lang="cs-CZ" sz="900" kern="0" dirty="0"/>
              <a:t> </a:t>
            </a:r>
            <a:r>
              <a:rPr lang="cs-CZ" sz="900" kern="0" dirty="0" err="1"/>
              <a:t>Europe</a:t>
            </a:r>
            <a:r>
              <a:rPr lang="cs-CZ" sz="900" kern="0" dirty="0"/>
              <a:t> </a:t>
            </a:r>
            <a:r>
              <a:rPr lang="cs-CZ" sz="900" kern="0" dirty="0" err="1"/>
              <a:t>Holdings</a:t>
            </a:r>
            <a:r>
              <a:rPr lang="cs-CZ" sz="900" kern="0" dirty="0"/>
              <a:t> Limited, které jsou samostatnými a nezávislými právními subjekty. Dceřiné a přidružené podniky společnosti </a:t>
            </a:r>
            <a:r>
              <a:rPr lang="cs-CZ" sz="900" kern="0" dirty="0" err="1"/>
              <a:t>Deloitte</a:t>
            </a:r>
            <a:r>
              <a:rPr lang="cs-CZ" sz="900" kern="0" dirty="0"/>
              <a:t> </a:t>
            </a:r>
            <a:r>
              <a:rPr lang="cs-CZ" sz="900" kern="0" dirty="0" err="1"/>
              <a:t>Central</a:t>
            </a:r>
            <a:r>
              <a:rPr lang="cs-CZ" sz="900" kern="0" dirty="0"/>
              <a:t> </a:t>
            </a:r>
            <a:r>
              <a:rPr lang="cs-CZ" sz="900" kern="0" dirty="0" err="1"/>
              <a:t>Europe</a:t>
            </a:r>
            <a:r>
              <a:rPr lang="cs-CZ" sz="900" kern="0" dirty="0"/>
              <a:t> </a:t>
            </a:r>
            <a:r>
              <a:rPr lang="cs-CZ" sz="900" kern="0" dirty="0" err="1"/>
              <a:t>Holdings</a:t>
            </a:r>
            <a:r>
              <a:rPr lang="cs-CZ" sz="900" kern="0" dirty="0"/>
              <a:t> Limited patří ve středoevropském regionu k předním firmám poskytujícím služby prostřednictvím více než 4 </a:t>
            </a:r>
            <a:r>
              <a:rPr lang="cs-CZ" sz="900" kern="0" dirty="0" smtClean="0"/>
              <a:t>700 </a:t>
            </a:r>
            <a:r>
              <a:rPr lang="cs-CZ" sz="900" kern="0" dirty="0"/>
              <a:t>zaměstnanců ze 37 </a:t>
            </a:r>
            <a:r>
              <a:rPr lang="cs-CZ" sz="900" kern="0"/>
              <a:t>pracovišť </a:t>
            </a:r>
            <a:r>
              <a:rPr lang="cs-CZ" sz="900" kern="0" smtClean="0"/>
              <a:t>v 17 zemích</a:t>
            </a:r>
            <a:r>
              <a:rPr lang="cs-CZ" sz="900" kern="0" dirty="0"/>
              <a:t>.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cs-CZ" sz="900" kern="0" dirty="0"/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cs-CZ" sz="900" kern="0" dirty="0"/>
              <a:t>© 2015 </a:t>
            </a:r>
            <a:r>
              <a:rPr lang="cs-CZ" sz="900" kern="0" dirty="0" err="1"/>
              <a:t>Deloitte</a:t>
            </a:r>
            <a:r>
              <a:rPr lang="cs-CZ" sz="900" kern="0" dirty="0"/>
              <a:t> Česká republika</a:t>
            </a: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" y="396613"/>
            <a:ext cx="227647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11"/>
          <p:cNvSpPr txBox="1"/>
          <p:nvPr/>
        </p:nvSpPr>
        <p:spPr>
          <a:xfrm>
            <a:off x="376237" y="361486"/>
            <a:ext cx="2160905" cy="48641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cs-CZ" sz="1300" b="1" dirty="0">
                <a:solidFill>
                  <a:srgbClr val="00277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Mobilní aplikace </a:t>
            </a:r>
            <a:endParaRPr lang="cs-CZ" sz="95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300" b="1" dirty="0" err="1">
                <a:solidFill>
                  <a:srgbClr val="00277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Deloitte</a:t>
            </a:r>
            <a:r>
              <a:rPr lang="cs-CZ" sz="1300" b="1" dirty="0">
                <a:solidFill>
                  <a:srgbClr val="00277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CZ</a:t>
            </a:r>
            <a:endParaRPr lang="cs-CZ" sz="95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9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95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76237" y="1703947"/>
            <a:ext cx="2462213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900" b="0" i="0" u="none" strike="noStrike" cap="none" normalizeH="0" baseline="0" dirty="0" smtClean="0">
                <a:ln>
                  <a:noFill/>
                </a:ln>
                <a:solidFill>
                  <a:srgbClr val="00A1D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Zpravodaje l Studie l Semináře l Novinky l Videa</a:t>
            </a:r>
            <a:endParaRPr kumimoji="0" lang="cs-CZ" altLang="cs-CZ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30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57188" y="2317870"/>
            <a:ext cx="8429654" cy="3200080"/>
          </a:xfrm>
        </p:spPr>
        <p:txBody>
          <a:bodyPr/>
          <a:lstStyle/>
          <a:p>
            <a:pPr marL="714375"/>
            <a:r>
              <a:rPr lang="cs-CZ" dirty="0"/>
              <a:t>Vypořádání </a:t>
            </a:r>
            <a:r>
              <a:rPr lang="cs-CZ" dirty="0" smtClean="0"/>
              <a:t>pozemků pod starými VD</a:t>
            </a:r>
            <a:endParaRPr lang="cs-CZ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124393" y="6406496"/>
            <a:ext cx="792088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bg1"/>
                </a:solidFill>
              </a:defRPr>
            </a:lvl1pPr>
          </a:lstStyle>
          <a:p>
            <a:fld id="{95CC1D26-A9BD-4BDE-BDD9-08EDBAE96860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146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Základní vymezení</a:t>
            </a:r>
            <a:endParaRPr lang="cs-CZ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Právní povaha vodních děl</a:t>
            </a:r>
            <a:endParaRPr lang="cs-CZ" dirty="0"/>
          </a:p>
        </p:txBody>
      </p:sp>
      <p:sp>
        <p:nvSpPr>
          <p:cNvPr id="7171" name="Content Placeholder 8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sz="2200" dirty="0" smtClean="0"/>
              <a:t>Vodní díla jsou </a:t>
            </a:r>
          </a:p>
          <a:p>
            <a:pPr lvl="1"/>
            <a:r>
              <a:rPr lang="cs-CZ" sz="2200" dirty="0" smtClean="0"/>
              <a:t>podle § 55 VZ stavbami</a:t>
            </a:r>
          </a:p>
          <a:p>
            <a:pPr lvl="1"/>
            <a:r>
              <a:rPr lang="cs-CZ" sz="2200" dirty="0" smtClean="0"/>
              <a:t>obecně jsou podle OZ součástí pozemku (některá vodní díla vnímá OZ pouze jako změnu terénu, nikoliv stavbu)</a:t>
            </a:r>
          </a:p>
          <a:p>
            <a:r>
              <a:rPr lang="cs-CZ" sz="2200" dirty="0" smtClean="0"/>
              <a:t>Vodovody a kanalizace a související stavby a zařízení jsou inženýrskou sítí a nejsou součástí pozemku</a:t>
            </a:r>
          </a:p>
          <a:p>
            <a:pPr lvl="1"/>
            <a:r>
              <a:rPr lang="cs-CZ" sz="2200" dirty="0" smtClean="0"/>
              <a:t>Meliorační vedení inženýrskou sítí</a:t>
            </a:r>
          </a:p>
          <a:p>
            <a:pPr lvl="1"/>
            <a:r>
              <a:rPr lang="cs-CZ" sz="2200" dirty="0" smtClean="0"/>
              <a:t>Stavby na sítích přímo nesouvisející s přenosem média (ČOV, úpravny vody) nejsou součástí inženýrské sítě</a:t>
            </a:r>
          </a:p>
        </p:txBody>
      </p:sp>
    </p:spTree>
    <p:extLst>
      <p:ext uri="{BB962C8B-B14F-4D97-AF65-F5344CB8AC3E}">
        <p14:creationId xmlns:p14="http://schemas.microsoft.com/office/powerpoint/2010/main" val="99225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Vypořádání pozemků podle § 59a</a:t>
            </a:r>
            <a:endParaRPr lang="cs-CZ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Právní úprava</a:t>
            </a:r>
            <a:endParaRPr lang="cs-CZ" dirty="0"/>
          </a:p>
        </p:txBody>
      </p:sp>
      <p:sp>
        <p:nvSpPr>
          <p:cNvPr id="7171" name="Content Placeholder 8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sz="2200" dirty="0" smtClean="0"/>
              <a:t>Ustanovení § 59a vodního zákona (po novele č. 303/2013 Sb.)</a:t>
            </a:r>
          </a:p>
          <a:p>
            <a:pPr lvl="1">
              <a:spcBef>
                <a:spcPts val="600"/>
              </a:spcBef>
            </a:pPr>
            <a:r>
              <a:rPr lang="cs-CZ" sz="2200" dirty="0" smtClean="0"/>
              <a:t>Vlastník pozemku je povinen strpět za náhradu na svém pozemku vodní dílo vybudované před 1.1.2002 a jeho užívání</a:t>
            </a:r>
            <a:endParaRPr lang="en-US" sz="2200" dirty="0" smtClean="0"/>
          </a:p>
          <a:p>
            <a:pPr marL="719138" lvl="1" indent="0">
              <a:spcBef>
                <a:spcPts val="600"/>
              </a:spcBef>
              <a:buNone/>
            </a:pPr>
            <a:r>
              <a:rPr lang="cs-CZ" sz="2200" dirty="0" smtClean="0"/>
              <a:t>→</a:t>
            </a:r>
            <a:r>
              <a:rPr lang="en-US" sz="2200" dirty="0" smtClean="0"/>
              <a:t> </a:t>
            </a:r>
            <a:r>
              <a:rPr lang="cs-CZ" sz="2200" dirty="0" smtClean="0"/>
              <a:t>Legální věcné břemeno (veřejnoprávní oprávnění/omezení)</a:t>
            </a:r>
          </a:p>
          <a:p>
            <a:pPr marL="719138" lvl="1" indent="0">
              <a:spcBef>
                <a:spcPts val="600"/>
              </a:spcBef>
              <a:buNone/>
            </a:pPr>
            <a:r>
              <a:rPr lang="cs-CZ" sz="2200" dirty="0"/>
              <a:t>→</a:t>
            </a:r>
            <a:r>
              <a:rPr lang="en-US" sz="2200" dirty="0"/>
              <a:t> </a:t>
            </a:r>
            <a:r>
              <a:rPr lang="cs-CZ" sz="2200" dirty="0" smtClean="0"/>
              <a:t>Vlastník pozemku nemůže vodní dílo odstranit</a:t>
            </a:r>
          </a:p>
          <a:p>
            <a:r>
              <a:rPr lang="cs-CZ" sz="2200" dirty="0" smtClean="0"/>
              <a:t>Přechodné ustanovení (Čl. LV zákona č. 303/2013 Sb.)</a:t>
            </a:r>
          </a:p>
          <a:p>
            <a:pPr lvl="1">
              <a:spcBef>
                <a:spcPts val="600"/>
              </a:spcBef>
            </a:pPr>
            <a:r>
              <a:rPr lang="cs-CZ" sz="2200" dirty="0" smtClean="0"/>
              <a:t>Nedojde-li mezi vlastníkem pozemku a vlastníkem vodního díla k dohodě o náhradě za užívání pozemku podle § 59a VZ</a:t>
            </a:r>
          </a:p>
          <a:p>
            <a:pPr lvl="1">
              <a:spcBef>
                <a:spcPts val="600"/>
              </a:spcBef>
            </a:pPr>
            <a:r>
              <a:rPr lang="cs-CZ" sz="2200" dirty="0" smtClean="0"/>
              <a:t>Do 24 měsíců ode dne nabytí účinnosti, tj. do 31. 12. 2015</a:t>
            </a:r>
          </a:p>
          <a:p>
            <a:pPr lvl="1">
              <a:spcBef>
                <a:spcPts val="600"/>
              </a:spcBef>
            </a:pPr>
            <a:r>
              <a:rPr lang="cs-CZ" sz="2200" dirty="0" smtClean="0"/>
              <a:t>Rozhodne na návrh vlastníka pozemku nebo VD o výši náhrady soud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78973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Vypořádání pozemků podle § 59a</a:t>
            </a:r>
            <a:endParaRPr lang="cs-CZ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Komu náleží náhrada</a:t>
            </a:r>
            <a:endParaRPr lang="cs-CZ" dirty="0"/>
          </a:p>
        </p:txBody>
      </p:sp>
      <p:sp>
        <p:nvSpPr>
          <p:cNvPr id="7171" name="Content Placeholder 8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sz="2200" dirty="0" smtClean="0"/>
              <a:t>Vlastník pozemku vůči vlastníkovi vodního díla</a:t>
            </a:r>
          </a:p>
          <a:p>
            <a:pPr>
              <a:spcBef>
                <a:spcPts val="600"/>
              </a:spcBef>
            </a:pPr>
            <a:r>
              <a:rPr lang="cs-CZ" sz="2200" dirty="0" smtClean="0"/>
              <a:t>Oprávněnost náhrady je závislá na podmínkách, za jakých bylo vodní dílo vybudováno (časová osa)</a:t>
            </a:r>
          </a:p>
          <a:p>
            <a:pPr lvl="1">
              <a:spcBef>
                <a:spcPts val="600"/>
              </a:spcBef>
            </a:pPr>
            <a:r>
              <a:rPr lang="cs-CZ" sz="2200" dirty="0" smtClean="0"/>
              <a:t>Náhrada </a:t>
            </a:r>
            <a:r>
              <a:rPr lang="cs-CZ" sz="2200" b="1" dirty="0" smtClean="0"/>
              <a:t>náleží</a:t>
            </a:r>
            <a:r>
              <a:rPr lang="cs-CZ" sz="2200" dirty="0" smtClean="0"/>
              <a:t>, pokud nebyla stavebníkem v rozporu s v době výstavby účinnými právními předpisy poskytnuta</a:t>
            </a:r>
          </a:p>
          <a:p>
            <a:pPr lvl="1">
              <a:spcBef>
                <a:spcPts val="600"/>
              </a:spcBef>
            </a:pPr>
            <a:r>
              <a:rPr lang="cs-CZ" sz="2200" dirty="0" smtClean="0"/>
              <a:t>Náhrada </a:t>
            </a:r>
            <a:r>
              <a:rPr lang="cs-CZ" sz="2200" b="1" dirty="0" smtClean="0"/>
              <a:t>nenáleží</a:t>
            </a:r>
            <a:r>
              <a:rPr lang="cs-CZ" sz="2200" dirty="0" smtClean="0"/>
              <a:t>, pokud </a:t>
            </a:r>
          </a:p>
          <a:p>
            <a:pPr lvl="2">
              <a:spcBef>
                <a:spcPts val="600"/>
              </a:spcBef>
            </a:pPr>
            <a:r>
              <a:rPr lang="cs-CZ" sz="2200" dirty="0" smtClean="0"/>
              <a:t>Byla stavebníkem v souladu s v době výstavby účinnými právními předpisy poskytnuta, nebo </a:t>
            </a:r>
          </a:p>
          <a:p>
            <a:pPr lvl="2">
              <a:spcBef>
                <a:spcPts val="600"/>
              </a:spcBef>
            </a:pPr>
            <a:r>
              <a:rPr lang="cs-CZ" sz="2200" dirty="0" smtClean="0"/>
              <a:t>Náhradu </a:t>
            </a:r>
            <a:r>
              <a:rPr lang="cs-CZ" sz="2200" dirty="0" err="1" smtClean="0"/>
              <a:t>pr</a:t>
            </a:r>
            <a:r>
              <a:rPr lang="cs-CZ" sz="2200" dirty="0" smtClean="0"/>
              <a:t>. předpisy účinné v době realizace nevyžadovaly</a:t>
            </a:r>
          </a:p>
          <a:p>
            <a:pPr>
              <a:spcBef>
                <a:spcPts val="600"/>
              </a:spcBef>
            </a:pPr>
            <a:r>
              <a:rPr lang="cs-CZ" sz="2200" dirty="0" smtClean="0"/>
              <a:t>Vztah k původnímu vlastníkovi/jeho právnímu nástupci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258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Vypořádání pozemků pod starými vodními díly</a:t>
            </a:r>
            <a:endParaRPr lang="cs-CZ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Způsob a výše náhrady</a:t>
            </a:r>
            <a:endParaRPr lang="cs-CZ" dirty="0"/>
          </a:p>
        </p:txBody>
      </p:sp>
      <p:sp>
        <p:nvSpPr>
          <p:cNvPr id="7171" name="Content Placeholder 8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sz="2200" dirty="0" smtClean="0"/>
              <a:t>Závisí na dohodě mezi vlastníkem pozemku a vlastníkem VD</a:t>
            </a:r>
          </a:p>
          <a:p>
            <a:r>
              <a:rPr lang="cs-CZ" sz="2200" dirty="0" smtClean="0"/>
              <a:t>Ve výši ocenění věcného břemene podle zákona o oceňování majetku (sdělení MF čj. 162/38 024/1999)</a:t>
            </a:r>
          </a:p>
          <a:p>
            <a:pPr lvl="1">
              <a:spcBef>
                <a:spcPts val="600"/>
              </a:spcBef>
            </a:pPr>
            <a:r>
              <a:rPr lang="cs-CZ" sz="2200" dirty="0" smtClean="0"/>
              <a:t>Právo odpovídající VB se oceňuje výnosovým způsobem na základě ročního užitku ve výši obvyklé ceny</a:t>
            </a:r>
          </a:p>
          <a:p>
            <a:pPr lvl="1">
              <a:spcBef>
                <a:spcPts val="600"/>
              </a:spcBef>
            </a:pPr>
            <a:r>
              <a:rPr lang="cs-CZ" sz="2200" dirty="0" smtClean="0"/>
              <a:t>Roční užitek se násobí pěti </a:t>
            </a:r>
          </a:p>
          <a:p>
            <a:pPr lvl="1">
              <a:spcBef>
                <a:spcPts val="600"/>
              </a:spcBef>
            </a:pPr>
            <a:r>
              <a:rPr lang="cs-CZ" sz="2200" dirty="0" smtClean="0"/>
              <a:t>Roční užitek z pozemků náležejících do ZPF/LPF činí 1 % z ceny pozemku → ocenění VB </a:t>
            </a:r>
            <a:r>
              <a:rPr lang="cs-CZ" sz="2200" b="1" dirty="0" smtClean="0"/>
              <a:t>5</a:t>
            </a:r>
            <a:r>
              <a:rPr lang="cs-CZ" sz="2200" dirty="0" smtClean="0"/>
              <a:t> % z ceny pozemku</a:t>
            </a:r>
          </a:p>
          <a:p>
            <a:pPr lvl="1">
              <a:spcBef>
                <a:spcPts val="600"/>
              </a:spcBef>
            </a:pPr>
            <a:r>
              <a:rPr lang="cs-CZ" sz="2200" dirty="0" smtClean="0"/>
              <a:t>Roční užitek ze stavebních pozemků činí přibližně 4 – 5 % z ceny pozemku → ocenění VB asi </a:t>
            </a:r>
            <a:r>
              <a:rPr lang="cs-CZ" sz="2200" b="1" dirty="0" smtClean="0"/>
              <a:t>20 – 25 </a:t>
            </a:r>
            <a:r>
              <a:rPr lang="cs-CZ" sz="2200" dirty="0" smtClean="0"/>
              <a:t>% z ceny pozemku</a:t>
            </a:r>
          </a:p>
          <a:p>
            <a:pPr>
              <a:spcBef>
                <a:spcPts val="600"/>
              </a:spcBef>
            </a:pPr>
            <a:r>
              <a:rPr lang="cs-CZ" sz="2200" dirty="0" smtClean="0"/>
              <a:t>Náhrada za ochranné pásmo (?)</a:t>
            </a:r>
          </a:p>
          <a:p>
            <a:pPr lvl="1">
              <a:spcBef>
                <a:spcPts val="600"/>
              </a:spcBef>
            </a:pPr>
            <a:endParaRPr lang="cs-CZ" dirty="0" smtClean="0"/>
          </a:p>
          <a:p>
            <a:pPr>
              <a:spcBef>
                <a:spcPts val="60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998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Vypořádání pozemků pod starými vodními díly</a:t>
            </a:r>
            <a:endParaRPr lang="cs-CZ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Návrh řešení pro vlastníky VD</a:t>
            </a:r>
            <a:endParaRPr lang="cs-CZ" dirty="0"/>
          </a:p>
        </p:txBody>
      </p:sp>
      <p:sp>
        <p:nvSpPr>
          <p:cNvPr id="7171" name="Content Placeholder 8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sz="2200" dirty="0" smtClean="0"/>
              <a:t>Inventarizace majetku a snaha se s vlastníky pozemků dohodnout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cs-CZ" sz="2200" dirty="0" smtClean="0"/>
              <a:t>+ Souhlasné prohlášení </a:t>
            </a:r>
            <a:r>
              <a:rPr lang="en-US" sz="2200" dirty="0" smtClean="0"/>
              <a:t>→ </a:t>
            </a:r>
            <a:r>
              <a:rPr lang="cs-CZ" sz="2200" dirty="0" smtClean="0"/>
              <a:t>zápis do katastru</a:t>
            </a:r>
          </a:p>
          <a:p>
            <a:r>
              <a:rPr lang="cs-CZ" sz="2200" dirty="0" smtClean="0"/>
              <a:t>Náhradu poskytnout oprávněným žadatelům v přiměřené výši </a:t>
            </a:r>
          </a:p>
          <a:p>
            <a:pPr lvl="1">
              <a:spcBef>
                <a:spcPts val="600"/>
              </a:spcBef>
            </a:pPr>
            <a:r>
              <a:rPr lang="cs-CZ" sz="2200" dirty="0" smtClean="0"/>
              <a:t>V případě soudního řízení ponese náklady vlastník VD</a:t>
            </a:r>
          </a:p>
          <a:p>
            <a:r>
              <a:rPr lang="cs-CZ" sz="2200" dirty="0" smtClean="0"/>
              <a:t>Pokud přijde neoprávněný požadavek</a:t>
            </a:r>
            <a:r>
              <a:rPr lang="en-US" sz="2200" dirty="0" smtClean="0"/>
              <a:t> </a:t>
            </a:r>
            <a:r>
              <a:rPr lang="cs-CZ" sz="2200" dirty="0" smtClean="0"/>
              <a:t>(časová osa) či požadavek v nepřiměřené výši → odkázat na soud</a:t>
            </a:r>
          </a:p>
          <a:p>
            <a:pPr lvl="1">
              <a:spcBef>
                <a:spcPts val="600"/>
              </a:spcBef>
            </a:pPr>
            <a:r>
              <a:rPr lang="cs-CZ" sz="2200" dirty="0" smtClean="0"/>
              <a:t>V případě soudního řízení ponese náklady vlastník pozemku</a:t>
            </a:r>
          </a:p>
          <a:p>
            <a:r>
              <a:rPr lang="cs-CZ" sz="2200" dirty="0" smtClean="0"/>
              <a:t>Žaloby podané před do 31.12.2015 předčasné</a:t>
            </a:r>
          </a:p>
          <a:p>
            <a:r>
              <a:rPr lang="cs-CZ" sz="2200" dirty="0"/>
              <a:t>P</a:t>
            </a:r>
            <a:r>
              <a:rPr lang="cs-CZ" sz="2200" dirty="0" smtClean="0"/>
              <a:t>o 31.12.2017 jsou nároky promlčené</a:t>
            </a:r>
          </a:p>
          <a:p>
            <a:r>
              <a:rPr lang="cs-CZ" sz="2200" dirty="0" smtClean="0"/>
              <a:t>Náhrada za užívání v případě VD, která jsou součástí pozemku (?)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805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57188" y="2317870"/>
            <a:ext cx="8429654" cy="3200080"/>
          </a:xfrm>
        </p:spPr>
        <p:txBody>
          <a:bodyPr/>
          <a:lstStyle/>
          <a:p>
            <a:pPr marL="714375"/>
            <a:r>
              <a:rPr lang="cs-CZ" dirty="0" smtClean="0"/>
              <a:t>Recyklace odpadních vod</a:t>
            </a:r>
          </a:p>
          <a:p>
            <a:pPr marL="714375"/>
            <a:r>
              <a:rPr lang="cs-CZ" i="1" dirty="0" smtClean="0"/>
              <a:t>(námět k diskuzi)</a:t>
            </a:r>
            <a:endParaRPr lang="cs-CZ" i="1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124393" y="6406496"/>
            <a:ext cx="792088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bg1"/>
                </a:solidFill>
              </a:defRPr>
            </a:lvl1pPr>
          </a:lstStyle>
          <a:p>
            <a:fld id="{95CC1D26-A9BD-4BDE-BDD9-08EDBAE96860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9737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Zneškodňování </a:t>
            </a:r>
            <a:r>
              <a:rPr lang="cs-CZ" dirty="0" smtClean="0"/>
              <a:t>odpadních vod</a:t>
            </a:r>
            <a:endParaRPr lang="cs-CZ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Základní vymezení pr. úpravy a variant</a:t>
            </a:r>
            <a:endParaRPr lang="cs-CZ" dirty="0"/>
          </a:p>
        </p:txBody>
      </p:sp>
      <p:sp>
        <p:nvSpPr>
          <p:cNvPr id="7171" name="Content Placeholder 8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sz="2200" dirty="0" smtClean="0"/>
              <a:t>Zneškodňování odpadních vod v souladu s vodním zákonem</a:t>
            </a:r>
          </a:p>
          <a:p>
            <a:pPr lvl="1"/>
            <a:r>
              <a:rPr lang="cs-CZ" sz="2200" dirty="0"/>
              <a:t>Vypouštění do vod </a:t>
            </a:r>
            <a:r>
              <a:rPr lang="cs-CZ" sz="2200" dirty="0" smtClean="0"/>
              <a:t>povrchových na </a:t>
            </a:r>
            <a:r>
              <a:rPr lang="cs-CZ" sz="2200" dirty="0"/>
              <a:t>základě povolení</a:t>
            </a:r>
          </a:p>
          <a:p>
            <a:pPr lvl="1"/>
            <a:r>
              <a:rPr lang="cs-CZ" sz="2200" dirty="0"/>
              <a:t>Vypouštění do vod </a:t>
            </a:r>
            <a:r>
              <a:rPr lang="cs-CZ" sz="2200" dirty="0" smtClean="0"/>
              <a:t>podzemních </a:t>
            </a:r>
            <a:r>
              <a:rPr lang="cs-CZ" sz="2200" dirty="0"/>
              <a:t>na základě povolení</a:t>
            </a:r>
            <a:endParaRPr lang="cs-CZ" sz="2200" dirty="0" smtClean="0"/>
          </a:p>
          <a:p>
            <a:r>
              <a:rPr lang="cs-CZ" sz="2200" dirty="0" smtClean="0"/>
              <a:t>Jiné způsoby zneškodňování odpadních vod</a:t>
            </a:r>
          </a:p>
          <a:p>
            <a:pPr lvl="1"/>
            <a:r>
              <a:rPr lang="cs-CZ" sz="2200" dirty="0" smtClean="0"/>
              <a:t>Předání oprávněné osobě</a:t>
            </a:r>
          </a:p>
          <a:p>
            <a:pPr lvl="1"/>
            <a:r>
              <a:rPr lang="cs-CZ" sz="2200" dirty="0" smtClean="0"/>
              <a:t>Rozstřik a vsak – nutná adekvátní kvalita odpadních vod</a:t>
            </a:r>
          </a:p>
          <a:p>
            <a:pPr lvl="1"/>
            <a:r>
              <a:rPr lang="cs-CZ" sz="2200" dirty="0" smtClean="0"/>
              <a:t>Opětovné využití v zemědělství a průmyslu</a:t>
            </a:r>
          </a:p>
          <a:p>
            <a:pPr lvl="2"/>
            <a:r>
              <a:rPr lang="cs-CZ" sz="2200" dirty="0" smtClean="0"/>
              <a:t>Zalévání zemědělských (nepotravinových) plodin</a:t>
            </a:r>
          </a:p>
          <a:p>
            <a:pPr lvl="2"/>
            <a:r>
              <a:rPr lang="cs-CZ" sz="2200" dirty="0" smtClean="0"/>
              <a:t>Další způsoby (čištění ulic, hašení, chlazení, atd.) </a:t>
            </a:r>
          </a:p>
        </p:txBody>
      </p:sp>
    </p:spTree>
    <p:extLst>
      <p:ext uri="{BB962C8B-B14F-4D97-AF65-F5344CB8AC3E}">
        <p14:creationId xmlns:p14="http://schemas.microsoft.com/office/powerpoint/2010/main" val="374312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T_Ambruz_Dark_template_CZE_ENG_2015_refresh">
  <a:themeElements>
    <a:clrScheme name="Deloitte">
      <a:dk1>
        <a:sysClr val="windowText" lastClr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72C7E7"/>
      </a:accent4>
      <a:accent5>
        <a:srgbClr val="3C8A2E"/>
      </a:accent5>
      <a:accent6>
        <a:srgbClr val="C9DD03"/>
      </a:accent6>
      <a:hlink>
        <a:srgbClr val="3C8A2E"/>
      </a:hlink>
      <a:folHlink>
        <a:srgbClr val="C9DD03"/>
      </a:folHlink>
    </a:clrScheme>
    <a:fontScheme name="template_white_cz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rtlCol="0" anchor="t" anchorCtr="0" compatLnSpc="1">
        <a:prstTxWarp prst="textNoShape">
          <a:avLst/>
        </a:prstTxWarp>
        <a:noAutofit/>
      </a:bodyPr>
      <a:lstStyle>
        <a:defPPr marL="177800" marR="0" indent="-1778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rgbClr val="000066"/>
          </a:buClr>
          <a:buSzTx/>
          <a:tabLst/>
          <a:defRPr kumimoji="0" sz="1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lIns="36000" tIns="36000" rIns="36000" bIns="36000" rtlCol="0">
        <a:noAutofit/>
      </a:bodyPr>
      <a:lstStyle>
        <a:defPPr marL="177800" indent="-177800">
          <a:defRPr sz="140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template_white_cze 1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800080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C0AAC0"/>
        </a:accent5>
        <a:accent6>
          <a:srgbClr val="8A5C2D"/>
        </a:accent6>
        <a:hlink>
          <a:srgbClr val="33660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white_cze 2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000066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AAAAB8"/>
        </a:accent5>
        <a:accent6>
          <a:srgbClr val="8A5C2D"/>
        </a:accent6>
        <a:hlink>
          <a:srgbClr val="33660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white_cze 3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6666FF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B8B8FF"/>
        </a:accent5>
        <a:accent6>
          <a:srgbClr val="8A5C2D"/>
        </a:accent6>
        <a:hlink>
          <a:srgbClr val="3366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T_Ambruz_Dark_template_CZE_ENG_2015_refresh.potx" id="{3ACDEDD2-1472-4CAD-A81C-061304DFD722}" vid="{8B90A0B8-9612-4566-8EAA-7795CEC7C904}"/>
    </a:ext>
  </a:extLst>
</a:theme>
</file>

<file path=ppt/theme/theme2.xml><?xml version="1.0" encoding="utf-8"?>
<a:theme xmlns:a="http://schemas.openxmlformats.org/drawingml/2006/main" name="1_blank">
  <a:themeElements>
    <a:clrScheme name="Deloitte">
      <a:dk1>
        <a:sysClr val="windowText" lastClr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72C7E7"/>
      </a:accent4>
      <a:accent5>
        <a:srgbClr val="3C8A2E"/>
      </a:accent5>
      <a:accent6>
        <a:srgbClr val="C9DD03"/>
      </a:accent6>
      <a:hlink>
        <a:srgbClr val="3C8A2E"/>
      </a:hlink>
      <a:folHlink>
        <a:srgbClr val="C9DD03"/>
      </a:folHlink>
    </a:clrScheme>
    <a:fontScheme name="template_white_cz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rtlCol="0" anchor="t" anchorCtr="0" compatLnSpc="1">
        <a:prstTxWarp prst="textNoShape">
          <a:avLst/>
        </a:prstTxWarp>
        <a:noAutofit/>
      </a:bodyPr>
      <a:lstStyle>
        <a:defPPr marL="177800" marR="0" indent="-1778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rgbClr val="000066"/>
          </a:buClr>
          <a:buSzTx/>
          <a:tabLst/>
          <a:defRPr kumimoji="0" sz="1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lIns="36000" tIns="36000" rIns="36000" bIns="36000" rtlCol="0">
        <a:noAutofit/>
      </a:bodyPr>
      <a:lstStyle>
        <a:defPPr marL="177800" indent="-177800">
          <a:defRPr sz="140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template_white_cze 1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800080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C0AAC0"/>
        </a:accent5>
        <a:accent6>
          <a:srgbClr val="8A5C2D"/>
        </a:accent6>
        <a:hlink>
          <a:srgbClr val="33660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white_cze 2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000066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AAAAB8"/>
        </a:accent5>
        <a:accent6>
          <a:srgbClr val="8A5C2D"/>
        </a:accent6>
        <a:hlink>
          <a:srgbClr val="33660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white_cze 3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6666FF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B8B8FF"/>
        </a:accent5>
        <a:accent6>
          <a:srgbClr val="8A5C2D"/>
        </a:accent6>
        <a:hlink>
          <a:srgbClr val="3366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T_Ambruz_Dark_template_CZE_ENG_2015_refresh.potx" id="{3ACDEDD2-1472-4CAD-A81C-061304DFD722}" vid="{DAF77762-19DA-4A4E-8F9E-9C503B05AD32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DT_Ambruz_Dark_template_CZE_ENG_2015_refresh</Template>
  <TotalTime>434</TotalTime>
  <Words>696</Words>
  <Application>Microsoft Office PowerPoint</Application>
  <PresentationFormat>On-screen Show (4:3)</PresentationFormat>
  <Paragraphs>112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DT_Ambruz_Dark_template_CZE_ENG_2015_refresh</vt:lpstr>
      <vt:lpstr>1_blank</vt:lpstr>
      <vt:lpstr>Vybrané problémy </vt:lpstr>
      <vt:lpstr>PowerPoint Presentation</vt:lpstr>
      <vt:lpstr>Základní vymezení</vt:lpstr>
      <vt:lpstr>Vypořádání pozemků podle § 59a</vt:lpstr>
      <vt:lpstr>Vypořádání pozemků podle § 59a</vt:lpstr>
      <vt:lpstr>Vypořádání pozemků pod starými vodními díly</vt:lpstr>
      <vt:lpstr>Vypořádání pozemků pod starými vodními díly</vt:lpstr>
      <vt:lpstr>PowerPoint Presentation</vt:lpstr>
      <vt:lpstr>Zneškodňování odpadních vod</vt:lpstr>
      <vt:lpstr>Recyklace odpadních vod</vt:lpstr>
      <vt:lpstr>PowerPoint Presentation</vt:lpstr>
      <vt:lpstr>III. vydání komentáře  k vodnímu zákonu Již v prodeji (!)  </vt:lpstr>
      <vt:lpstr>PowerPoint Presentation</vt:lpstr>
    </vt:vector>
  </TitlesOfParts>
  <Company>Deloitte Central Europe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 Arial 28</dc:title>
  <dc:creator>Berenika Borecka</dc:creator>
  <cp:lastModifiedBy>ADDL</cp:lastModifiedBy>
  <cp:revision>47</cp:revision>
  <cp:lastPrinted>2008-12-02T08:53:41Z</cp:lastPrinted>
  <dcterms:created xsi:type="dcterms:W3CDTF">2015-02-18T12:38:15Z</dcterms:created>
  <dcterms:modified xsi:type="dcterms:W3CDTF">2015-05-26T13:40:44Z</dcterms:modified>
</cp:coreProperties>
</file>