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  <p:sldMasterId id="2147484087" r:id="rId2"/>
    <p:sldMasterId id="2147484101" r:id="rId3"/>
  </p:sldMasterIdLst>
  <p:notesMasterIdLst>
    <p:notesMasterId r:id="rId15"/>
  </p:notesMasterIdLst>
  <p:handoutMasterIdLst>
    <p:handoutMasterId r:id="rId16"/>
  </p:handoutMasterIdLst>
  <p:sldIdLst>
    <p:sldId id="294" r:id="rId4"/>
    <p:sldId id="406" r:id="rId5"/>
    <p:sldId id="403" r:id="rId6"/>
    <p:sldId id="407" r:id="rId7"/>
    <p:sldId id="399" r:id="rId8"/>
    <p:sldId id="404" r:id="rId9"/>
    <p:sldId id="337" r:id="rId10"/>
    <p:sldId id="390" r:id="rId11"/>
    <p:sldId id="357" r:id="rId12"/>
    <p:sldId id="296" r:id="rId13"/>
    <p:sldId id="293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BF80B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rgbClr val="BF80BF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6">
          <p15:clr>
            <a:srgbClr val="A4A3A4"/>
          </p15:clr>
        </p15:guide>
        <p15:guide id="2" orient="horz" pos="1145">
          <p15:clr>
            <a:srgbClr val="A4A3A4"/>
          </p15:clr>
        </p15:guide>
        <p15:guide id="3" pos="5612">
          <p15:clr>
            <a:srgbClr val="A4A3A4"/>
          </p15:clr>
        </p15:guide>
        <p15:guide id="4" pos="2817">
          <p15:clr>
            <a:srgbClr val="A4A3A4"/>
          </p15:clr>
        </p15:guide>
        <p15:guide id="5" pos="5261" userDrawn="1">
          <p15:clr>
            <a:srgbClr val="A4A3A4"/>
          </p15:clr>
        </p15:guide>
        <p15:guide id="6" pos="230">
          <p15:clr>
            <a:srgbClr val="A4A3A4"/>
          </p15:clr>
        </p15:guide>
        <p15:guide id="7" pos="38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C8A2E"/>
    <a:srgbClr val="313131"/>
    <a:srgbClr val="C9DD03"/>
    <a:srgbClr val="81BC00"/>
    <a:srgbClr val="575757"/>
    <a:srgbClr val="8C8C8C"/>
    <a:srgbClr val="002776"/>
    <a:srgbClr val="92D4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5" autoAdjust="0"/>
    <p:restoredTop sz="94681" autoAdjust="0"/>
  </p:normalViewPr>
  <p:slideViewPr>
    <p:cSldViewPr snapToGrid="0" showGuides="1">
      <p:cViewPr varScale="1">
        <p:scale>
          <a:sx n="71" d="100"/>
          <a:sy n="71" d="100"/>
        </p:scale>
        <p:origin x="1092" y="60"/>
      </p:cViewPr>
      <p:guideLst>
        <p:guide orient="horz" pos="4036"/>
        <p:guide orient="horz" pos="1145"/>
        <p:guide pos="5612"/>
        <p:guide pos="2817"/>
        <p:guide pos="5261"/>
        <p:guide pos="230"/>
        <p:guide pos="3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88"/>
    </p:cViewPr>
  </p:sorterViewPr>
  <p:notesViewPr>
    <p:cSldViewPr snapToGrid="0" showGuides="1">
      <p:cViewPr varScale="1">
        <p:scale>
          <a:sx n="50" d="100"/>
          <a:sy n="50" d="100"/>
        </p:scale>
        <p:origin x="2898" y="4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407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710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4" tIns="46497" rIns="92994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1738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144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145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lIns="88230" tIns="44115" rIns="88230" bIns="44115"/>
          <a:lstStyle/>
          <a:p>
            <a:fld id="{C0F4A2C8-6C88-4E71-83EE-698B9D4FE22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17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7610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0719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4112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4153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6196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3991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15497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9938" y="698500"/>
            <a:ext cx="49625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Celkem 238 právních předpisů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2016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8" y="1830387"/>
            <a:ext cx="4649311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02327"/>
            <a:ext cx="4673452" cy="98682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694300"/>
            <a:ext cx="4656448" cy="168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8415313" cy="690432"/>
          </a:xfrm>
        </p:spPr>
        <p:txBody>
          <a:bodyPr anchor="t">
            <a:noAutofit/>
          </a:bodyPr>
          <a:lstStyle>
            <a:lvl1pPr algn="l">
              <a:defRPr sz="48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51795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8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2771034" cy="465579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7" y="2278110"/>
            <a:ext cx="2775757" cy="3200080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927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and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613" y="718983"/>
            <a:ext cx="457902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13" y="1710944"/>
            <a:ext cx="4579023" cy="4555422"/>
          </a:xfrm>
        </p:spPr>
        <p:txBody>
          <a:bodyPr/>
          <a:lstStyle>
            <a:lvl1pPr>
              <a:buClr>
                <a:srgbClr val="313131"/>
              </a:buClr>
              <a:defRPr sz="180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sz="160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sz="140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sz="120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sz="1100">
                <a:solidFill>
                  <a:srgbClr val="31313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920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89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8" y="1830387"/>
            <a:ext cx="4649311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02327"/>
            <a:ext cx="4673452" cy="98682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694300"/>
            <a:ext cx="4656448" cy="168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91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7" y="1830387"/>
            <a:ext cx="283114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19497"/>
            <a:ext cx="2845850" cy="103691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732401"/>
            <a:ext cx="2835496" cy="167470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287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1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45621" y="0"/>
            <a:ext cx="5440825" cy="3143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32908" y="1080887"/>
            <a:ext cx="494910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34279" y="2680658"/>
            <a:ext cx="4953722" cy="36234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2909" y="1982900"/>
            <a:ext cx="4956707" cy="6853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95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8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178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62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84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7" y="1830387"/>
            <a:ext cx="283114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19497"/>
            <a:ext cx="2845850" cy="103691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732401"/>
            <a:ext cx="2835496" cy="167470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287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2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1814053"/>
            <a:ext cx="4189413" cy="4587875"/>
          </a:xfrm>
        </p:spPr>
        <p:txBody>
          <a:bodyPr/>
          <a:lstStyle>
            <a:lvl1pPr>
              <a:buClr>
                <a:srgbClr val="313131"/>
              </a:buClr>
              <a:defRPr sz="1800"/>
            </a:lvl1pPr>
            <a:lvl2pPr>
              <a:buClr>
                <a:srgbClr val="313131"/>
              </a:buClr>
              <a:defRPr sz="1600"/>
            </a:lvl2pPr>
            <a:lvl3pPr>
              <a:buClr>
                <a:srgbClr val="313131"/>
              </a:buClr>
              <a:defRPr sz="1400"/>
            </a:lvl3pPr>
            <a:lvl4pPr>
              <a:buClr>
                <a:srgbClr val="313131"/>
              </a:buClr>
              <a:defRPr sz="1200"/>
            </a:lvl4pPr>
            <a:lvl5pPr>
              <a:buClr>
                <a:srgbClr val="313131"/>
              </a:buCl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98219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046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4110234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4113301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888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06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© 2016 Ambruz &amp; Dark Deloitte Legal </a:t>
            </a:r>
            <a:r>
              <a:rPr lang="en-US" dirty="0" err="1" smtClean="0">
                <a:solidFill>
                  <a:srgbClr val="FFFFFF"/>
                </a:solidFill>
              </a:rPr>
              <a:t>s.r.o</a:t>
            </a:r>
            <a:r>
              <a:rPr lang="en-US" dirty="0" smtClean="0">
                <a:solidFill>
                  <a:srgbClr val="FFFFFF"/>
                </a:solidFill>
              </a:rPr>
              <a:t>., </a:t>
            </a:r>
            <a:r>
              <a:rPr lang="en-US" dirty="0" err="1" smtClean="0">
                <a:solidFill>
                  <a:srgbClr val="FFFFFF"/>
                </a:solidFill>
              </a:rPr>
              <a:t>advokátní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kancelář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/>
            <a:fld id="{C05F13E1-2D2F-4C3C-A987-B135AF9A096C}" type="slidenum">
              <a:rPr lang="en-US" sz="800">
                <a:solidFill>
                  <a:prstClr val="white"/>
                </a:solidFill>
              </a:rPr>
              <a:pPr algn="r"/>
              <a:t>‹#›</a:t>
            </a:fld>
            <a:endParaRPr 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8415313" cy="690432"/>
          </a:xfrm>
        </p:spPr>
        <p:txBody>
          <a:bodyPr anchor="t">
            <a:noAutofit/>
          </a:bodyPr>
          <a:lstStyle>
            <a:lvl1pPr algn="l">
              <a:defRPr sz="48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51795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2771034" cy="465579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7" y="2278110"/>
            <a:ext cx="2775757" cy="3200080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56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and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613" y="718983"/>
            <a:ext cx="457902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13" y="1710944"/>
            <a:ext cx="4579023" cy="4555422"/>
          </a:xfrm>
        </p:spPr>
        <p:txBody>
          <a:bodyPr/>
          <a:lstStyle>
            <a:lvl1pPr>
              <a:buClr>
                <a:srgbClr val="313131"/>
              </a:buClr>
              <a:defRPr sz="180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sz="160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sz="140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sz="120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sz="1100">
                <a:solidFill>
                  <a:srgbClr val="31313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989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162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8" y="1830387"/>
            <a:ext cx="4649311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02327"/>
            <a:ext cx="4673452" cy="98682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694300"/>
            <a:ext cx="4656448" cy="168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Deloitte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249" y="394450"/>
            <a:ext cx="1652370" cy="3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238" y="457792"/>
            <a:ext cx="1829813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61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73827" y="1830387"/>
            <a:ext cx="283114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5199" y="4419497"/>
            <a:ext cx="2845850" cy="103691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73829" y="2732401"/>
            <a:ext cx="2835496" cy="167470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287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6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45621" y="0"/>
            <a:ext cx="5440825" cy="3143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32908" y="1080887"/>
            <a:ext cx="494910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34279" y="2680658"/>
            <a:ext cx="4953722" cy="36234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2909" y="1982900"/>
            <a:ext cx="4956707" cy="6853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95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45621" y="0"/>
            <a:ext cx="5440825" cy="3143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32908" y="1080887"/>
            <a:ext cx="4949109" cy="815795"/>
          </a:xfrm>
        </p:spPr>
        <p:txBody>
          <a:bodyPr/>
          <a:lstStyle>
            <a:lvl1pPr>
              <a:lnSpc>
                <a:spcPct val="100000"/>
              </a:lnSpc>
              <a:defRPr lang="en-US" sz="2800" kern="1200" dirty="0">
                <a:solidFill>
                  <a:srgbClr val="00277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34279" y="2680658"/>
            <a:ext cx="4953722" cy="362345"/>
          </a:xfrm>
          <a:ln algn="ctr"/>
        </p:spPr>
        <p:txBody>
          <a:bodyPr/>
          <a:lstStyle>
            <a:lvl1pPr marL="0" indent="0" eaLnBrk="0" hangingPunct="0">
              <a:spcBef>
                <a:spcPts val="600"/>
              </a:spcBef>
              <a:buClr>
                <a:schemeClr val="bg1"/>
              </a:buClr>
              <a:buFontTx/>
              <a:buNone/>
              <a:defRPr sz="1400" baseline="0">
                <a:solidFill>
                  <a:srgbClr val="575757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2909" y="1982900"/>
            <a:ext cx="4956707" cy="68534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800" b="0" i="0">
                <a:solidFill>
                  <a:srgbClr val="81BC00"/>
                </a:solidFill>
                <a:latin typeface="+mj-lt"/>
                <a:cs typeface="Times New Roman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DEL_PRI_RGB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959" y="399576"/>
            <a:ext cx="1720800" cy="32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2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306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48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1814053"/>
            <a:ext cx="4189413" cy="4587875"/>
          </a:xfrm>
        </p:spPr>
        <p:txBody>
          <a:bodyPr/>
          <a:lstStyle>
            <a:lvl1pPr>
              <a:buClr>
                <a:srgbClr val="313131"/>
              </a:buClr>
              <a:defRPr sz="1800"/>
            </a:lvl1pPr>
            <a:lvl2pPr>
              <a:buClr>
                <a:srgbClr val="313131"/>
              </a:buClr>
              <a:defRPr sz="1600"/>
            </a:lvl2pPr>
            <a:lvl3pPr>
              <a:buClr>
                <a:srgbClr val="313131"/>
              </a:buClr>
              <a:defRPr sz="1400"/>
            </a:lvl3pPr>
            <a:lvl4pPr>
              <a:buClr>
                <a:srgbClr val="313131"/>
              </a:buClr>
              <a:defRPr sz="1200"/>
            </a:lvl4pPr>
            <a:lvl5pPr>
              <a:buClr>
                <a:srgbClr val="313131"/>
              </a:buCl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98219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653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4110234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4113301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52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06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© 2016 Ambruz &amp; Dark Deloitte Legal </a:t>
            </a:r>
            <a:r>
              <a:rPr lang="en-US" dirty="0" err="1" smtClean="0">
                <a:solidFill>
                  <a:srgbClr val="FFFFFF"/>
                </a:solidFill>
              </a:rPr>
              <a:t>s.r.o</a:t>
            </a:r>
            <a:r>
              <a:rPr lang="en-US" dirty="0" smtClean="0">
                <a:solidFill>
                  <a:srgbClr val="FFFFFF"/>
                </a:solidFill>
              </a:rPr>
              <a:t>., </a:t>
            </a:r>
            <a:r>
              <a:rPr lang="en-US" dirty="0" err="1" smtClean="0">
                <a:solidFill>
                  <a:srgbClr val="FFFFFF"/>
                </a:solidFill>
              </a:rPr>
              <a:t>advokátní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kancelář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/>
            <a:fld id="{C05F13E1-2D2F-4C3C-A987-B135AF9A096C}" type="slidenum">
              <a:rPr lang="en-US" sz="800">
                <a:solidFill>
                  <a:prstClr val="white"/>
                </a:solidFill>
              </a:rPr>
              <a:pPr algn="r"/>
              <a:t>‹#›</a:t>
            </a:fld>
            <a:endParaRPr 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3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8415313" cy="690432"/>
          </a:xfrm>
        </p:spPr>
        <p:txBody>
          <a:bodyPr anchor="t">
            <a:noAutofit/>
          </a:bodyPr>
          <a:lstStyle>
            <a:lvl1pPr algn="l">
              <a:defRPr sz="48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51795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666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7211" y="1812926"/>
            <a:ext cx="2771034" cy="465579"/>
          </a:xfrm>
        </p:spPr>
        <p:txBody>
          <a:bodyPr anchor="t">
            <a:noAutofit/>
          </a:bodyPr>
          <a:lstStyle>
            <a:lvl1pPr algn="l">
              <a:defRPr sz="3600" b="0" cap="none" baseline="0">
                <a:solidFill>
                  <a:srgbClr val="81BC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7" y="2278110"/>
            <a:ext cx="2775757" cy="3200080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09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and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613" y="718983"/>
            <a:ext cx="457902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13" y="1710944"/>
            <a:ext cx="4579023" cy="4555422"/>
          </a:xfrm>
        </p:spPr>
        <p:txBody>
          <a:bodyPr/>
          <a:lstStyle>
            <a:lvl1pPr>
              <a:buClr>
                <a:srgbClr val="313131"/>
              </a:buClr>
              <a:defRPr sz="180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sz="160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sz="140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sz="120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sz="1100">
                <a:solidFill>
                  <a:srgbClr val="31313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955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33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533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058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8534763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13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8528400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125" y="1814053"/>
            <a:ext cx="4189413" cy="4587875"/>
          </a:xfrm>
        </p:spPr>
        <p:txBody>
          <a:bodyPr/>
          <a:lstStyle>
            <a:lvl1pPr>
              <a:buClr>
                <a:srgbClr val="313131"/>
              </a:buClr>
              <a:defRPr sz="1800"/>
            </a:lvl1pPr>
            <a:lvl2pPr>
              <a:buClr>
                <a:srgbClr val="313131"/>
              </a:buClr>
              <a:defRPr sz="1600"/>
            </a:lvl2pPr>
            <a:lvl3pPr>
              <a:buClr>
                <a:srgbClr val="313131"/>
              </a:buClr>
              <a:defRPr sz="1400"/>
            </a:lvl3pPr>
            <a:lvl4pPr>
              <a:buClr>
                <a:srgbClr val="313131"/>
              </a:buClr>
              <a:defRPr sz="1200"/>
            </a:lvl4pPr>
            <a:lvl5pPr>
              <a:buClr>
                <a:srgbClr val="313131"/>
              </a:buCl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98219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033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74" y="359886"/>
            <a:ext cx="4110234" cy="44554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3000" b="0" kern="1200" dirty="0">
                <a:solidFill>
                  <a:srgbClr val="81BC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761" y="823913"/>
            <a:ext cx="4113301" cy="936000"/>
          </a:xfrm>
        </p:spPr>
        <p:txBody>
          <a:bodyPr/>
          <a:lstStyle>
            <a:lvl1pPr marL="0" indent="0">
              <a:buNone/>
              <a:defRPr sz="3000" b="0">
                <a:solidFill>
                  <a:srgbClr val="5757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61157" y="1814053"/>
            <a:ext cx="4110831" cy="451816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313131"/>
              </a:buClr>
              <a:defRPr lang="en-US" sz="1800" smtClean="0">
                <a:solidFill>
                  <a:srgbClr val="313131"/>
                </a:solidFill>
              </a:defRPr>
            </a:lvl1pPr>
            <a:lvl2pPr>
              <a:buClr>
                <a:srgbClr val="313131"/>
              </a:buClr>
              <a:defRPr lang="en-US" sz="1600" smtClean="0">
                <a:solidFill>
                  <a:srgbClr val="313131"/>
                </a:solidFill>
              </a:defRPr>
            </a:lvl2pPr>
            <a:lvl3pPr>
              <a:buClr>
                <a:srgbClr val="313131"/>
              </a:buClr>
              <a:defRPr lang="en-US" sz="1400" smtClean="0">
                <a:solidFill>
                  <a:srgbClr val="313131"/>
                </a:solidFill>
              </a:defRPr>
            </a:lvl3pPr>
            <a:lvl4pPr>
              <a:buClr>
                <a:srgbClr val="313131"/>
              </a:buClr>
              <a:defRPr lang="en-US" sz="1200" smtClean="0">
                <a:solidFill>
                  <a:srgbClr val="313131"/>
                </a:solidFill>
              </a:defRPr>
            </a:lvl4pPr>
            <a:lvl5pPr>
              <a:buClr>
                <a:srgbClr val="313131"/>
              </a:buClr>
              <a:defRPr lang="en-US" sz="1100" dirty="0" smtClean="0">
                <a:solidFill>
                  <a:srgbClr val="31313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400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211" y="1812925"/>
            <a:ext cx="8415313" cy="973133"/>
          </a:xfrm>
        </p:spPr>
        <p:txBody>
          <a:bodyPr anchor="t">
            <a:noAutofit/>
          </a:bodyPr>
          <a:lstStyle>
            <a:lvl1pPr algn="l">
              <a:defRPr sz="6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7188" y="2787770"/>
            <a:ext cx="8429654" cy="3200080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358774" y="6445046"/>
            <a:ext cx="3060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lvl="0"/>
            <a:r>
              <a:rPr lang="en-US" dirty="0" smtClean="0">
                <a:solidFill>
                  <a:schemeClr val="bg2"/>
                </a:solidFill>
              </a:rPr>
              <a:t>© 2016 Ambruz &amp; Dark Deloitte Legal </a:t>
            </a:r>
            <a:r>
              <a:rPr lang="en-US" dirty="0" err="1" smtClean="0">
                <a:solidFill>
                  <a:schemeClr val="bg2"/>
                </a:solidFill>
              </a:rPr>
              <a:t>s.r.o</a:t>
            </a:r>
            <a:r>
              <a:rPr lang="en-US" dirty="0" smtClean="0">
                <a:solidFill>
                  <a:schemeClr val="bg2"/>
                </a:solidFill>
              </a:rPr>
              <a:t>., </a:t>
            </a:r>
            <a:r>
              <a:rPr lang="en-US" dirty="0" err="1" smtClean="0">
                <a:solidFill>
                  <a:schemeClr val="bg2"/>
                </a:solidFill>
              </a:rPr>
              <a:t>advokátní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kancelář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>
              <a:buClrTx/>
              <a:buFontTx/>
              <a:buNone/>
            </a:pPr>
            <a:fld id="{C05F13E1-2D2F-4C3C-A987-B135AF9A096C}" type="slidenum">
              <a:rPr lang="en-US" sz="800">
                <a:solidFill>
                  <a:schemeClr val="bg1"/>
                </a:solidFill>
                <a:cs typeface="+mn-cs"/>
              </a:rPr>
              <a:pPr lvl="0" algn="r">
                <a:buClrTx/>
                <a:buFontTx/>
                <a:buNone/>
              </a:pPr>
              <a:t>‹#›</a:t>
            </a:fld>
            <a:endParaRPr lang="en-US" sz="800" dirty="0">
              <a:solidFill>
                <a:schemeClr val="bg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7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vmlDrawing" Target="../drawings/vmlDrawing2.v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28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vmlDrawing" Target="../drawings/vmlDrawing3.v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02191031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think-cell Slide" r:id="rId17" imgW="374" imgH="374" progId="TCLayout.ActiveDocument.1">
                  <p:embed/>
                </p:oleObj>
              </mc:Choice>
              <mc:Fallback>
                <p:oleObj name="think-cell Slide" r:id="rId17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1156" y="359568"/>
            <a:ext cx="8529638" cy="14257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Nadpis – </a:t>
            </a:r>
            <a:r>
              <a:rPr lang="cs-CZ" noProof="0" dirty="0" err="1" smtClean="0"/>
              <a:t>Arial</a:t>
            </a:r>
            <a:r>
              <a:rPr lang="cs-CZ" noProof="0" dirty="0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156" y="1814053"/>
            <a:ext cx="8529638" cy="451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1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2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3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4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>
              <a:buClrTx/>
              <a:buFontTx/>
              <a:buNone/>
            </a:pPr>
            <a:endParaRPr lang="en-US" sz="800" dirty="0">
              <a:solidFill>
                <a:srgbClr val="8C8C8C"/>
              </a:solidFill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8774" y="6445046"/>
            <a:ext cx="3132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cs-CZ" sz="800" dirty="0" smtClean="0"/>
              <a:t>© 2016 Ambruz &amp; </a:t>
            </a:r>
            <a:r>
              <a:rPr lang="cs-CZ" sz="800" dirty="0" err="1" smtClean="0"/>
              <a:t>Dark</a:t>
            </a:r>
            <a:r>
              <a:rPr lang="cs-CZ" sz="800" dirty="0" smtClean="0"/>
              <a:t> </a:t>
            </a:r>
            <a:r>
              <a:rPr lang="cs-CZ" sz="800" dirty="0" err="1" smtClean="0"/>
              <a:t>Deloitte</a:t>
            </a:r>
            <a:r>
              <a:rPr lang="cs-CZ" sz="800" dirty="0" smtClean="0"/>
              <a:t> </a:t>
            </a:r>
            <a:r>
              <a:rPr lang="cs-CZ" sz="800" dirty="0" err="1" smtClean="0"/>
              <a:t>Legal</a:t>
            </a:r>
            <a:r>
              <a:rPr lang="cs-CZ" sz="800" dirty="0" smtClean="0"/>
              <a:t> s.r.o., advokátní kancelář</a:t>
            </a:r>
            <a:endParaRPr lang="cs-CZ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72" r:id="rId2"/>
    <p:sldLayoutId id="2147483974" r:id="rId3"/>
    <p:sldLayoutId id="2147483976" r:id="rId4"/>
    <p:sldLayoutId id="2147484011" r:id="rId5"/>
    <p:sldLayoutId id="2147484013" r:id="rId6"/>
    <p:sldLayoutId id="2147484014" r:id="rId7"/>
    <p:sldLayoutId id="2147484012" r:id="rId8"/>
    <p:sldLayoutId id="2147483981" r:id="rId9"/>
    <p:sldLayoutId id="2147483985" r:id="rId10"/>
    <p:sldLayoutId id="2147483986" r:id="rId11"/>
    <p:sldLayoutId id="2147483978" r:id="rId12"/>
    <p:sldLayoutId id="2147484038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lang="en-US" sz="3000" b="0" kern="1200" dirty="0" smtClean="0">
          <a:solidFill>
            <a:srgbClr val="81BC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800">
          <a:solidFill>
            <a:srgbClr val="3131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600">
          <a:solidFill>
            <a:srgbClr val="313131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400">
          <a:solidFill>
            <a:srgbClr val="313131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200">
          <a:solidFill>
            <a:srgbClr val="313131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100">
          <a:solidFill>
            <a:srgbClr val="31313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0" name="think-cell Slide" r:id="rId17" imgW="374" imgH="374" progId="TCLayout.ActiveDocument.1">
                  <p:embed/>
                </p:oleObj>
              </mc:Choice>
              <mc:Fallback>
                <p:oleObj name="think-cell Slide" r:id="rId17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1156" y="359568"/>
            <a:ext cx="8529638" cy="14257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Nadpis – </a:t>
            </a:r>
            <a:r>
              <a:rPr lang="cs-CZ" noProof="0" dirty="0" err="1" smtClean="0"/>
              <a:t>Arial</a:t>
            </a:r>
            <a:r>
              <a:rPr lang="cs-CZ" noProof="0" dirty="0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156" y="1814053"/>
            <a:ext cx="8529638" cy="451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1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2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3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4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/>
            <a:fld id="{C05F13E1-2D2F-4C3C-A987-B135AF9A096C}" type="slidenum">
              <a:rPr lang="en-US" sz="800">
                <a:solidFill>
                  <a:srgbClr val="8C8C8C"/>
                </a:solidFill>
              </a:rPr>
              <a:pPr algn="r"/>
              <a:t>‹#›</a:t>
            </a:fld>
            <a:endParaRPr lang="en-US" sz="800" dirty="0">
              <a:solidFill>
                <a:srgbClr val="8C8C8C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8774" y="6445046"/>
            <a:ext cx="3132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>
              <a:spcBef>
                <a:spcPts val="0"/>
              </a:spcBef>
            </a:pPr>
            <a:r>
              <a:rPr lang="cs-CZ" dirty="0" smtClean="0"/>
              <a:t>© 2016 Ambruz &amp;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Deloitte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s.r.o., advokátní kancelář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63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90" r:id="rId3"/>
    <p:sldLayoutId id="2147484091" r:id="rId4"/>
    <p:sldLayoutId id="2147484092" r:id="rId5"/>
    <p:sldLayoutId id="2147484093" r:id="rId6"/>
    <p:sldLayoutId id="2147484094" r:id="rId7"/>
    <p:sldLayoutId id="2147484095" r:id="rId8"/>
    <p:sldLayoutId id="2147484096" r:id="rId9"/>
    <p:sldLayoutId id="2147484097" r:id="rId10"/>
    <p:sldLayoutId id="2147484098" r:id="rId11"/>
    <p:sldLayoutId id="2147484099" r:id="rId12"/>
    <p:sldLayoutId id="214748410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lang="en-US" sz="3000" b="0" kern="1200" dirty="0" smtClean="0">
          <a:solidFill>
            <a:srgbClr val="81BC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800">
          <a:solidFill>
            <a:srgbClr val="3131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600">
          <a:solidFill>
            <a:srgbClr val="313131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400">
          <a:solidFill>
            <a:srgbClr val="313131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200">
          <a:solidFill>
            <a:srgbClr val="313131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100">
          <a:solidFill>
            <a:srgbClr val="31313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8" name="think-cell Slide" r:id="rId17" imgW="374" imgH="374" progId="TCLayout.ActiveDocument.1">
                  <p:embed/>
                </p:oleObj>
              </mc:Choice>
              <mc:Fallback>
                <p:oleObj name="think-cell Slide" r:id="rId17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1156" y="359568"/>
            <a:ext cx="8529638" cy="14257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Nadpis – </a:t>
            </a:r>
            <a:r>
              <a:rPr lang="cs-CZ" noProof="0" dirty="0" err="1" smtClean="0"/>
              <a:t>Arial</a:t>
            </a:r>
            <a:r>
              <a:rPr lang="cs-CZ" noProof="0" dirty="0" smtClean="0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156" y="1814053"/>
            <a:ext cx="8529638" cy="451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1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2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3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  <a:p>
            <a:pPr lvl="4"/>
            <a:r>
              <a:rPr lang="cs-CZ" noProof="0" dirty="0" smtClean="0"/>
              <a:t>Text – </a:t>
            </a:r>
            <a:r>
              <a:rPr lang="cs-CZ" noProof="0" dirty="0" err="1" smtClean="0"/>
              <a:t>Arial</a:t>
            </a:r>
            <a:endParaRPr lang="cs-CZ" noProof="0" dirty="0" smtClean="0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7005638" y="6406946"/>
            <a:ext cx="1905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/>
            <a:fld id="{C05F13E1-2D2F-4C3C-A987-B135AF9A096C}" type="slidenum">
              <a:rPr lang="en-US" sz="800">
                <a:solidFill>
                  <a:srgbClr val="8C8C8C"/>
                </a:solidFill>
              </a:rPr>
              <a:pPr algn="r"/>
              <a:t>‹#›</a:t>
            </a:fld>
            <a:endParaRPr lang="en-US" sz="800" dirty="0">
              <a:solidFill>
                <a:srgbClr val="8C8C8C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8774" y="6445046"/>
            <a:ext cx="313200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800">
                <a:solidFill>
                  <a:srgbClr val="8C8C8C"/>
                </a:solidFill>
                <a:cs typeface="+mn-cs"/>
              </a:defRPr>
            </a:lvl1pPr>
          </a:lstStyle>
          <a:p>
            <a:pPr>
              <a:spcBef>
                <a:spcPts val="0"/>
              </a:spcBef>
            </a:pPr>
            <a:r>
              <a:rPr lang="cs-CZ" dirty="0" smtClean="0"/>
              <a:t>© 2016 Ambruz &amp; </a:t>
            </a:r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Deloitte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s.r.o., advokátní kancelář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28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fontAlgn="base" latinLnBrk="0" hangingPunct="1">
        <a:lnSpc>
          <a:spcPct val="90000"/>
        </a:lnSpc>
        <a:spcBef>
          <a:spcPct val="0"/>
        </a:spcBef>
        <a:spcAft>
          <a:spcPct val="0"/>
        </a:spcAft>
        <a:buNone/>
        <a:defRPr lang="en-US" sz="3000" b="0" kern="1200" dirty="0" smtClean="0">
          <a:solidFill>
            <a:srgbClr val="81BC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66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800">
          <a:solidFill>
            <a:srgbClr val="31313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600">
          <a:solidFill>
            <a:srgbClr val="313131"/>
          </a:solidFill>
          <a:latin typeface="+mn-lt"/>
        </a:defRPr>
      </a:lvl2pPr>
      <a:lvl3pPr marL="1144588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Char char="•"/>
        <a:defRPr sz="1400">
          <a:solidFill>
            <a:srgbClr val="313131"/>
          </a:solidFill>
          <a:latin typeface="+mn-lt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200">
          <a:solidFill>
            <a:srgbClr val="313131"/>
          </a:solidFill>
          <a:latin typeface="+mn-lt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Clr>
          <a:srgbClr val="313131"/>
        </a:buClr>
        <a:buFont typeface="Arial" charset="0"/>
        <a:buChar char="•"/>
        <a:defRPr sz="1100">
          <a:solidFill>
            <a:srgbClr val="31313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000066"/>
        </a:buClr>
        <a:buChar char="»"/>
        <a:defRPr sz="1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Vybrané </a:t>
            </a:r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Zdeněk</a:t>
            </a:r>
            <a:r>
              <a:rPr lang="en-US" dirty="0" smtClean="0"/>
              <a:t> Horáček</a:t>
            </a:r>
          </a:p>
          <a:p>
            <a:r>
              <a:rPr lang="cs-CZ" dirty="0"/>
              <a:t>XXXI. </a:t>
            </a:r>
            <a:r>
              <a:rPr lang="cs-CZ" dirty="0" smtClean="0"/>
              <a:t>Setkání vodohospodářů v Kutné Hoře</a:t>
            </a:r>
          </a:p>
          <a:p>
            <a:r>
              <a:rPr lang="cs-CZ" dirty="0" smtClean="0"/>
              <a:t>24. května </a:t>
            </a:r>
            <a:r>
              <a:rPr lang="cs-CZ" dirty="0"/>
              <a:t>2016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3828" y="2694300"/>
            <a:ext cx="5004995" cy="1687200"/>
          </a:xfrm>
        </p:spPr>
        <p:txBody>
          <a:bodyPr/>
          <a:lstStyle/>
          <a:p>
            <a:r>
              <a:rPr lang="cs-CZ" dirty="0" smtClean="0"/>
              <a:t>vodoprávní </a:t>
            </a:r>
            <a:r>
              <a:rPr lang="cs-CZ" dirty="0"/>
              <a:t>praxe II</a:t>
            </a:r>
          </a:p>
        </p:txBody>
      </p:sp>
      <p:pic>
        <p:nvPicPr>
          <p:cNvPr id="14" name="Picture 3" descr="C:\Users\mformankova\AppData\Local\Microsoft\Windows\Temporary Internet Files\Content.Outlook\3DGXKE3W\dreamstime_6134503 (2)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78" b="44455"/>
          <a:stretch/>
        </p:blipFill>
        <p:spPr bwMode="auto">
          <a:xfrm flipH="1">
            <a:off x="0" y="5958454"/>
            <a:ext cx="9144000" cy="89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6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57188" y="2191871"/>
            <a:ext cx="8429654" cy="2821134"/>
          </a:xfrm>
        </p:spPr>
        <p:txBody>
          <a:bodyPr/>
          <a:lstStyle/>
          <a:p>
            <a:pPr algn="ctr"/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2" name="Rectangle 1"/>
          <p:cNvSpPr/>
          <p:nvPr/>
        </p:nvSpPr>
        <p:spPr>
          <a:xfrm>
            <a:off x="221134" y="5156396"/>
            <a:ext cx="42433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95325">
              <a:buFont typeface="Arial" charset="0"/>
              <a:buNone/>
            </a:pPr>
            <a:r>
              <a:rPr lang="sk-SK" sz="2000" b="1" dirty="0" smtClean="0">
                <a:solidFill>
                  <a:schemeClr val="bg1"/>
                </a:solidFill>
              </a:rPr>
              <a:t>JUDr. Zdeněk Horáček, </a:t>
            </a:r>
            <a:r>
              <a:rPr lang="cs-CZ" sz="2000" b="1" dirty="0" smtClean="0">
                <a:solidFill>
                  <a:schemeClr val="bg1"/>
                </a:solidFill>
              </a:rPr>
              <a:t>Ph.D.</a:t>
            </a:r>
          </a:p>
          <a:p>
            <a:pPr defTabSz="695325"/>
            <a:r>
              <a:rPr lang="en-US" sz="2000" dirty="0" smtClean="0">
                <a:solidFill>
                  <a:schemeClr val="bg1"/>
                </a:solidFill>
                <a:latin typeface="Arial"/>
                <a:ea typeface="Times New Roman"/>
              </a:rPr>
              <a:t>Tel</a:t>
            </a:r>
            <a:r>
              <a:rPr lang="en-US" sz="2000" dirty="0">
                <a:solidFill>
                  <a:schemeClr val="bg1"/>
                </a:solidFill>
                <a:latin typeface="Arial"/>
                <a:ea typeface="Times New Roman"/>
              </a:rPr>
              <a:t>: +</a:t>
            </a:r>
            <a:r>
              <a:rPr lang="cs-CZ" sz="2000" dirty="0">
                <a:solidFill>
                  <a:schemeClr val="bg1"/>
                </a:solidFill>
                <a:latin typeface="Arial"/>
                <a:ea typeface="Times New Roman"/>
              </a:rPr>
              <a:t>420</a:t>
            </a:r>
            <a:r>
              <a:rPr lang="hu-HU" sz="2000" dirty="0">
                <a:solidFill>
                  <a:schemeClr val="bg1"/>
                </a:solidFill>
                <a:latin typeface="Arial"/>
                <a:ea typeface="Times New Roman"/>
              </a:rPr>
              <a:t> </a:t>
            </a:r>
            <a:r>
              <a:rPr lang="cs-CZ" sz="2000" dirty="0">
                <a:solidFill>
                  <a:schemeClr val="bg1"/>
                </a:solidFill>
              </a:rPr>
              <a:t>246 042 812</a:t>
            </a:r>
            <a:endParaRPr lang="en-US" sz="2000" dirty="0">
              <a:solidFill>
                <a:schemeClr val="bg1"/>
              </a:solidFill>
              <a:latin typeface="Arial"/>
              <a:ea typeface="Times New Roman"/>
            </a:endParaRPr>
          </a:p>
          <a:p>
            <a:pPr defTabSz="695325">
              <a:spcAft>
                <a:spcPts val="0"/>
              </a:spcAft>
              <a:buFont typeface="Arial" charset="0"/>
              <a:buNone/>
            </a:pPr>
            <a:r>
              <a:rPr lang="cs-CZ" sz="2000" dirty="0">
                <a:solidFill>
                  <a:schemeClr val="bg1"/>
                </a:solidFill>
                <a:latin typeface="Arial"/>
                <a:ea typeface="Calibri"/>
              </a:rPr>
              <a:t>E-mail: zhoracek</a:t>
            </a:r>
            <a:r>
              <a:rPr lang="en-US" sz="2000" dirty="0">
                <a:solidFill>
                  <a:schemeClr val="bg1"/>
                </a:solidFill>
                <a:latin typeface="Arial"/>
                <a:ea typeface="Calibri"/>
              </a:rPr>
              <a:t>@deloitteCE.com</a:t>
            </a:r>
          </a:p>
        </p:txBody>
      </p:sp>
    </p:spTree>
    <p:extLst>
      <p:ext uri="{BB962C8B-B14F-4D97-AF65-F5344CB8AC3E}">
        <p14:creationId xmlns:p14="http://schemas.microsoft.com/office/powerpoint/2010/main" val="262506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L_PRI_RG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9632" y="3573016"/>
            <a:ext cx="1720800" cy="322531"/>
          </a:xfrm>
          <a:prstGeom prst="rect">
            <a:avLst/>
          </a:prstGeom>
        </p:spPr>
      </p:pic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382399" y="4047346"/>
            <a:ext cx="8012113" cy="246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cs-CZ" sz="900" kern="0" dirty="0" err="1"/>
              <a:t>Deloitte</a:t>
            </a:r>
            <a:r>
              <a:rPr lang="cs-CZ" sz="900" kern="0" dirty="0"/>
              <a:t> označuje jednu či více společností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Touche</a:t>
            </a:r>
            <a:r>
              <a:rPr lang="cs-CZ" sz="900" kern="0" dirty="0"/>
              <a:t> </a:t>
            </a:r>
            <a:r>
              <a:rPr lang="cs-CZ" sz="900" kern="0" dirty="0" err="1"/>
              <a:t>Tohmatsu</a:t>
            </a:r>
            <a:r>
              <a:rPr lang="cs-CZ" sz="900" kern="0" dirty="0"/>
              <a:t> Limited, britské privátní společnosti s ručením omezeným zárukou („DTTL“), jejích členských firem a jejich spřízněných subjektů. Společnost DTTL a každá z jejích členských firem představuje samostatný a nezávislý právní subjekt. Společnost DTTL (rovněž označovaná jako „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Global</a:t>
            </a:r>
            <a:r>
              <a:rPr lang="cs-CZ" sz="900" kern="0" dirty="0"/>
              <a:t>“) služby klientům neposkytuje. Podrobný popis právní struktury společnosti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Touche</a:t>
            </a:r>
            <a:r>
              <a:rPr lang="cs-CZ" sz="900" kern="0" dirty="0"/>
              <a:t> </a:t>
            </a:r>
            <a:r>
              <a:rPr lang="cs-CZ" sz="900" kern="0" dirty="0" err="1"/>
              <a:t>Tohmatsu</a:t>
            </a:r>
            <a:r>
              <a:rPr lang="cs-CZ" sz="900" kern="0" dirty="0"/>
              <a:t> Limited a jejích členských firem je uveden na adrese www.deloitte.com/</a:t>
            </a:r>
            <a:r>
              <a:rPr lang="cs-CZ" sz="900" kern="0" dirty="0" err="1"/>
              <a:t>cz</a:t>
            </a:r>
            <a:r>
              <a:rPr lang="cs-CZ" sz="900" kern="0" dirty="0"/>
              <a:t>/</a:t>
            </a:r>
            <a:r>
              <a:rPr lang="cs-CZ" sz="900" kern="0" dirty="0" err="1"/>
              <a:t>onas</a:t>
            </a:r>
            <a:r>
              <a:rPr lang="cs-CZ" sz="900" kern="0" dirty="0"/>
              <a:t>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sz="900" kern="0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sz="900" kern="0" dirty="0"/>
              <a:t>Společnost </a:t>
            </a:r>
            <a:r>
              <a:rPr lang="cs-CZ" sz="900" kern="0" dirty="0" err="1"/>
              <a:t>Deloitte</a:t>
            </a:r>
            <a:r>
              <a:rPr lang="cs-CZ" sz="900" kern="0" dirty="0"/>
              <a:t> poskytuje služby v oblasti auditu, daní, poradenství a finančního a právního poradenství klientům v celé řadě odvětví veřejného </a:t>
            </a:r>
            <a:r>
              <a:rPr lang="cs-CZ" sz="900" kern="0" dirty="0" smtClean="0"/>
              <a:t>a soukromého </a:t>
            </a:r>
            <a:r>
              <a:rPr lang="cs-CZ" sz="900" kern="0" dirty="0"/>
              <a:t>sektoru. Díky globálně propojené síti členských firem ve více než 150 zemích a teritoriích má společnost </a:t>
            </a:r>
            <a:r>
              <a:rPr lang="cs-CZ" sz="900" kern="0" dirty="0" err="1"/>
              <a:t>Deloitte</a:t>
            </a:r>
            <a:r>
              <a:rPr lang="cs-CZ" sz="900" kern="0" dirty="0"/>
              <a:t> světové možnosti a poskytuje svým klientům vysoce kvalitní služby v oblastech, ve kterých klienti řeší své nejkomplexnější podnikatelské výzvy. Přibližně </a:t>
            </a:r>
            <a:r>
              <a:rPr lang="cs-CZ" sz="900" kern="0" dirty="0" smtClean="0"/>
              <a:t>225 000 </a:t>
            </a:r>
            <a:r>
              <a:rPr lang="cs-CZ" sz="900" kern="0" dirty="0"/>
              <a:t>odborníků usiluje o to, aby se společnost </a:t>
            </a:r>
            <a:r>
              <a:rPr lang="cs-CZ" sz="900" kern="0" dirty="0" err="1"/>
              <a:t>Deloitte</a:t>
            </a:r>
            <a:r>
              <a:rPr lang="cs-CZ" sz="900" kern="0" dirty="0"/>
              <a:t> stala standardem nejvyšší kvality.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sz="900" kern="0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sz="900" kern="0" dirty="0"/>
              <a:t>Společnost </a:t>
            </a:r>
            <a:r>
              <a:rPr lang="cs-CZ" sz="900" kern="0" dirty="0" err="1"/>
              <a:t>Deloitte</a:t>
            </a:r>
            <a:r>
              <a:rPr lang="cs-CZ" sz="900" kern="0" dirty="0"/>
              <a:t> ve střední Evropě je regionální organizací subjektů sdružených ve společnosti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Central</a:t>
            </a:r>
            <a:r>
              <a:rPr lang="cs-CZ" sz="900" kern="0" dirty="0"/>
              <a:t> </a:t>
            </a:r>
            <a:r>
              <a:rPr lang="cs-CZ" sz="900" kern="0" dirty="0" err="1"/>
              <a:t>Europe</a:t>
            </a:r>
            <a:r>
              <a:rPr lang="cs-CZ" sz="900" kern="0" dirty="0"/>
              <a:t> </a:t>
            </a:r>
            <a:r>
              <a:rPr lang="cs-CZ" sz="900" kern="0" dirty="0" err="1"/>
              <a:t>Holdings</a:t>
            </a:r>
            <a:r>
              <a:rPr lang="cs-CZ" sz="900" kern="0" dirty="0"/>
              <a:t> Limited, která je členskou firmou sdružení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Touche</a:t>
            </a:r>
            <a:r>
              <a:rPr lang="cs-CZ" sz="900" kern="0" dirty="0"/>
              <a:t> </a:t>
            </a:r>
            <a:r>
              <a:rPr lang="cs-CZ" sz="900" kern="0" dirty="0" err="1"/>
              <a:t>Tohmatsu</a:t>
            </a:r>
            <a:r>
              <a:rPr lang="cs-CZ" sz="900" kern="0" dirty="0"/>
              <a:t> Limited ve střední Evropě. Odborné služby poskytují dceřiné a přidružené podniky společnosti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Central</a:t>
            </a:r>
            <a:r>
              <a:rPr lang="cs-CZ" sz="900" kern="0" dirty="0"/>
              <a:t> </a:t>
            </a:r>
            <a:r>
              <a:rPr lang="cs-CZ" sz="900" kern="0" dirty="0" err="1"/>
              <a:t>Europe</a:t>
            </a:r>
            <a:r>
              <a:rPr lang="cs-CZ" sz="900" kern="0" dirty="0"/>
              <a:t> </a:t>
            </a:r>
            <a:r>
              <a:rPr lang="cs-CZ" sz="900" kern="0" dirty="0" err="1"/>
              <a:t>Holdings</a:t>
            </a:r>
            <a:r>
              <a:rPr lang="cs-CZ" sz="900" kern="0" dirty="0"/>
              <a:t> Limited, které jsou samostatnými a nezávislými právními subjekty. Dceřiné a přidružené podniky společnosti </a:t>
            </a:r>
            <a:r>
              <a:rPr lang="cs-CZ" sz="900" kern="0" dirty="0" err="1"/>
              <a:t>Deloitte</a:t>
            </a:r>
            <a:r>
              <a:rPr lang="cs-CZ" sz="900" kern="0" dirty="0"/>
              <a:t> </a:t>
            </a:r>
            <a:r>
              <a:rPr lang="cs-CZ" sz="900" kern="0" dirty="0" err="1"/>
              <a:t>Central</a:t>
            </a:r>
            <a:r>
              <a:rPr lang="cs-CZ" sz="900" kern="0" dirty="0"/>
              <a:t> </a:t>
            </a:r>
            <a:r>
              <a:rPr lang="cs-CZ" sz="900" kern="0" dirty="0" err="1"/>
              <a:t>Europe</a:t>
            </a:r>
            <a:r>
              <a:rPr lang="cs-CZ" sz="900" kern="0" dirty="0"/>
              <a:t> </a:t>
            </a:r>
            <a:r>
              <a:rPr lang="cs-CZ" sz="900" kern="0" dirty="0" err="1"/>
              <a:t>Holdings</a:t>
            </a:r>
            <a:r>
              <a:rPr lang="cs-CZ" sz="900" kern="0" dirty="0"/>
              <a:t> Limited patří ve středoevropském regionu k předním firmám poskytujícím služby prostřednictvím více než </a:t>
            </a:r>
            <a:r>
              <a:rPr lang="cs-CZ" sz="900" kern="0" dirty="0" smtClean="0"/>
              <a:t>5 000 </a:t>
            </a:r>
            <a:r>
              <a:rPr lang="cs-CZ" sz="900" kern="0" dirty="0"/>
              <a:t>zaměstnanců ze </a:t>
            </a:r>
            <a:r>
              <a:rPr lang="cs-CZ" sz="900" kern="0" dirty="0" smtClean="0"/>
              <a:t>41 </a:t>
            </a:r>
            <a:r>
              <a:rPr lang="cs-CZ" sz="900" kern="0" dirty="0"/>
              <a:t>pracovišť </a:t>
            </a:r>
            <a:r>
              <a:rPr lang="cs-CZ" sz="900" kern="0" dirty="0" smtClean="0"/>
              <a:t>v 17 zemích</a:t>
            </a:r>
            <a:r>
              <a:rPr lang="cs-CZ" sz="900" kern="0" dirty="0"/>
              <a:t>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sz="900" kern="0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sz="900" dirty="0"/>
              <a:t>© </a:t>
            </a:r>
            <a:r>
              <a:rPr lang="cs-CZ" sz="900" dirty="0" smtClean="0"/>
              <a:t>2016 </a:t>
            </a:r>
            <a:r>
              <a:rPr lang="cs-CZ" sz="900" dirty="0"/>
              <a:t>Ambruz &amp; </a:t>
            </a:r>
            <a:r>
              <a:rPr lang="cs-CZ" sz="900" dirty="0" err="1"/>
              <a:t>Dark</a:t>
            </a:r>
            <a:r>
              <a:rPr lang="cs-CZ" sz="900" dirty="0"/>
              <a:t> </a:t>
            </a:r>
            <a:r>
              <a:rPr lang="cs-CZ" sz="900" dirty="0" err="1"/>
              <a:t>Deloitte</a:t>
            </a:r>
            <a:r>
              <a:rPr lang="cs-CZ" sz="900" dirty="0"/>
              <a:t> </a:t>
            </a:r>
            <a:r>
              <a:rPr lang="cs-CZ" sz="900" dirty="0" err="1"/>
              <a:t>Legal</a:t>
            </a:r>
            <a:r>
              <a:rPr lang="cs-CZ" sz="900" dirty="0"/>
              <a:t> s.r.o., advokátní kancelář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" y="396613"/>
            <a:ext cx="22764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1"/>
          <p:cNvSpPr txBox="1"/>
          <p:nvPr/>
        </p:nvSpPr>
        <p:spPr>
          <a:xfrm>
            <a:off x="376237" y="361486"/>
            <a:ext cx="2160905" cy="4864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cs-CZ" sz="1300" b="1" dirty="0">
                <a:solidFill>
                  <a:srgbClr val="00277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Mobilní aplikace </a:t>
            </a:r>
            <a:endParaRPr lang="cs-CZ" sz="95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300" b="1" dirty="0" err="1">
                <a:solidFill>
                  <a:srgbClr val="00277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Deloitte</a:t>
            </a:r>
            <a:r>
              <a:rPr lang="cs-CZ" sz="1300" b="1" dirty="0">
                <a:solidFill>
                  <a:srgbClr val="00277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CZ</a:t>
            </a:r>
            <a:endParaRPr lang="cs-CZ" sz="95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9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95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76237" y="1703947"/>
            <a:ext cx="2462213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rgbClr val="00A1D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Zpravodaje l Studie l Semináře l Novinky l Videa</a:t>
            </a:r>
            <a:endParaRPr kumimoji="0" lang="cs-CZ" altLang="cs-CZ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34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39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/>
              <a:t>Soukromoprávní </a:t>
            </a:r>
            <a:r>
              <a:rPr lang="cs-CZ" sz="3200" dirty="0"/>
              <a:t>předpoklady </a:t>
            </a:r>
            <a:r>
              <a:rPr lang="cs-CZ" sz="3200" dirty="0" smtClean="0"/>
              <a:t>povolení </a:t>
            </a:r>
            <a:r>
              <a:rPr lang="cs-CZ" sz="3200" dirty="0" smtClean="0"/>
              <a:t>VD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6" y="1814053"/>
            <a:ext cx="8622847" cy="4518168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cs-CZ" sz="1600" dirty="0"/>
              <a:t>Uplatňování soukromého práva je nezávislé na uplatňování práva veřejného (§ 1 odst. 2 OZ)</a:t>
            </a:r>
          </a:p>
          <a:p>
            <a:pPr>
              <a:spcBef>
                <a:spcPts val="900"/>
              </a:spcBef>
            </a:pPr>
            <a:r>
              <a:rPr lang="cs-CZ" sz="1600" dirty="0"/>
              <a:t>Soukromoprávní tituly k realizaci staveb na cizích pozemcích dostačující ke stavbě na cizím pozemku</a:t>
            </a:r>
          </a:p>
          <a:p>
            <a:pPr lvl="1">
              <a:spcBef>
                <a:spcPts val="900"/>
              </a:spcBef>
            </a:pPr>
            <a:r>
              <a:rPr lang="cs-CZ" sz="1400" dirty="0"/>
              <a:t>Pro vodní díla s výjimku inženýrských sítí: </a:t>
            </a:r>
            <a:r>
              <a:rPr lang="cs-CZ" sz="1400" b="1" dirty="0"/>
              <a:t>právo stavby</a:t>
            </a:r>
          </a:p>
          <a:p>
            <a:pPr lvl="1">
              <a:spcBef>
                <a:spcPts val="900"/>
              </a:spcBef>
            </a:pPr>
            <a:r>
              <a:rPr lang="cs-CZ" sz="1400" dirty="0"/>
              <a:t>Pro inženýrské sítě, dočasná vodní díla a podzemní vodní díla: </a:t>
            </a:r>
            <a:r>
              <a:rPr lang="cs-CZ" sz="1400" b="1" dirty="0"/>
              <a:t>služebnost, nájem, výpůjčka</a:t>
            </a:r>
          </a:p>
          <a:p>
            <a:pPr>
              <a:spcBef>
                <a:spcPts val="900"/>
              </a:spcBef>
            </a:pPr>
            <a:r>
              <a:rPr lang="cs-CZ" sz="1600" dirty="0" smtClean="0"/>
              <a:t>Pro </a:t>
            </a:r>
            <a:r>
              <a:rPr lang="cs-CZ" sz="1600" dirty="0" smtClean="0"/>
              <a:t>územní řízení postačí</a:t>
            </a:r>
          </a:p>
          <a:p>
            <a:pPr lvl="1">
              <a:spcBef>
                <a:spcPts val="900"/>
              </a:spcBef>
            </a:pPr>
            <a:r>
              <a:rPr lang="cs-CZ" sz="1400" dirty="0" smtClean="0"/>
              <a:t>Souhlas s provedením stavby (tzv. </a:t>
            </a:r>
            <a:r>
              <a:rPr lang="cs-CZ" sz="1400" dirty="0" err="1" smtClean="0"/>
              <a:t>výprosa</a:t>
            </a:r>
            <a:r>
              <a:rPr lang="cs-CZ" sz="1400" dirty="0" smtClean="0"/>
              <a:t>)</a:t>
            </a:r>
          </a:p>
          <a:p>
            <a:pPr marL="806450" lvl="1" indent="-93663">
              <a:spcBef>
                <a:spcPts val="900"/>
              </a:spcBef>
              <a:buNone/>
            </a:pPr>
            <a:r>
              <a:rPr lang="cs-CZ" sz="1400" dirty="0" smtClean="0"/>
              <a:t> </a:t>
            </a:r>
            <a:r>
              <a:rPr lang="cs-CZ" sz="1400" b="1" dirty="0" smtClean="0"/>
              <a:t>Rizika:</a:t>
            </a:r>
            <a:r>
              <a:rPr lang="cs-CZ" sz="1400" dirty="0" smtClean="0"/>
              <a:t> změna vlastníka pozemku, odvolání souhlasu v průběhu územního řízení</a:t>
            </a:r>
          </a:p>
          <a:p>
            <a:pPr>
              <a:spcBef>
                <a:spcPts val="900"/>
              </a:spcBef>
            </a:pPr>
            <a:r>
              <a:rPr lang="cs-CZ" sz="1600" dirty="0" smtClean="0"/>
              <a:t>Pro ohlášení a stavební řízení nutná</a:t>
            </a:r>
          </a:p>
          <a:p>
            <a:pPr lvl="1">
              <a:spcBef>
                <a:spcPts val="900"/>
              </a:spcBef>
            </a:pPr>
            <a:r>
              <a:rPr lang="cs-CZ" sz="1400" dirty="0" smtClean="0"/>
              <a:t>Smlouva o právu provést stavbu</a:t>
            </a:r>
          </a:p>
          <a:p>
            <a:pPr marL="712788" lvl="1" indent="0">
              <a:spcBef>
                <a:spcPts val="900"/>
              </a:spcBef>
              <a:buNone/>
              <a:tabLst>
                <a:tab pos="712788" algn="l"/>
              </a:tabLst>
            </a:pPr>
            <a:r>
              <a:rPr lang="cs-CZ" sz="1400" b="1" dirty="0" smtClean="0"/>
              <a:t> Rizika:</a:t>
            </a:r>
            <a:r>
              <a:rPr lang="cs-CZ" sz="1400" dirty="0" smtClean="0"/>
              <a:t> změna vlastníka pozemku a nemusí opravňovat mít stavbu na cizím pozemku</a:t>
            </a:r>
          </a:p>
          <a:p>
            <a:pPr lvl="1">
              <a:spcBef>
                <a:spcPts val="900"/>
              </a:spcBef>
            </a:pPr>
            <a:r>
              <a:rPr lang="cs-CZ" sz="1400" dirty="0" smtClean="0"/>
              <a:t>Smlouva o smlouvě budoucí </a:t>
            </a:r>
          </a:p>
          <a:p>
            <a:pPr marL="712788" lvl="1" indent="0">
              <a:spcBef>
                <a:spcPts val="900"/>
              </a:spcBef>
              <a:buNone/>
            </a:pPr>
            <a:r>
              <a:rPr lang="cs-CZ" sz="1400" dirty="0"/>
              <a:t> </a:t>
            </a:r>
            <a:r>
              <a:rPr lang="cs-CZ" sz="1400" b="1" dirty="0" smtClean="0"/>
              <a:t>Rizika</a:t>
            </a:r>
            <a:r>
              <a:rPr lang="cs-CZ" sz="1400" b="1" dirty="0"/>
              <a:t>:</a:t>
            </a:r>
            <a:r>
              <a:rPr lang="cs-CZ" sz="1400" dirty="0"/>
              <a:t> změna vlastníka pozemku a nemusí opravňovat mít</a:t>
            </a:r>
            <a:r>
              <a:rPr lang="cs-CZ" sz="1400" dirty="0" smtClean="0"/>
              <a:t> </a:t>
            </a:r>
            <a:r>
              <a:rPr lang="cs-CZ" sz="1400" dirty="0"/>
              <a:t>stavbu na cizím </a:t>
            </a:r>
            <a:r>
              <a:rPr lang="cs-CZ" sz="1400" dirty="0" smtClean="0"/>
              <a:t>pozemku</a:t>
            </a:r>
            <a:endParaRPr lang="cs-CZ" sz="1400" dirty="0" smtClean="0"/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</a:t>
            </a:r>
            <a:r>
              <a:rPr lang="cs-CZ" sz="3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rávní tituly pro stavbu na cizím pozemku</a:t>
            </a:r>
            <a:endParaRPr lang="en-US" sz="3000" kern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352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9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2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/>
              <a:t>Vybudované vodní dílo na cizím pozemku</a:t>
            </a:r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</p:spPr>
        <p:txBody>
          <a:bodyPr/>
          <a:lstStyle/>
          <a:p>
            <a:r>
              <a:rPr lang="cs-CZ" sz="1600" dirty="0" smtClean="0"/>
              <a:t>Vodní dílo vybudované </a:t>
            </a:r>
          </a:p>
          <a:p>
            <a:pPr lvl="1"/>
            <a:r>
              <a:rPr lang="cs-CZ" sz="1400" dirty="0" smtClean="0"/>
              <a:t>Před 1. lednem 2002 – věcné břemeno umístění a užívání ze zákona (§ 59a vodního zákona)</a:t>
            </a:r>
          </a:p>
          <a:p>
            <a:pPr lvl="1"/>
            <a:r>
              <a:rPr lang="cs-CZ" sz="1400" dirty="0" smtClean="0"/>
              <a:t>Po 1. lednu 2002 – nutná dohoda mezi vlastníkem pozemku a vlastníkem VD</a:t>
            </a:r>
            <a:endParaRPr lang="cs-CZ" sz="1400" dirty="0"/>
          </a:p>
          <a:p>
            <a:r>
              <a:rPr lang="cs-CZ" sz="1600" dirty="0" smtClean="0"/>
              <a:t>„Smlouva o právu provést stavbu“ ≠ smlouva o právu mít VD na cizím pozemku a užívat jej</a:t>
            </a:r>
          </a:p>
          <a:p>
            <a:pPr lvl="1"/>
            <a:r>
              <a:rPr lang="cs-CZ" sz="1400" dirty="0" smtClean="0"/>
              <a:t>Smlouvy o smlouvách budoucích o VB, o rekonstrukcích, apod.</a:t>
            </a:r>
          </a:p>
          <a:p>
            <a:pPr lvl="1"/>
            <a:r>
              <a:rPr lang="cs-CZ" sz="1400" dirty="0" smtClean="0"/>
              <a:t>Vlastník pozemku není oprávněn vodní dílo odstranit svépomocí – musí požádat soud</a:t>
            </a:r>
          </a:p>
          <a:p>
            <a:r>
              <a:rPr lang="cs-CZ" sz="1600" dirty="0" smtClean="0"/>
              <a:t>Ustanovení § 59a VZ (zřejmě) nedopadá vodní díla, která jsou součástí pozemku, tj. pouhé úpravy povrchu pozemku </a:t>
            </a:r>
          </a:p>
          <a:p>
            <a:pPr lvl="1"/>
            <a:r>
              <a:rPr lang="cs-CZ" sz="1400" dirty="0" smtClean="0"/>
              <a:t>Některé úpravy koryt VT, protipovodňová opatření, vodní nádrže, rybníky, apod.</a:t>
            </a:r>
          </a:p>
          <a:p>
            <a:pPr lvl="1"/>
            <a:r>
              <a:rPr lang="cs-CZ" sz="1400" dirty="0" smtClean="0"/>
              <a:t>Při posuzování nároku na náhradu nutno zjistit, zda byla v minulosti náhrada za užívání cizího pozemku vyplacena či nikoliv a zda nárok na náhrada přecházel společně se změnou vlastnictví    k pozemku</a:t>
            </a:r>
            <a:endParaRPr lang="cs-CZ" sz="1400" dirty="0" smtClean="0"/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Majetkoprávní vypořádání</a:t>
            </a:r>
            <a:endParaRPr lang="cs-CZ" sz="3000" kern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42600" y="6163223"/>
            <a:ext cx="24352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5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3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/>
              <a:t>Zápis vodních děl do katastru nemovitostí</a:t>
            </a:r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cs-CZ" sz="1600" dirty="0" smtClean="0"/>
              <a:t>V katastru nemovitostí (veřejném seznamu dle OZ) se evidují</a:t>
            </a:r>
          </a:p>
          <a:p>
            <a:pPr marL="268288" indent="0">
              <a:spcBef>
                <a:spcPts val="900"/>
              </a:spcBef>
              <a:buNone/>
            </a:pPr>
            <a:r>
              <a:rPr lang="cs-CZ" sz="1600" dirty="0"/>
              <a:t>Přehrady, hráze, jezy, stavby, které se k plavebním účelům zřizují v korytech vodních toků nebo na jejích březích, stavby k využití vodní energie a stavby </a:t>
            </a:r>
            <a:r>
              <a:rPr lang="cs-CZ" sz="1600" dirty="0" smtClean="0"/>
              <a:t>odkališť, </a:t>
            </a:r>
            <a:r>
              <a:rPr lang="cs-CZ" sz="1600" b="1" u="sng" dirty="0" smtClean="0"/>
              <a:t>pokud </a:t>
            </a:r>
            <a:r>
              <a:rPr lang="cs-CZ" sz="1600" b="1" u="sng" dirty="0"/>
              <a:t>jsou spojené se zemí pevným </a:t>
            </a:r>
            <a:r>
              <a:rPr lang="cs-CZ" sz="1600" b="1" u="sng" dirty="0" smtClean="0"/>
              <a:t>základem</a:t>
            </a:r>
          </a:p>
          <a:p>
            <a:pPr marL="712788" lvl="2" indent="-268288">
              <a:spcBef>
                <a:spcPts val="900"/>
              </a:spcBef>
            </a:pPr>
            <a:r>
              <a:rPr lang="cs-CZ" dirty="0" smtClean="0"/>
              <a:t>Pouze </a:t>
            </a:r>
            <a:r>
              <a:rPr lang="cs-CZ" dirty="0"/>
              <a:t>VD, která jsou nemovitými </a:t>
            </a:r>
            <a:r>
              <a:rPr lang="cs-CZ" dirty="0" smtClean="0"/>
              <a:t>věcmi (podle OZ věc, která nelze přenést z místa na místo bez porušení její podstaty)</a:t>
            </a:r>
            <a:endParaRPr lang="cs-CZ" dirty="0"/>
          </a:p>
          <a:p>
            <a:pPr marL="712788" lvl="2" indent="-268288">
              <a:spcBef>
                <a:spcPts val="900"/>
              </a:spcBef>
            </a:pPr>
            <a:r>
              <a:rPr lang="cs-CZ" dirty="0" smtClean="0"/>
              <a:t>Ale (!) princip </a:t>
            </a:r>
            <a:r>
              <a:rPr lang="cs-CZ" dirty="0"/>
              <a:t>materiální publicity katastru nemovitostí</a:t>
            </a:r>
          </a:p>
          <a:p>
            <a:pPr marL="712788" lvl="2" indent="-268288">
              <a:spcBef>
                <a:spcPts val="900"/>
              </a:spcBef>
            </a:pPr>
            <a:r>
              <a:rPr lang="cs-CZ" dirty="0" smtClean="0"/>
              <a:t>Vlastníci </a:t>
            </a:r>
            <a:r>
              <a:rPr lang="cs-CZ" dirty="0"/>
              <a:t>vodních děl zařazených z hlediska TBD do kategorie I až III – do 1. ledna 2011</a:t>
            </a:r>
          </a:p>
          <a:p>
            <a:pPr marL="712788" lvl="2" indent="-268288">
              <a:spcBef>
                <a:spcPts val="900"/>
              </a:spcBef>
            </a:pPr>
            <a:r>
              <a:rPr lang="cs-CZ" dirty="0"/>
              <a:t>Vlastníci ostatních vodních </a:t>
            </a:r>
            <a:r>
              <a:rPr lang="cs-CZ" dirty="0" smtClean="0"/>
              <a:t>děl – do </a:t>
            </a:r>
            <a:r>
              <a:rPr lang="cs-CZ" dirty="0"/>
              <a:t>1. ledna </a:t>
            </a:r>
            <a:r>
              <a:rPr lang="cs-CZ" dirty="0" smtClean="0"/>
              <a:t>2021</a:t>
            </a:r>
            <a:endParaRPr lang="cs-CZ" dirty="0"/>
          </a:p>
          <a:p>
            <a:pPr lvl="1">
              <a:spcBef>
                <a:spcPts val="900"/>
              </a:spcBef>
            </a:pPr>
            <a:r>
              <a:rPr lang="cs-CZ" sz="1400" dirty="0" smtClean="0"/>
              <a:t>Podrobnosti </a:t>
            </a:r>
            <a:r>
              <a:rPr lang="cs-CZ" sz="1400" dirty="0"/>
              <a:t>vymezení </a:t>
            </a:r>
            <a:r>
              <a:rPr lang="cs-CZ" sz="1400" dirty="0" smtClean="0"/>
              <a:t>vodních </a:t>
            </a:r>
            <a:r>
              <a:rPr lang="cs-CZ" sz="1400" dirty="0"/>
              <a:t>děl </a:t>
            </a:r>
            <a:r>
              <a:rPr lang="cs-CZ" sz="1400" dirty="0" smtClean="0"/>
              <a:t>zapisovaných do katastru nemovitostí jsou stanoveny vyhláškou č. 23/2007 </a:t>
            </a:r>
            <a:r>
              <a:rPr lang="cs-CZ" sz="1400" dirty="0"/>
              <a:t>Sb</a:t>
            </a:r>
            <a:r>
              <a:rPr lang="cs-CZ" sz="1400" dirty="0" smtClean="0"/>
              <a:t>., </a:t>
            </a:r>
            <a:r>
              <a:rPr lang="cs-CZ" sz="1400" dirty="0"/>
              <a:t>o podrobnostech vymezení vodních děl evidovaných v katastru nemovitostí České </a:t>
            </a:r>
            <a:r>
              <a:rPr lang="cs-CZ" sz="1400" dirty="0" smtClean="0"/>
              <a:t>republiky</a:t>
            </a:r>
          </a:p>
          <a:p>
            <a:pPr>
              <a:spcBef>
                <a:spcPts val="900"/>
              </a:spcBef>
            </a:pPr>
            <a:r>
              <a:rPr lang="cs-CZ" sz="1600" dirty="0" smtClean="0"/>
              <a:t>Vodovody </a:t>
            </a:r>
            <a:r>
              <a:rPr lang="cs-CZ" sz="1600" dirty="0" smtClean="0"/>
              <a:t>a kanalizace pro veřejnou potřebu mají vlastní evidenci</a:t>
            </a:r>
          </a:p>
          <a:p>
            <a:pPr lvl="1">
              <a:spcBef>
                <a:spcPts val="900"/>
              </a:spcBef>
            </a:pPr>
            <a:r>
              <a:rPr lang="cs-CZ" sz="1400" dirty="0" smtClean="0"/>
              <a:t>Provozní a majetková evidence vodovodů a kanalizací</a:t>
            </a:r>
          </a:p>
          <a:p>
            <a:pPr lvl="1">
              <a:spcBef>
                <a:spcPts val="900"/>
              </a:spcBef>
            </a:pPr>
            <a:r>
              <a:rPr lang="cs-CZ" sz="1400" dirty="0" smtClean="0"/>
              <a:t>Nejedná se o veřejný seznam</a:t>
            </a:r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Předpoklady zápisu vodního díla</a:t>
            </a:r>
            <a:endParaRPr lang="en-US" sz="3000" kern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42600" y="6163223"/>
            <a:ext cx="24352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22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4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/>
              <a:t>Užívání cizího</a:t>
            </a:r>
            <a:r>
              <a:rPr lang="cs-CZ" dirty="0" smtClean="0"/>
              <a:t> VD oprávněným k nakl. s vodami</a:t>
            </a:r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</p:spPr>
        <p:txBody>
          <a:bodyPr/>
          <a:lstStyle/>
          <a:p>
            <a:r>
              <a:rPr lang="cs-CZ" sz="1600" dirty="0"/>
              <a:t>Vlastník vodního díla není zároveň oprávněným </a:t>
            </a:r>
            <a:r>
              <a:rPr lang="cs-CZ" sz="1600" dirty="0" smtClean="0"/>
              <a:t>(rozdílné osoby)</a:t>
            </a:r>
            <a:endParaRPr lang="cs-CZ" sz="1600" dirty="0"/>
          </a:p>
          <a:p>
            <a:r>
              <a:rPr lang="cs-CZ" sz="1600" dirty="0" smtClean="0"/>
              <a:t>Veřejnoprávní oprávnění ≠ soukromoprávní titul k užívání vodního díla</a:t>
            </a:r>
          </a:p>
          <a:p>
            <a:r>
              <a:rPr lang="cs-CZ" sz="1600" dirty="0" smtClean="0"/>
              <a:t>Nakládat s vodami na vodním díle může po dobu platnosti PNV pouze oprávněný</a:t>
            </a:r>
          </a:p>
          <a:p>
            <a:pPr marL="538163" indent="-269875">
              <a:buNone/>
            </a:pPr>
            <a:r>
              <a:rPr lang="cs-CZ" sz="1400" dirty="0" smtClean="0"/>
              <a:t>→ Oprávněný může nakládat s vodami na cizím vodním díle</a:t>
            </a:r>
          </a:p>
          <a:p>
            <a:pPr marL="538163" indent="-269875">
              <a:buNone/>
            </a:pPr>
            <a:r>
              <a:rPr lang="cs-CZ" sz="1400" dirty="0" smtClean="0"/>
              <a:t>→ </a:t>
            </a:r>
            <a:r>
              <a:rPr lang="cs-CZ" sz="1400" dirty="0" smtClean="0"/>
              <a:t>Vlastník vodního díla může na oprávněném (soudně) požadovat zdržení se užívání vodního díla, avšak sám vodní dílo využívat nemůže </a:t>
            </a:r>
          </a:p>
          <a:p>
            <a:pPr marL="538163" indent="-269875">
              <a:buNone/>
            </a:pPr>
            <a:r>
              <a:rPr lang="cs-CZ" sz="1400" dirty="0" smtClean="0"/>
              <a:t>→ Vlastník vodního díla by se měl s oprávněným dohodnout o náhradě za užívání vodního díla (bezdůvodné obohacení – nájemné/</a:t>
            </a:r>
            <a:r>
              <a:rPr lang="cs-CZ" sz="1400" dirty="0" err="1" smtClean="0"/>
              <a:t>pachtovné</a:t>
            </a:r>
            <a:r>
              <a:rPr lang="cs-CZ" sz="1400" dirty="0" smtClean="0"/>
              <a:t>)</a:t>
            </a:r>
          </a:p>
          <a:p>
            <a:pPr marL="538163" indent="-269875">
              <a:buNone/>
            </a:pPr>
            <a:r>
              <a:rPr lang="cs-CZ" sz="1400" dirty="0" smtClean="0"/>
              <a:t>→ Náhrada ≠ podíl na výnosu hospodaření na vodním díle, pokud se vlastník s oprávněným  nedohodnou jinak</a:t>
            </a:r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Majetkoprávní vypořádání</a:t>
            </a:r>
            <a:endParaRPr lang="cs-CZ" sz="3000" kern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352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1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94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/>
              <a:t>Opuštěné vodní dílo</a:t>
            </a:r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</p:spPr>
        <p:txBody>
          <a:bodyPr/>
          <a:lstStyle/>
          <a:p>
            <a:r>
              <a:rPr lang="cs-CZ" sz="1600" dirty="0" smtClean="0"/>
              <a:t>Vodní dílo nemovitá věc – opuštění nemovité věci</a:t>
            </a:r>
          </a:p>
          <a:p>
            <a:pPr lvl="1"/>
            <a:r>
              <a:rPr lang="cs-CZ" sz="1400" dirty="0" smtClean="0"/>
              <a:t>Prohlášením vlastníka </a:t>
            </a:r>
            <a:r>
              <a:rPr lang="cs-CZ" sz="1400" dirty="0"/>
              <a:t>vodního díla (derelikce</a:t>
            </a:r>
            <a:r>
              <a:rPr lang="cs-CZ" sz="1400" dirty="0" smtClean="0"/>
              <a:t>) nebo fikcí opuštění po uplynutí </a:t>
            </a:r>
            <a:r>
              <a:rPr lang="cs-CZ" sz="1400" b="1" dirty="0" smtClean="0"/>
              <a:t>desetileté</a:t>
            </a:r>
            <a:r>
              <a:rPr lang="cs-CZ" sz="1400" dirty="0" smtClean="0"/>
              <a:t> lhůty</a:t>
            </a:r>
          </a:p>
          <a:p>
            <a:pPr lvl="1">
              <a:spcBef>
                <a:spcPts val="900"/>
              </a:spcBef>
            </a:pPr>
            <a:r>
              <a:rPr lang="cs-CZ" sz="1400" dirty="0" smtClean="0"/>
              <a:t>Nalezená věc není opuštěná</a:t>
            </a:r>
          </a:p>
          <a:p>
            <a:pPr lvl="1">
              <a:spcBef>
                <a:spcPts val="900"/>
              </a:spcBef>
            </a:pPr>
            <a:r>
              <a:rPr lang="cs-CZ" sz="1400" dirty="0" smtClean="0"/>
              <a:t>Opuštěnou nemovitou věc nabývá stát</a:t>
            </a:r>
          </a:p>
          <a:p>
            <a:pPr lvl="1">
              <a:spcBef>
                <a:spcPts val="900"/>
              </a:spcBef>
            </a:pPr>
            <a:r>
              <a:rPr lang="cs-CZ" sz="1400" dirty="0" smtClean="0"/>
              <a:t>Opuštěnou movitou věc si může přivlastnit kdokoliv (tříletá „</a:t>
            </a:r>
            <a:r>
              <a:rPr lang="cs-CZ" sz="1400" dirty="0" err="1" smtClean="0"/>
              <a:t>opuštěcí</a:t>
            </a:r>
            <a:r>
              <a:rPr lang="cs-CZ" sz="1400" dirty="0" smtClean="0"/>
              <a:t>“ lhůta)</a:t>
            </a:r>
          </a:p>
          <a:p>
            <a:r>
              <a:rPr lang="cs-CZ" sz="1600" dirty="0" smtClean="0"/>
              <a:t>Počátek běhu „</a:t>
            </a:r>
            <a:r>
              <a:rPr lang="cs-CZ" sz="1600" dirty="0" err="1" smtClean="0"/>
              <a:t>opuštěcí</a:t>
            </a:r>
            <a:r>
              <a:rPr lang="cs-CZ" sz="1600" dirty="0" smtClean="0"/>
              <a:t>“ lhůty</a:t>
            </a:r>
          </a:p>
          <a:p>
            <a:pPr lvl="1"/>
            <a:r>
              <a:rPr lang="cs-CZ" sz="1400" dirty="0" smtClean="0"/>
              <a:t>Nejdříve k datu účinnosti občanského zákoníku, tj. 1. lednu 2014</a:t>
            </a:r>
          </a:p>
          <a:p>
            <a:r>
              <a:rPr lang="cs-CZ" sz="1600" dirty="0" smtClean="0"/>
              <a:t>Řešení v „mezičase“ nabytí vlastnictví VD státem</a:t>
            </a:r>
          </a:p>
          <a:p>
            <a:pPr lvl="1"/>
            <a:r>
              <a:rPr lang="cs-CZ" sz="1400" dirty="0" smtClean="0"/>
              <a:t>Okupace vodního díla (nejedná se o výkon vlastnického práva)</a:t>
            </a:r>
          </a:p>
          <a:p>
            <a:pPr lvl="1">
              <a:spcBef>
                <a:spcPts val="900"/>
              </a:spcBef>
            </a:pPr>
            <a:r>
              <a:rPr lang="cs-CZ" sz="1400" dirty="0" smtClean="0"/>
              <a:t>Určení osoby povinné postupem podle § 59 odst. 5 </a:t>
            </a:r>
            <a:r>
              <a:rPr lang="cs-CZ" sz="1400" dirty="0"/>
              <a:t>vodního </a:t>
            </a:r>
            <a:r>
              <a:rPr lang="cs-CZ" sz="1400" dirty="0" smtClean="0"/>
              <a:t>zákona, tj. </a:t>
            </a:r>
            <a:r>
              <a:rPr lang="cs-CZ" sz="1400" dirty="0"/>
              <a:t>že jiná osoba přejímá </a:t>
            </a:r>
            <a:r>
              <a:rPr lang="cs-CZ" sz="1400" dirty="0" smtClean="0"/>
              <a:t>ve veřejném zájmu na </a:t>
            </a:r>
            <a:r>
              <a:rPr lang="cs-CZ" sz="1400" dirty="0"/>
              <a:t>dobu nezbytné potřeby </a:t>
            </a:r>
            <a:r>
              <a:rPr lang="cs-CZ" sz="1400" dirty="0" smtClean="0"/>
              <a:t>na náklady státu provoz a </a:t>
            </a:r>
            <a:r>
              <a:rPr lang="cs-CZ" sz="1400" dirty="0"/>
              <a:t>údržbu </a:t>
            </a:r>
            <a:r>
              <a:rPr lang="cs-CZ" sz="1400" dirty="0" smtClean="0"/>
              <a:t>vodního díla</a:t>
            </a:r>
          </a:p>
          <a:p>
            <a:pPr marL="0" indent="0">
              <a:buNone/>
            </a:pPr>
            <a:r>
              <a:rPr lang="cs-CZ" sz="1600" dirty="0" smtClean="0"/>
              <a:t>→  „Konečné“ nabytí vlastnického práva k VD určením soudu</a:t>
            </a:r>
          </a:p>
          <a:p>
            <a:pPr marL="712788"/>
            <a:r>
              <a:rPr lang="cs-CZ" sz="1400" dirty="0" smtClean="0"/>
              <a:t>Žaloba na určení vlastnického práva k vodnímu dílu  </a:t>
            </a:r>
          </a:p>
          <a:p>
            <a:endParaRPr lang="cs-CZ" sz="1600" dirty="0" smtClean="0"/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Vlastnictví opuštěného vodního díla</a:t>
            </a:r>
            <a:endParaRPr lang="cs-CZ" sz="3000" kern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352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1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/>
              <a:t>Dřeviny na vodních dílech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</p:spPr>
        <p:txBody>
          <a:bodyPr/>
          <a:lstStyle/>
          <a:p>
            <a:r>
              <a:rPr lang="cs-CZ" sz="1600" dirty="0" smtClean="0"/>
              <a:t>Povinnost odstraňovat dřeviny na hrázích [§ 59 odst. 1 písm. j) VZ]</a:t>
            </a:r>
          </a:p>
          <a:p>
            <a:pPr lvl="1"/>
            <a:r>
              <a:rPr lang="cs-CZ" sz="1400" dirty="0" smtClean="0"/>
              <a:t>Vlastník </a:t>
            </a:r>
            <a:r>
              <a:rPr lang="cs-CZ" sz="1400" dirty="0"/>
              <a:t>vodního díla je povinen odstraňovat náletové dřeviny z hrází sloužících k ochraně před povodněmi, ke vzdouvání vody nebo k akumulaci </a:t>
            </a:r>
            <a:r>
              <a:rPr lang="cs-CZ" sz="1400" dirty="0" smtClean="0"/>
              <a:t>vody</a:t>
            </a:r>
          </a:p>
          <a:p>
            <a:pPr lvl="1"/>
            <a:r>
              <a:rPr lang="cs-CZ" sz="1400" dirty="0"/>
              <a:t>N</a:t>
            </a:r>
            <a:r>
              <a:rPr lang="cs-CZ" sz="1400" dirty="0" smtClean="0"/>
              <a:t>a </a:t>
            </a:r>
            <a:r>
              <a:rPr lang="cs-CZ" sz="1400" dirty="0"/>
              <a:t>tyto povinnosti se s výjimkou ochrany památných stromů, zvláště chráněných druhů rostlin, zvláště chráněných živočichů a volně žijících ptáků, nevztahuje zákon o ochraně přírody a </a:t>
            </a:r>
            <a:r>
              <a:rPr lang="cs-CZ" sz="1400" dirty="0" smtClean="0"/>
              <a:t>krajiny</a:t>
            </a:r>
          </a:p>
          <a:p>
            <a:pPr lvl="1"/>
            <a:r>
              <a:rPr lang="cs-CZ" sz="1400" dirty="0" smtClean="0"/>
              <a:t>Před </a:t>
            </a:r>
            <a:r>
              <a:rPr lang="cs-CZ" sz="1400" dirty="0"/>
              <a:t>jejich odstraněním, není-li nebezpečí z prodlení, je vlastník vodního díla povinen oznámit svůj záměr orgánu ochrany </a:t>
            </a:r>
            <a:r>
              <a:rPr lang="cs-CZ" sz="1400" dirty="0" smtClean="0"/>
              <a:t>přírody</a:t>
            </a:r>
          </a:p>
          <a:p>
            <a:r>
              <a:rPr lang="cs-CZ" sz="1600" dirty="0" smtClean="0"/>
              <a:t>Podle OZ součástí </a:t>
            </a:r>
            <a:r>
              <a:rPr lang="cs-CZ" sz="1600" dirty="0"/>
              <a:t>vodních děl rostliny na vodních dílech vzešlé </a:t>
            </a:r>
            <a:r>
              <a:rPr lang="cs-CZ" sz="1600" dirty="0" smtClean="0"/>
              <a:t>(§ 507)</a:t>
            </a:r>
          </a:p>
          <a:p>
            <a:pPr lvl="1"/>
            <a:r>
              <a:rPr lang="cs-CZ" sz="1400" dirty="0" smtClean="0"/>
              <a:t>OZ vychází z předpokladu, že stavba je součástí pozemku (§ 506 OZ)</a:t>
            </a:r>
          </a:p>
          <a:p>
            <a:r>
              <a:rPr lang="cs-CZ" sz="1600" dirty="0" smtClean="0"/>
              <a:t>Pokud vodní dílo není součástí pozemku, je vlastníkem dřevin vlastník vodního díla</a:t>
            </a:r>
          </a:p>
          <a:p>
            <a:pPr lvl="1"/>
            <a:r>
              <a:rPr lang="cs-CZ" sz="1400" dirty="0" smtClean="0"/>
              <a:t>§ 3023 OZ: Ustanovení </a:t>
            </a:r>
            <a:r>
              <a:rPr lang="cs-CZ" sz="1400" dirty="0"/>
              <a:t>tohoto zákona o vlastníku pozemku platí obdobně pro vlastníka nemovité věci, která není součástí </a:t>
            </a:r>
            <a:r>
              <a:rPr lang="cs-CZ" sz="1400" dirty="0" smtClean="0"/>
              <a:t>pozemku </a:t>
            </a:r>
            <a:endParaRPr lang="cs-CZ" sz="1600" dirty="0"/>
          </a:p>
          <a:p>
            <a:pPr lvl="1"/>
            <a:endParaRPr lang="cs-CZ" dirty="0" smtClean="0"/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Povinnosti a vlastnictví</a:t>
            </a:r>
            <a:endParaRPr lang="en-US" sz="3000" kern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352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4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6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/>
              <a:t>Provoz čistírny odpadních vod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</p:spPr>
        <p:txBody>
          <a:bodyPr/>
          <a:lstStyle/>
          <a:p>
            <a:r>
              <a:rPr lang="cs-CZ" sz="1600" dirty="0" smtClean="0"/>
              <a:t>Rozdílná rovina veřejnoprávní a rovina soukromoprávní</a:t>
            </a:r>
          </a:p>
          <a:p>
            <a:pPr lvl="1"/>
            <a:r>
              <a:rPr lang="cs-CZ" sz="1400" dirty="0" smtClean="0"/>
              <a:t>Odpovědnost za správní delikt (veřejnoprávní) X odpovědnost za škodu (soukromoprávní)</a:t>
            </a:r>
          </a:p>
          <a:p>
            <a:pPr lvl="1"/>
            <a:r>
              <a:rPr lang="cs-CZ" sz="1400" dirty="0" smtClean="0"/>
              <a:t>Jedna odpovědnost nevylučuje druhou – stejně tak případný postih</a:t>
            </a:r>
          </a:p>
          <a:p>
            <a:r>
              <a:rPr lang="cs-CZ" sz="1600" dirty="0" smtClean="0"/>
              <a:t>Vypouštění odp. vod z ČOV </a:t>
            </a:r>
            <a:r>
              <a:rPr lang="cs-CZ" sz="1600" dirty="0" smtClean="0"/>
              <a:t>– </a:t>
            </a:r>
            <a:r>
              <a:rPr lang="cs-CZ" sz="1600" b="1" dirty="0" smtClean="0"/>
              <a:t>odpovědnost za škodu z provozní činnosti</a:t>
            </a:r>
            <a:r>
              <a:rPr lang="cs-CZ" sz="1600" dirty="0" smtClean="0"/>
              <a:t> (§ 2924 OZ)</a:t>
            </a:r>
          </a:p>
          <a:p>
            <a:pPr lvl="1"/>
            <a:r>
              <a:rPr lang="cs-CZ" sz="1400" dirty="0" smtClean="0"/>
              <a:t>Ať </a:t>
            </a:r>
            <a:r>
              <a:rPr lang="cs-CZ" sz="1400" dirty="0"/>
              <a:t>již byla způsobena vlastní provozní činností, </a:t>
            </a:r>
          </a:p>
          <a:p>
            <a:pPr lvl="1"/>
            <a:r>
              <a:rPr lang="cs-CZ" sz="1400" dirty="0"/>
              <a:t>V</a:t>
            </a:r>
            <a:r>
              <a:rPr lang="cs-CZ" sz="1400" dirty="0" smtClean="0"/>
              <a:t>ěcí </a:t>
            </a:r>
            <a:r>
              <a:rPr lang="cs-CZ" sz="1400" dirty="0"/>
              <a:t>při ní použitou nebo </a:t>
            </a:r>
          </a:p>
          <a:p>
            <a:pPr lvl="1"/>
            <a:r>
              <a:rPr lang="cs-CZ" sz="1400" dirty="0" smtClean="0"/>
              <a:t>Vlivem </a:t>
            </a:r>
            <a:r>
              <a:rPr lang="cs-CZ" sz="1400" dirty="0"/>
              <a:t>činnosti na okolí. </a:t>
            </a:r>
            <a:endParaRPr lang="cs-CZ" sz="1400" dirty="0" smtClean="0"/>
          </a:p>
          <a:p>
            <a:r>
              <a:rPr lang="cs-CZ" sz="1600" dirty="0" smtClean="0"/>
              <a:t>Povinnosti </a:t>
            </a:r>
            <a:r>
              <a:rPr lang="cs-CZ" sz="1600" dirty="0"/>
              <a:t>se </a:t>
            </a:r>
            <a:r>
              <a:rPr lang="cs-CZ" sz="1600" dirty="0" smtClean="0"/>
              <a:t>provozovatel ČOV zprostí</a:t>
            </a:r>
            <a:r>
              <a:rPr lang="cs-CZ" sz="1600" dirty="0"/>
              <a:t>, prokáže-li, že vynaložil veškerou péči, kterou lze rozumně požadovat, aby ke škodě </a:t>
            </a:r>
            <a:r>
              <a:rPr lang="cs-CZ" sz="1600" dirty="0" smtClean="0"/>
              <a:t>nedošlo</a:t>
            </a:r>
          </a:p>
          <a:p>
            <a:r>
              <a:rPr lang="cs-CZ" sz="1600" u="sng" dirty="0" smtClean="0"/>
              <a:t>Analogicky NS </a:t>
            </a:r>
            <a:r>
              <a:rPr lang="pl-PL" sz="1600" u="sng" dirty="0" smtClean="0"/>
              <a:t>25 </a:t>
            </a:r>
            <a:r>
              <a:rPr lang="pl-PL" sz="1600" u="sng" dirty="0" err="1"/>
              <a:t>Cdo</a:t>
            </a:r>
            <a:r>
              <a:rPr lang="pl-PL" sz="1600" u="sng" dirty="0"/>
              <a:t> </a:t>
            </a:r>
            <a:r>
              <a:rPr lang="pl-PL" sz="1600" u="sng" dirty="0" smtClean="0"/>
              <a:t>769/2006</a:t>
            </a:r>
            <a:r>
              <a:rPr lang="pl-PL" sz="1600" dirty="0" smtClean="0"/>
              <a:t>: </a:t>
            </a:r>
            <a:r>
              <a:rPr lang="cs-CZ" sz="1600" dirty="0" smtClean="0"/>
              <a:t>Není rozhodné</a:t>
            </a:r>
            <a:r>
              <a:rPr lang="cs-CZ" sz="1600" dirty="0"/>
              <a:t>, že společnost </a:t>
            </a:r>
            <a:r>
              <a:rPr lang="cs-CZ" sz="1600" dirty="0" smtClean="0"/>
              <a:t>vypouštěla </a:t>
            </a:r>
            <a:r>
              <a:rPr lang="cs-CZ" sz="1600" dirty="0"/>
              <a:t>odpadní vody </a:t>
            </a:r>
            <a:r>
              <a:rPr lang="cs-CZ" sz="1600" dirty="0" smtClean="0"/>
              <a:t>  v </a:t>
            </a:r>
            <a:r>
              <a:rPr lang="cs-CZ" sz="1600" dirty="0"/>
              <a:t>souladu s podmínkami a limity vodoprávních předpisů a povolení </a:t>
            </a:r>
            <a:r>
              <a:rPr lang="cs-CZ" sz="1600" dirty="0" smtClean="0"/>
              <a:t>a </a:t>
            </a:r>
            <a:r>
              <a:rPr lang="cs-CZ" sz="1600" dirty="0"/>
              <a:t>rovněž ani skutečnost, že za vypouštění odpadních vod platila řádně příslušné </a:t>
            </a:r>
            <a:r>
              <a:rPr lang="cs-CZ" sz="1600" dirty="0" smtClean="0"/>
              <a:t>poplatky</a:t>
            </a:r>
            <a:endParaRPr lang="cs-CZ" sz="1600" dirty="0"/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0" y="781577"/>
            <a:ext cx="835858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Škoda způsobená vypouštěním odp. vod z ČOV</a:t>
            </a:r>
            <a:endParaRPr lang="en-US" sz="30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42600" y="6163223"/>
            <a:ext cx="24352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95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6" name="think-cell Slide" r:id="rId5" imgW="374" imgH="374" progId="TCLayout.ActiveDocument.1">
                  <p:embed/>
                </p:oleObj>
              </mc:Choice>
              <mc:Fallback>
                <p:oleObj name="think-cell Slide" r:id="rId5" imgW="374" imgH="37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7"/>
          <p:cNvSpPr>
            <a:spLocks noGrp="1"/>
          </p:cNvSpPr>
          <p:nvPr>
            <p:ph type="title"/>
          </p:nvPr>
        </p:nvSpPr>
        <p:spPr>
          <a:xfrm>
            <a:off x="455604" y="358491"/>
            <a:ext cx="8528400" cy="445543"/>
          </a:xfrm>
        </p:spPr>
        <p:txBody>
          <a:bodyPr/>
          <a:lstStyle/>
          <a:p>
            <a:r>
              <a:rPr lang="cs-CZ" dirty="0" smtClean="0"/>
              <a:t>Areálové vodovody a kanalizace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361157" y="1814053"/>
            <a:ext cx="8529638" cy="4518168"/>
          </a:xfrm>
        </p:spPr>
        <p:txBody>
          <a:bodyPr/>
          <a:lstStyle/>
          <a:p>
            <a:r>
              <a:rPr lang="cs-CZ" sz="1600" dirty="0"/>
              <a:t>Inženýrské sítě </a:t>
            </a:r>
            <a:r>
              <a:rPr lang="cs-CZ" sz="1600" dirty="0" smtClean="0"/>
              <a:t>v bývalých průmyslových areálech</a:t>
            </a:r>
          </a:p>
          <a:p>
            <a:pPr lvl="1"/>
            <a:r>
              <a:rPr lang="cs-CZ" sz="1400" dirty="0" smtClean="0"/>
              <a:t>Nejsou vodními díly – obecné stavby</a:t>
            </a:r>
          </a:p>
          <a:p>
            <a:pPr lvl="1"/>
            <a:r>
              <a:rPr lang="cs-CZ" sz="1400" dirty="0" smtClean="0"/>
              <a:t>Jsou vodovodními a kanalizačními přípojkami a vnitřními vodovody a kanalizacemi</a:t>
            </a:r>
          </a:p>
          <a:p>
            <a:pPr lvl="1"/>
            <a:r>
              <a:rPr lang="cs-CZ" sz="1400" dirty="0" smtClean="0"/>
              <a:t>Uvnitř areálu </a:t>
            </a:r>
            <a:r>
              <a:rPr lang="cs-CZ" sz="1400" dirty="0" smtClean="0"/>
              <a:t>jsou neregulované vztahy (neplatí zákon o vodovodech a kanalizacích)</a:t>
            </a:r>
            <a:endParaRPr lang="cs-CZ" sz="1400" dirty="0" smtClean="0"/>
          </a:p>
          <a:p>
            <a:r>
              <a:rPr lang="cs-CZ" sz="1600" dirty="0" smtClean="0"/>
              <a:t>Pokud má areálová síť charakter provozně souvisejícího vodovodu nebo kanalizace </a:t>
            </a:r>
          </a:p>
          <a:p>
            <a:pPr marL="712788" indent="-444500">
              <a:buNone/>
              <a:tabLst>
                <a:tab pos="712788" algn="l"/>
              </a:tabLst>
            </a:pPr>
            <a:r>
              <a:rPr lang="cs-CZ" sz="1400" dirty="0" smtClean="0"/>
              <a:t>→ 	Vlastník areálového vodovodu/kanalizace má povinnost požádat do konce roku 2017 vodoprávní úřad o „překvalifikaci“</a:t>
            </a:r>
          </a:p>
          <a:p>
            <a:pPr marL="712788" indent="-444500">
              <a:buNone/>
              <a:tabLst>
                <a:tab pos="712788" algn="l"/>
              </a:tabLst>
            </a:pPr>
            <a:r>
              <a:rPr lang="cs-CZ" sz="1400" dirty="0" smtClean="0"/>
              <a:t>→ </a:t>
            </a:r>
            <a:r>
              <a:rPr lang="cs-CZ" sz="1400" dirty="0"/>
              <a:t>	</a:t>
            </a:r>
            <a:r>
              <a:rPr lang="cs-CZ" sz="1400" dirty="0" smtClean="0"/>
              <a:t>Areálový vodovod/kanalizace se stane vodním dílem</a:t>
            </a:r>
          </a:p>
          <a:p>
            <a:pPr marL="712788" indent="-444500">
              <a:buNone/>
              <a:tabLst>
                <a:tab pos="712788" algn="l"/>
              </a:tabLst>
            </a:pPr>
            <a:r>
              <a:rPr lang="cs-CZ" sz="1400" dirty="0"/>
              <a:t>→ 	</a:t>
            </a:r>
            <a:r>
              <a:rPr lang="cs-CZ" sz="1400" dirty="0" smtClean="0"/>
              <a:t>Nově regulované </a:t>
            </a:r>
            <a:r>
              <a:rPr lang="cs-CZ" sz="1400" dirty="0" smtClean="0"/>
              <a:t>vztahy uvnitř areálu</a:t>
            </a:r>
          </a:p>
        </p:txBody>
      </p:sp>
      <p:sp>
        <p:nvSpPr>
          <p:cNvPr id="14" name="Text Placeholder 8"/>
          <p:cNvSpPr txBox="1">
            <a:spLocks/>
          </p:cNvSpPr>
          <p:nvPr/>
        </p:nvSpPr>
        <p:spPr>
          <a:xfrm>
            <a:off x="355111" y="804034"/>
            <a:ext cx="8534763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355111" y="781577"/>
            <a:ext cx="8021050" cy="936000"/>
          </a:xfrm>
          <a:prstGeom prst="rect">
            <a:avLst/>
          </a:prstGeom>
        </p:spPr>
        <p:txBody>
          <a:bodyPr/>
          <a:lstStyle>
            <a:lvl1pPr marL="271463" indent="-271463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800">
                <a:solidFill>
                  <a:srgbClr val="31313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600">
                <a:solidFill>
                  <a:srgbClr val="313131"/>
                </a:solidFill>
                <a:latin typeface="+mn-lt"/>
              </a:defRPr>
            </a:lvl2pPr>
            <a:lvl3pPr marL="1144588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Char char="•"/>
              <a:defRPr sz="1400">
                <a:solidFill>
                  <a:srgbClr val="31313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200">
                <a:solidFill>
                  <a:srgbClr val="31313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313131"/>
              </a:buClr>
              <a:buFont typeface="Arial" charset="0"/>
              <a:buChar char="•"/>
              <a:defRPr sz="1100">
                <a:solidFill>
                  <a:srgbClr val="31313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Char char="»"/>
              <a:defRPr sz="1200"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cs-CZ" sz="30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Práva a povinnosti</a:t>
            </a:r>
            <a:endParaRPr lang="en-US" sz="3000" kern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2600" y="6163223"/>
            <a:ext cx="24352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endParaRPr lang="cs-CZ" sz="9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900"/>
              </a:spcBef>
            </a:pPr>
            <a:r>
              <a:rPr lang="cs-CZ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XXXI</a:t>
            </a:r>
            <a:r>
              <a:rPr lang="cs-CZ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Setkání vodohospodářů v Kutné Hoře</a:t>
            </a:r>
          </a:p>
          <a:p>
            <a:pPr>
              <a:spcBef>
                <a:spcPts val="900"/>
              </a:spcBef>
            </a:pPr>
            <a:endParaRPr lang="cs-CZ" sz="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Refresh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72C7E7"/>
      </a:accent6>
      <a:hlink>
        <a:srgbClr val="00A1DE"/>
      </a:hlink>
      <a:folHlink>
        <a:srgbClr val="72C7E7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ptx" id="{20821A80-8E32-4DED-822F-7F5688FE50FD}" vid="{8519CE6B-61FF-4626-993A-E2118B96F141}"/>
    </a:ext>
  </a:extLst>
</a:theme>
</file>

<file path=ppt/theme/theme2.xml><?xml version="1.0" encoding="utf-8"?>
<a:theme xmlns:a="http://schemas.openxmlformats.org/drawingml/2006/main" name="1_Blank">
  <a:themeElements>
    <a:clrScheme name="Refresh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72C7E7"/>
      </a:accent6>
      <a:hlink>
        <a:srgbClr val="00A1DE"/>
      </a:hlink>
      <a:folHlink>
        <a:srgbClr val="72C7E7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ptx" id="{20821A80-8E32-4DED-822F-7F5688FE50FD}" vid="{8519CE6B-61FF-4626-993A-E2118B96F141}"/>
    </a:ext>
  </a:extLst>
</a:theme>
</file>

<file path=ppt/theme/theme3.xml><?xml version="1.0" encoding="utf-8"?>
<a:theme xmlns:a="http://schemas.openxmlformats.org/drawingml/2006/main" name="2_Blank">
  <a:themeElements>
    <a:clrScheme name="Refresh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575757"/>
      </a:accent5>
      <a:accent6>
        <a:srgbClr val="72C7E7"/>
      </a:accent6>
      <a:hlink>
        <a:srgbClr val="00A1DE"/>
      </a:hlink>
      <a:folHlink>
        <a:srgbClr val="72C7E7"/>
      </a:folHlink>
    </a:clrScheme>
    <a:fontScheme name="template_white_cz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177800" marR="0" indent="-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25000"/>
          </a:spcAft>
          <a:buClr>
            <a:srgbClr val="000066"/>
          </a:buClr>
          <a:buSzTx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noAutofit/>
      </a:bodyPr>
      <a:lstStyle>
        <a:defPPr marL="177800" indent="-177800">
          <a:defRPr sz="1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_white_cze 1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800080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C0AAC0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2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000066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8A5C2D"/>
        </a:accent6>
        <a:hlink>
          <a:srgbClr val="33660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white_cze 3">
        <a:dk1>
          <a:srgbClr val="000066"/>
        </a:dk1>
        <a:lt1>
          <a:srgbClr val="FFFFFF"/>
        </a:lt1>
        <a:dk2>
          <a:srgbClr val="000066"/>
        </a:dk2>
        <a:lt2>
          <a:srgbClr val="E5E5CC"/>
        </a:lt2>
        <a:accent1>
          <a:srgbClr val="6666FF"/>
        </a:accent1>
        <a:accent2>
          <a:srgbClr val="996633"/>
        </a:accent2>
        <a:accent3>
          <a:srgbClr val="FFFFFF"/>
        </a:accent3>
        <a:accent4>
          <a:srgbClr val="000056"/>
        </a:accent4>
        <a:accent5>
          <a:srgbClr val="B8B8FF"/>
        </a:accent5>
        <a:accent6>
          <a:srgbClr val="8A5C2D"/>
        </a:accent6>
        <a:hlink>
          <a:srgbClr val="33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ptx" id="{20821A80-8E32-4DED-822F-7F5688FE50FD}" vid="{8519CE6B-61FF-4626-993A-E2118B96F141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3158</TotalTime>
  <Words>1298</Words>
  <Application>Microsoft Office PowerPoint</Application>
  <PresentationFormat>On-screen Show (4:3)</PresentationFormat>
  <Paragraphs>140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Blank</vt:lpstr>
      <vt:lpstr>1_Blank</vt:lpstr>
      <vt:lpstr>2_Blank</vt:lpstr>
      <vt:lpstr>think-cell Slide</vt:lpstr>
      <vt:lpstr> Vybrané problémy</vt:lpstr>
      <vt:lpstr>Soukromoprávní předpoklady povolení VD </vt:lpstr>
      <vt:lpstr>Vybudované vodní dílo na cizím pozemku</vt:lpstr>
      <vt:lpstr>Zápis vodních děl do katastru nemovitostí</vt:lpstr>
      <vt:lpstr>Užívání cizího VD oprávněným k nakl. s vodami</vt:lpstr>
      <vt:lpstr>Opuštěné vodní dílo</vt:lpstr>
      <vt:lpstr>Dřeviny na vodních dílech</vt:lpstr>
      <vt:lpstr>Provoz čistírny odpadních vod</vt:lpstr>
      <vt:lpstr>Areálové vodovody a kanalizace</vt:lpstr>
      <vt:lpstr>PowerPoint Presentation</vt:lpstr>
      <vt:lpstr>PowerPoint Presentation</vt:lpstr>
    </vt:vector>
  </TitlesOfParts>
  <Company>Deloitte Touche Tohmatsu Services,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analýza a návrh řešení stavu areálových sítí společnosti Zetor, a.s.</dc:title>
  <dc:creator>Brejchova, Michaela (CZ - Prague)</dc:creator>
  <cp:lastModifiedBy>ADDL</cp:lastModifiedBy>
  <cp:revision>143</cp:revision>
  <cp:lastPrinted>2016-02-22T10:34:29Z</cp:lastPrinted>
  <dcterms:created xsi:type="dcterms:W3CDTF">2016-01-08T09:27:08Z</dcterms:created>
  <dcterms:modified xsi:type="dcterms:W3CDTF">2016-05-22T07:35:30Z</dcterms:modified>
</cp:coreProperties>
</file>