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622" r:id="rId2"/>
    <p:sldId id="964" r:id="rId3"/>
    <p:sldId id="951" r:id="rId4"/>
    <p:sldId id="963" r:id="rId5"/>
    <p:sldId id="952" r:id="rId6"/>
    <p:sldId id="955" r:id="rId7"/>
    <p:sldId id="956" r:id="rId8"/>
    <p:sldId id="957" r:id="rId9"/>
    <p:sldId id="953" r:id="rId10"/>
    <p:sldId id="958" r:id="rId11"/>
    <p:sldId id="960" r:id="rId12"/>
    <p:sldId id="962" r:id="rId13"/>
    <p:sldId id="959" r:id="rId14"/>
    <p:sldId id="961" r:id="rId15"/>
    <p:sldId id="564" r:id="rId16"/>
    <p:sldId id="528" r:id="rId17"/>
  </p:sldIdLst>
  <p:sldSz cx="9144000" cy="6858000" type="screen4x3"/>
  <p:notesSz cx="9945688" cy="6858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226" userDrawn="1">
          <p15:clr>
            <a:srgbClr val="A4A3A4"/>
          </p15:clr>
        </p15:guide>
        <p15:guide id="12" pos="5488" userDrawn="1">
          <p15:clr>
            <a:srgbClr val="A4A3A4"/>
          </p15:clr>
        </p15:guide>
        <p15:guide id="13" orient="horz" pos="618" userDrawn="1">
          <p15:clr>
            <a:srgbClr val="A4A3A4"/>
          </p15:clr>
        </p15:guide>
        <p15:guide id="14" orient="horz" pos="4020" userDrawn="1">
          <p15:clr>
            <a:srgbClr val="A4A3A4"/>
          </p15:clr>
        </p15:guide>
        <p15:guide id="15" orient="horz" pos="187" userDrawn="1">
          <p15:clr>
            <a:srgbClr val="A4A3A4"/>
          </p15:clr>
        </p15:guide>
        <p15:guide id="16" orient="horz" pos="890" userDrawn="1">
          <p15:clr>
            <a:srgbClr val="A4A3A4"/>
          </p15:clr>
        </p15:guide>
        <p15:guide id="17" pos="2948" userDrawn="1">
          <p15:clr>
            <a:srgbClr val="A4A3A4"/>
          </p15:clr>
        </p15:guide>
        <p15:guide id="18" orient="horz" pos="10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DL" initials="ADDL" lastIdx="12" clrIdx="0">
    <p:extLst>
      <p:ext uri="{19B8F6BF-5375-455C-9EA6-DF929625EA0E}">
        <p15:presenceInfo xmlns:p15="http://schemas.microsoft.com/office/powerpoint/2012/main" userId="ADDL" providerId="None"/>
      </p:ext>
    </p:extLst>
  </p:cmAuthor>
  <p:cmAuthor id="2" name="Tumova, Jana (CZ - Prague)" initials="TJ(-P" lastIdx="7" clrIdx="1">
    <p:extLst>
      <p:ext uri="{19B8F6BF-5375-455C-9EA6-DF929625EA0E}">
        <p15:presenceInfo xmlns:p15="http://schemas.microsoft.com/office/powerpoint/2012/main" userId="S-1-5-21-2094927150-201071529-617630493-10009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FCD00"/>
    <a:srgbClr val="ED8B00"/>
    <a:srgbClr val="DB291C"/>
    <a:srgbClr val="FF9900"/>
    <a:srgbClr val="C00000"/>
    <a:srgbClr val="3C8A2E"/>
    <a:srgbClr val="DCDCDC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A02EFF-6609-4F84-9CDE-88D3B29DC95E}" v="5" dt="2024-06-03T22:15:28.9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984" autoAdjust="0"/>
  </p:normalViewPr>
  <p:slideViewPr>
    <p:cSldViewPr snapToGrid="0" showGuides="1">
      <p:cViewPr varScale="1">
        <p:scale>
          <a:sx n="61" d="100"/>
          <a:sy n="61" d="100"/>
        </p:scale>
        <p:origin x="1392" y="52"/>
      </p:cViewPr>
      <p:guideLst>
        <p:guide pos="226"/>
        <p:guide pos="5488"/>
        <p:guide orient="horz" pos="618"/>
        <p:guide orient="horz" pos="4020"/>
        <p:guide orient="horz" pos="187"/>
        <p:guide orient="horz" pos="890"/>
        <p:guide pos="2948"/>
        <p:guide orient="horz" pos="1049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72" d="100"/>
          <a:sy n="72" d="100"/>
        </p:scale>
        <p:origin x="1722" y="66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eněk Horáček" userId="7df1426e7bef227a" providerId="LiveId" clId="{DFA02EFF-6609-4F84-9CDE-88D3B29DC95E}"/>
    <pc:docChg chg="undo redo custSel addSld modSld sldOrd">
      <pc:chgData name="Zdeněk Horáček" userId="7df1426e7bef227a" providerId="LiveId" clId="{DFA02EFF-6609-4F84-9CDE-88D3B29DC95E}" dt="2024-06-04T07:57:29.971" v="1466" actId="20577"/>
      <pc:docMkLst>
        <pc:docMk/>
      </pc:docMkLst>
      <pc:sldChg chg="modSp mod ord">
        <pc:chgData name="Zdeněk Horáček" userId="7df1426e7bef227a" providerId="LiveId" clId="{DFA02EFF-6609-4F84-9CDE-88D3B29DC95E}" dt="2024-06-03T22:29:10.927" v="1086" actId="14100"/>
        <pc:sldMkLst>
          <pc:docMk/>
          <pc:sldMk cId="2969637081" sldId="951"/>
        </pc:sldMkLst>
        <pc:spChg chg="mod">
          <ac:chgData name="Zdeněk Horáček" userId="7df1426e7bef227a" providerId="LiveId" clId="{DFA02EFF-6609-4F84-9CDE-88D3B29DC95E}" dt="2024-06-03T22:29:10.927" v="1086" actId="14100"/>
          <ac:spMkLst>
            <pc:docMk/>
            <pc:sldMk cId="2969637081" sldId="951"/>
            <ac:spMk id="2" creationId="{00000000-0000-0000-0000-000000000000}"/>
          </ac:spMkLst>
        </pc:spChg>
        <pc:spChg chg="mod">
          <ac:chgData name="Zdeněk Horáček" userId="7df1426e7bef227a" providerId="LiveId" clId="{DFA02EFF-6609-4F84-9CDE-88D3B29DC95E}" dt="2024-06-03T22:21:35.004" v="853" actId="20577"/>
          <ac:spMkLst>
            <pc:docMk/>
            <pc:sldMk cId="2969637081" sldId="951"/>
            <ac:spMk id="3" creationId="{00000000-0000-0000-0000-000000000000}"/>
          </ac:spMkLst>
        </pc:spChg>
        <pc:spChg chg="mod">
          <ac:chgData name="Zdeněk Horáček" userId="7df1426e7bef227a" providerId="LiveId" clId="{DFA02EFF-6609-4F84-9CDE-88D3B29DC95E}" dt="2024-06-03T22:21:24.572" v="813"/>
          <ac:spMkLst>
            <pc:docMk/>
            <pc:sldMk cId="2969637081" sldId="951"/>
            <ac:spMk id="4" creationId="{00000000-0000-0000-0000-000000000000}"/>
          </ac:spMkLst>
        </pc:spChg>
      </pc:sldChg>
      <pc:sldChg chg="modSp mod">
        <pc:chgData name="Zdeněk Horáček" userId="7df1426e7bef227a" providerId="LiveId" clId="{DFA02EFF-6609-4F84-9CDE-88D3B29DC95E}" dt="2024-06-03T22:09:49.181" v="486" actId="948"/>
        <pc:sldMkLst>
          <pc:docMk/>
          <pc:sldMk cId="4283834817" sldId="958"/>
        </pc:sldMkLst>
        <pc:spChg chg="mod">
          <ac:chgData name="Zdeněk Horáček" userId="7df1426e7bef227a" providerId="LiveId" clId="{DFA02EFF-6609-4F84-9CDE-88D3B29DC95E}" dt="2024-06-03T22:09:49.181" v="486" actId="948"/>
          <ac:spMkLst>
            <pc:docMk/>
            <pc:sldMk cId="4283834817" sldId="958"/>
            <ac:spMk id="2" creationId="{00000000-0000-0000-0000-000000000000}"/>
          </ac:spMkLst>
        </pc:spChg>
      </pc:sldChg>
      <pc:sldChg chg="modSp mod">
        <pc:chgData name="Zdeněk Horáček" userId="7df1426e7bef227a" providerId="LiveId" clId="{DFA02EFF-6609-4F84-9CDE-88D3B29DC95E}" dt="2024-06-03T22:14:21.415" v="577" actId="20577"/>
        <pc:sldMkLst>
          <pc:docMk/>
          <pc:sldMk cId="2025781353" sldId="960"/>
        </pc:sldMkLst>
        <pc:spChg chg="mod">
          <ac:chgData name="Zdeněk Horáček" userId="7df1426e7bef227a" providerId="LiveId" clId="{DFA02EFF-6609-4F84-9CDE-88D3B29DC95E}" dt="2024-06-03T22:14:21.415" v="577" actId="20577"/>
          <ac:spMkLst>
            <pc:docMk/>
            <pc:sldMk cId="2025781353" sldId="960"/>
            <ac:spMk id="2" creationId="{00000000-0000-0000-0000-000000000000}"/>
          </ac:spMkLst>
        </pc:spChg>
        <pc:spChg chg="mod">
          <ac:chgData name="Zdeněk Horáček" userId="7df1426e7bef227a" providerId="LiveId" clId="{DFA02EFF-6609-4F84-9CDE-88D3B29DC95E}" dt="2024-06-03T22:12:21.920" v="520" actId="20577"/>
          <ac:spMkLst>
            <pc:docMk/>
            <pc:sldMk cId="2025781353" sldId="960"/>
            <ac:spMk id="3" creationId="{00000000-0000-0000-0000-000000000000}"/>
          </ac:spMkLst>
        </pc:spChg>
      </pc:sldChg>
      <pc:sldChg chg="modSp add mod ord">
        <pc:chgData name="Zdeněk Horáček" userId="7df1426e7bef227a" providerId="LiveId" clId="{DFA02EFF-6609-4F84-9CDE-88D3B29DC95E}" dt="2024-06-04T06:14:52.402" v="1465" actId="20577"/>
        <pc:sldMkLst>
          <pc:docMk/>
          <pc:sldMk cId="2376781359" sldId="961"/>
        </pc:sldMkLst>
        <pc:spChg chg="mod">
          <ac:chgData name="Zdeněk Horáček" userId="7df1426e7bef227a" providerId="LiveId" clId="{DFA02EFF-6609-4F84-9CDE-88D3B29DC95E}" dt="2024-06-04T06:14:52.402" v="1465" actId="20577"/>
          <ac:spMkLst>
            <pc:docMk/>
            <pc:sldMk cId="2376781359" sldId="961"/>
            <ac:spMk id="2" creationId="{00000000-0000-0000-0000-000000000000}"/>
          </ac:spMkLst>
        </pc:spChg>
        <pc:spChg chg="mod">
          <ac:chgData name="Zdeněk Horáček" userId="7df1426e7bef227a" providerId="LiveId" clId="{DFA02EFF-6609-4F84-9CDE-88D3B29DC95E}" dt="2024-05-31T22:05:30.150" v="173" actId="21"/>
          <ac:spMkLst>
            <pc:docMk/>
            <pc:sldMk cId="2376781359" sldId="961"/>
            <ac:spMk id="3" creationId="{00000000-0000-0000-0000-000000000000}"/>
          </ac:spMkLst>
        </pc:spChg>
      </pc:sldChg>
      <pc:sldChg chg="modSp add mod">
        <pc:chgData name="Zdeněk Horáček" userId="7df1426e7bef227a" providerId="LiveId" clId="{DFA02EFF-6609-4F84-9CDE-88D3B29DC95E}" dt="2024-06-03T22:17:28.455" v="627" actId="255"/>
        <pc:sldMkLst>
          <pc:docMk/>
          <pc:sldMk cId="3342751983" sldId="962"/>
        </pc:sldMkLst>
        <pc:spChg chg="mod">
          <ac:chgData name="Zdeněk Horáček" userId="7df1426e7bef227a" providerId="LiveId" clId="{DFA02EFF-6609-4F84-9CDE-88D3B29DC95E}" dt="2024-06-03T22:17:28.455" v="627" actId="255"/>
          <ac:spMkLst>
            <pc:docMk/>
            <pc:sldMk cId="3342751983" sldId="962"/>
            <ac:spMk id="2" creationId="{00000000-0000-0000-0000-000000000000}"/>
          </ac:spMkLst>
        </pc:spChg>
        <pc:spChg chg="mod">
          <ac:chgData name="Zdeněk Horáček" userId="7df1426e7bef227a" providerId="LiveId" clId="{DFA02EFF-6609-4F84-9CDE-88D3B29DC95E}" dt="2024-06-03T22:13:16.950" v="564" actId="20577"/>
          <ac:spMkLst>
            <pc:docMk/>
            <pc:sldMk cId="3342751983" sldId="962"/>
            <ac:spMk id="3" creationId="{00000000-0000-0000-0000-000000000000}"/>
          </ac:spMkLst>
        </pc:spChg>
      </pc:sldChg>
      <pc:sldChg chg="modSp add mod">
        <pc:chgData name="Zdeněk Horáček" userId="7df1426e7bef227a" providerId="LiveId" clId="{DFA02EFF-6609-4F84-9CDE-88D3B29DC95E}" dt="2024-06-04T07:57:29.971" v="1466" actId="20577"/>
        <pc:sldMkLst>
          <pc:docMk/>
          <pc:sldMk cId="2661621907" sldId="963"/>
        </pc:sldMkLst>
        <pc:spChg chg="mod">
          <ac:chgData name="Zdeněk Horáček" userId="7df1426e7bef227a" providerId="LiveId" clId="{DFA02EFF-6609-4F84-9CDE-88D3B29DC95E}" dt="2024-06-04T07:57:29.971" v="1466" actId="20577"/>
          <ac:spMkLst>
            <pc:docMk/>
            <pc:sldMk cId="2661621907" sldId="963"/>
            <ac:spMk id="3" creationId="{00000000-0000-0000-0000-000000000000}"/>
          </ac:spMkLst>
        </pc:spChg>
      </pc:sldChg>
      <pc:sldChg chg="modSp add mod ord">
        <pc:chgData name="Zdeněk Horáček" userId="7df1426e7bef227a" providerId="LiveId" clId="{DFA02EFF-6609-4F84-9CDE-88D3B29DC95E}" dt="2024-06-04T06:13:50.174" v="1437" actId="20577"/>
        <pc:sldMkLst>
          <pc:docMk/>
          <pc:sldMk cId="2217156720" sldId="964"/>
        </pc:sldMkLst>
        <pc:spChg chg="mod">
          <ac:chgData name="Zdeněk Horáček" userId="7df1426e7bef227a" providerId="LiveId" clId="{DFA02EFF-6609-4F84-9CDE-88D3B29DC95E}" dt="2024-06-04T06:13:50.174" v="1437" actId="20577"/>
          <ac:spMkLst>
            <pc:docMk/>
            <pc:sldMk cId="2217156720" sldId="964"/>
            <ac:spMk id="2" creationId="{00000000-0000-0000-0000-000000000000}"/>
          </ac:spMkLst>
        </pc:spChg>
        <pc:spChg chg="mod">
          <ac:chgData name="Zdeněk Horáček" userId="7df1426e7bef227a" providerId="LiveId" clId="{DFA02EFF-6609-4F84-9CDE-88D3B29DC95E}" dt="2024-06-03T22:25:44.792" v="996" actId="20577"/>
          <ac:spMkLst>
            <pc:docMk/>
            <pc:sldMk cId="2217156720" sldId="96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4310094" cy="342528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372" y="3"/>
            <a:ext cx="4310094" cy="342528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6/4/2024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6514410"/>
            <a:ext cx="4310094" cy="342528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372" y="6514410"/>
            <a:ext cx="4310094" cy="342528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9798" cy="34290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93" y="1"/>
            <a:ext cx="4309798" cy="34290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6/4/2024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2763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70" y="3257551"/>
            <a:ext cx="7956550" cy="308610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13911"/>
            <a:ext cx="4309798" cy="34290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93" y="6513911"/>
            <a:ext cx="4309798" cy="34290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7836" y="9510738"/>
            <a:ext cx="2951312" cy="500657"/>
          </a:xfrm>
          <a:prstGeom prst="rect">
            <a:avLst/>
          </a:prstGeom>
        </p:spPr>
        <p:txBody>
          <a:bodyPr/>
          <a:lstStyle/>
          <a:p>
            <a:fld id="{C0F4A2C8-6C88-4E71-83EE-698B9D4FE2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39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41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75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97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01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73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7836" y="9510738"/>
            <a:ext cx="2951312" cy="500657"/>
          </a:xfrm>
          <a:prstGeom prst="rect">
            <a:avLst/>
          </a:prstGeom>
        </p:spPr>
        <p:txBody>
          <a:bodyPr/>
          <a:lstStyle/>
          <a:p>
            <a:fld id="{C0F4A2C8-6C88-4E71-83EE-698B9D4FE22F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1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5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625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02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21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2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99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6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29" y="378000"/>
            <a:ext cx="1631802" cy="756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 b="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spcAft>
                <a:spcPts val="600"/>
              </a:spcAft>
              <a:defRPr sz="1400"/>
            </a:lvl1pPr>
            <a:lvl2pPr>
              <a:spcAft>
                <a:spcPts val="600"/>
              </a:spcAft>
              <a:defRPr sz="1200"/>
            </a:lvl2pPr>
            <a:lvl3pPr>
              <a:spcAft>
                <a:spcPts val="600"/>
              </a:spcAft>
              <a:defRPr sz="1200"/>
            </a:lvl3pPr>
            <a:lvl4pPr>
              <a:spcAft>
                <a:spcPts val="600"/>
              </a:spcAft>
              <a:defRPr sz="1200"/>
            </a:lvl4pPr>
            <a:lvl5pPr>
              <a:spcAft>
                <a:spcPts val="600"/>
              </a:spcAft>
              <a:defRPr sz="12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499"/>
            <a:ext cx="840200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8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979185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7999" y="1665288"/>
            <a:ext cx="3979763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3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3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5999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6236" y="1700213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76236" y="2899875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76236" y="4099537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76236" y="5299199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319454" y="2896827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319454" y="1695641"/>
            <a:ext cx="6428546" cy="1084572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319454" y="4096489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2319454" y="5296151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0211585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long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/>
          </p:nvPr>
        </p:nvSpPr>
        <p:spPr>
          <a:xfrm>
            <a:off x="376236" y="1827213"/>
            <a:ext cx="1620000" cy="9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4972090" y="1827213"/>
            <a:ext cx="1620000" cy="9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663600" y="1827213"/>
            <a:ext cx="2084400" cy="9694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072964" y="1827213"/>
            <a:ext cx="2085569" cy="97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76236" y="2957885"/>
            <a:ext cx="3782297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4972090" y="2957885"/>
            <a:ext cx="3775910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7800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97209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2958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3341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352865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5870386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2160104" y="2531165"/>
            <a:ext cx="6590196" cy="38505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000"/>
            </a:lvl1pPr>
            <a:lvl2pPr>
              <a:defRPr sz="1000"/>
            </a:lvl2pPr>
            <a:lvl3pPr marL="345600" indent="-172800">
              <a:buFont typeface="Verdana" panose="020B0604030504040204" pitchFamily="34" charset="0"/>
              <a:buChar char="−"/>
              <a:defRPr sz="1000"/>
            </a:lvl3pPr>
            <a:lvl4pPr marL="518400" indent="-172800">
              <a:buFont typeface="Verdana" panose="020B0604030504040204" pitchFamily="34" charset="0"/>
              <a:buChar char="−"/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770300" y="384350"/>
            <a:ext cx="1980000" cy="1855267"/>
          </a:xfrm>
        </p:spPr>
        <p:txBody>
          <a:bodyPr/>
          <a:lstStyle>
            <a:lvl1pPr>
              <a:spcAft>
                <a:spcPts val="0"/>
              </a:spcAft>
              <a:defRPr sz="700"/>
            </a:lvl1pPr>
            <a:lvl2pPr>
              <a:spcAft>
                <a:spcPts val="0"/>
              </a:spcAft>
              <a:defRPr sz="700"/>
            </a:lvl2pPr>
            <a:lvl3pPr>
              <a:spcAft>
                <a:spcPts val="0"/>
              </a:spcAft>
              <a:defRPr sz="700"/>
            </a:lvl3pPr>
            <a:lvl4pPr>
              <a:spcAft>
                <a:spcPts val="0"/>
              </a:spcAft>
              <a:defRPr sz="700"/>
            </a:lvl4pPr>
            <a:lvl5pPr>
              <a:spcAft>
                <a:spcPts val="0"/>
              </a:spcAft>
              <a:defRPr sz="7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377991" y="2531165"/>
            <a:ext cx="1620000" cy="385058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3" y="378000"/>
            <a:ext cx="1631802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5015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2197768" y="1665288"/>
            <a:ext cx="6552531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 i="1">
                <a:solidFill>
                  <a:schemeClr val="accent3"/>
                </a:solidFill>
              </a:defRPr>
            </a:lvl1pPr>
            <a:lvl2pPr>
              <a:defRPr sz="1400" i="1">
                <a:solidFill>
                  <a:schemeClr val="accent3"/>
                </a:solidFill>
              </a:defRPr>
            </a:lvl2pPr>
            <a:lvl3pPr>
              <a:defRPr sz="1400" i="1">
                <a:solidFill>
                  <a:schemeClr val="accent3"/>
                </a:solidFill>
              </a:defRPr>
            </a:lvl3pPr>
            <a:lvl4pPr>
              <a:defRPr sz="1400" i="1">
                <a:solidFill>
                  <a:schemeClr val="accent3"/>
                </a:solidFill>
              </a:defRPr>
            </a:lvl4pPr>
            <a:lvl5pPr>
              <a:defRPr sz="1400" i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99872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 i="1">
                <a:solidFill>
                  <a:schemeClr val="accent3"/>
                </a:solidFill>
              </a:defRPr>
            </a:lvl1pPr>
            <a:lvl2pPr>
              <a:defRPr sz="1400" i="1">
                <a:solidFill>
                  <a:schemeClr val="accent3"/>
                </a:solidFill>
              </a:defRPr>
            </a:lvl2pPr>
            <a:lvl3pPr>
              <a:defRPr sz="1400" i="1">
                <a:solidFill>
                  <a:schemeClr val="accent3"/>
                </a:solidFill>
              </a:defRPr>
            </a:lvl3pPr>
            <a:lvl4pPr>
              <a:defRPr sz="1400" i="1">
                <a:solidFill>
                  <a:schemeClr val="accent3"/>
                </a:solidFill>
              </a:defRPr>
            </a:lvl4pPr>
            <a:lvl5pPr>
              <a:defRPr sz="1400" i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5"/>
          </p:nvPr>
        </p:nvSpPr>
        <p:spPr>
          <a:xfrm>
            <a:off x="2197768" y="1665288"/>
            <a:ext cx="1440000" cy="86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197768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3734858" y="1665631"/>
            <a:ext cx="1522910" cy="86365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</a:defRPr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688000" y="1659782"/>
            <a:ext cx="1440000" cy="86950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7225760" y="1659782"/>
            <a:ext cx="1522239" cy="869506"/>
          </a:xfrm>
        </p:spPr>
        <p:txBody>
          <a:bodyPr/>
          <a:lstStyle>
            <a:lvl1pPr>
              <a:defRPr sz="10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88000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9874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29" y="2886340"/>
            <a:ext cx="1631802" cy="756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830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49200" y="1666800"/>
            <a:ext cx="6718936" cy="45181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defRPr lang="en-US" sz="1200" smtClean="0">
                <a:solidFill>
                  <a:schemeClr val="tx1"/>
                </a:solidFill>
              </a:defRPr>
            </a:lvl1pPr>
            <a:lvl2pPr>
              <a:buClrTx/>
              <a:defRPr lang="en-US" sz="1100" smtClean="0">
                <a:solidFill>
                  <a:schemeClr val="tx1"/>
                </a:solidFill>
              </a:defRPr>
            </a:lvl2pPr>
            <a:lvl3pPr marL="357188" indent="-176213">
              <a:buClrTx/>
              <a:buFont typeface="Verdana" panose="020B0604030504040204" pitchFamily="34" charset="0"/>
              <a:buChar char="−"/>
              <a:tabLst/>
              <a:defRPr lang="en-US" sz="1100" smtClean="0">
                <a:solidFill>
                  <a:schemeClr val="tx1"/>
                </a:solidFill>
              </a:defRPr>
            </a:lvl3pPr>
            <a:lvl4pPr marL="622300" indent="-176213">
              <a:buClrTx/>
              <a:tabLst/>
              <a:defRPr lang="en-US" sz="1100" smtClean="0">
                <a:solidFill>
                  <a:schemeClr val="tx1"/>
                </a:solidFill>
              </a:defRPr>
            </a:lvl4pPr>
            <a:lvl5pPr marL="622300" indent="-176213">
              <a:buClrTx/>
              <a:tabLst/>
              <a:defRPr lang="en-US" sz="1100" dirty="0" smtClean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7169434" y="1677131"/>
            <a:ext cx="1987250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280147" y="1710641"/>
            <a:ext cx="1638300" cy="2676525"/>
          </a:xfrm>
        </p:spPr>
        <p:txBody>
          <a:bodyPr/>
          <a:lstStyle>
            <a:lvl1pPr marL="0" indent="0">
              <a:buNone/>
              <a:defRPr sz="1400" i="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5988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123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93700" y="1700213"/>
            <a:ext cx="6970268" cy="4681538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/>
            </a:lvl1pPr>
            <a:lvl2pPr>
              <a:tabLst>
                <a:tab pos="6729413" algn="r"/>
              </a:tabLst>
              <a:defRPr/>
            </a:lvl2pPr>
            <a:lvl3pPr>
              <a:tabLst>
                <a:tab pos="6729413" algn="r"/>
              </a:tabLst>
              <a:defRPr/>
            </a:lvl3pPr>
            <a:lvl4pPr>
              <a:tabLst>
                <a:tab pos="6729413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5999" y="295683"/>
            <a:ext cx="8365413" cy="11290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02466839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- Circle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8" y="404813"/>
            <a:ext cx="1633731" cy="307849"/>
          </a:xfrm>
          <a:prstGeom prst="rect">
            <a:avLst/>
          </a:prstGeom>
        </p:spPr>
      </p:pic>
      <p:sp>
        <p:nvSpPr>
          <p:cNvPr id="23" name="Subtitle 2"/>
          <p:cNvSpPr>
            <a:spLocks noGrp="1"/>
          </p:cNvSpPr>
          <p:nvPr>
            <p:ph type="subTitle" idx="1"/>
          </p:nvPr>
        </p:nvSpPr>
        <p:spPr bwMode="gray">
          <a:xfrm>
            <a:off x="395288" y="5864229"/>
            <a:ext cx="417671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5288" y="6399564"/>
            <a:ext cx="417671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088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95422" y="1700213"/>
            <a:ext cx="3960000" cy="4420800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3994383" cy="3996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700213"/>
            <a:ext cx="3989454" cy="3857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" y="651600"/>
            <a:ext cx="83520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6000" y="295683"/>
            <a:ext cx="8352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91080" y="6121013"/>
            <a:ext cx="8359220" cy="25664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59889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" y="651600"/>
            <a:ext cx="83520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6000" y="295683"/>
            <a:ext cx="8352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91079" y="2051999"/>
            <a:ext cx="8359221" cy="406901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95999" y="1700213"/>
            <a:ext cx="8352001" cy="3571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91081" y="6121013"/>
            <a:ext cx="8359220" cy="25664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86465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43" y="352743"/>
            <a:ext cx="8528400" cy="44554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4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2174240" y="1560053"/>
            <a:ext cx="6718936" cy="45181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defRPr lang="en-US" sz="1200" smtClean="0">
                <a:solidFill>
                  <a:schemeClr val="tx1"/>
                </a:solidFill>
              </a:defRPr>
            </a:lvl1pPr>
            <a:lvl2pPr>
              <a:buClrTx/>
              <a:defRPr lang="en-US" sz="1200" smtClean="0">
                <a:solidFill>
                  <a:schemeClr val="tx1"/>
                </a:solidFill>
              </a:defRPr>
            </a:lvl2pPr>
            <a:lvl3pPr marL="357188" indent="-176213">
              <a:buClrTx/>
              <a:buFont typeface="Verdana" panose="020B0604030504040204" pitchFamily="34" charset="0"/>
              <a:buChar char="−"/>
              <a:tabLst/>
              <a:defRPr lang="en-US" sz="1200" smtClean="0">
                <a:solidFill>
                  <a:schemeClr val="tx1"/>
                </a:solidFill>
              </a:defRPr>
            </a:lvl3pPr>
            <a:lvl4pPr marL="622300" indent="-176213">
              <a:buClrTx/>
              <a:tabLst/>
              <a:defRPr lang="en-US" sz="1200" smtClean="0">
                <a:solidFill>
                  <a:schemeClr val="tx1"/>
                </a:solidFill>
              </a:defRPr>
            </a:lvl4pPr>
            <a:lvl5pPr marL="622300" indent="-176213">
              <a:buClrTx/>
              <a:tabLst/>
              <a:defRPr lang="en-US" sz="1200" dirty="0" smtClean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0" y="1487247"/>
            <a:ext cx="1987250" cy="0"/>
          </a:xfrm>
          <a:prstGeom prst="line">
            <a:avLst/>
          </a:prstGeom>
          <a:noFill/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49250" y="1560513"/>
            <a:ext cx="1638300" cy="2676525"/>
          </a:xfrm>
        </p:spPr>
        <p:txBody>
          <a:bodyPr/>
          <a:lstStyle>
            <a:lvl1pPr marL="0" indent="0">
              <a:buNone/>
              <a:defRPr sz="120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5988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17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3" y="378000"/>
            <a:ext cx="1631802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6280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2305878" y="1666800"/>
            <a:ext cx="6442122" cy="45181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defRPr lang="en-US" sz="1200" smtClean="0">
                <a:solidFill>
                  <a:schemeClr val="tx1"/>
                </a:solidFill>
              </a:defRPr>
            </a:lvl1pPr>
            <a:lvl2pPr>
              <a:buClrTx/>
              <a:defRPr lang="en-US" sz="1200" smtClean="0">
                <a:solidFill>
                  <a:schemeClr val="tx1"/>
                </a:solidFill>
              </a:defRPr>
            </a:lvl2pPr>
            <a:lvl3pPr marL="357188" indent="-176213">
              <a:buClrTx/>
              <a:buFont typeface="Verdana" panose="020B0604030504040204" pitchFamily="34" charset="0"/>
              <a:buChar char="−"/>
              <a:tabLst/>
              <a:defRPr lang="en-US" sz="1200" smtClean="0">
                <a:solidFill>
                  <a:schemeClr val="tx1"/>
                </a:solidFill>
              </a:defRPr>
            </a:lvl3pPr>
            <a:lvl4pPr marL="622300" indent="-176213">
              <a:buClrTx/>
              <a:tabLst/>
              <a:defRPr lang="en-US" sz="1200" smtClean="0">
                <a:solidFill>
                  <a:schemeClr val="tx1"/>
                </a:solidFill>
              </a:defRPr>
            </a:lvl4pPr>
            <a:lvl5pPr marL="622300" indent="-176213">
              <a:buClrTx/>
              <a:tabLst/>
              <a:defRPr lang="en-US" sz="1200" dirty="0" smtClean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-39756" y="1677131"/>
            <a:ext cx="1987250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09496" y="1710641"/>
            <a:ext cx="1638300" cy="2676525"/>
          </a:xfrm>
        </p:spPr>
        <p:txBody>
          <a:bodyPr/>
          <a:lstStyle>
            <a:lvl1pPr marL="0" indent="0">
              <a:buNone/>
              <a:defRPr sz="1400" i="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5988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262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43" y="352743"/>
            <a:ext cx="8528400" cy="44554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4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416890"/>
            <a:ext cx="4122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409930"/>
            <a:ext cx="4122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3876491"/>
            <a:ext cx="4122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3876491"/>
            <a:ext cx="4122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6054220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3" y="378000"/>
            <a:ext cx="1631802" cy="756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352865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5870386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49202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63538" y="1560052"/>
            <a:ext cx="8529638" cy="48001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313131"/>
              </a:buClr>
              <a:defRPr lang="en-US" sz="1200" b="1" smtClean="0">
                <a:solidFill>
                  <a:schemeClr val="tx1"/>
                </a:solidFill>
              </a:defRPr>
            </a:lvl1pPr>
            <a:lvl2pPr marL="171450" indent="-171450">
              <a:buClr>
                <a:srgbClr val="313131"/>
              </a:buClr>
              <a:buFont typeface="Arial" panose="020B0604020202020204" pitchFamily="34" charset="0"/>
              <a:buChar char="•"/>
              <a:defRPr lang="en-US" sz="1100" smtClean="0">
                <a:solidFill>
                  <a:schemeClr val="tx1"/>
                </a:solidFill>
              </a:defRPr>
            </a:lvl2pPr>
            <a:lvl3pPr>
              <a:buClr>
                <a:srgbClr val="313131"/>
              </a:buClr>
              <a:defRPr lang="en-US" sz="1100" smtClean="0">
                <a:solidFill>
                  <a:srgbClr val="313131"/>
                </a:solidFill>
              </a:defRPr>
            </a:lvl3pPr>
            <a:lvl4pPr>
              <a:buClr>
                <a:srgbClr val="313131"/>
              </a:buClr>
              <a:defRPr lang="en-US" sz="1100" smtClean="0">
                <a:solidFill>
                  <a:schemeClr val="tx1"/>
                </a:solidFill>
              </a:defRPr>
            </a:lvl4pPr>
            <a:lvl5pPr>
              <a:buClr>
                <a:srgbClr val="313131"/>
              </a:buClr>
              <a:defRPr lang="en-US" sz="1100" dirty="0" smtClean="0"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4594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3" y="2886340"/>
            <a:ext cx="1631802" cy="756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8113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3" y="378000"/>
            <a:ext cx="1631802" cy="756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352865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5870386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703353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63538" y="1560052"/>
            <a:ext cx="8529638" cy="48001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313131"/>
              </a:buClr>
              <a:defRPr lang="en-US" sz="1200" b="1" smtClean="0">
                <a:solidFill>
                  <a:schemeClr val="tx1"/>
                </a:solidFill>
              </a:defRPr>
            </a:lvl1pPr>
            <a:lvl2pPr marL="171450" indent="-171450">
              <a:buClr>
                <a:srgbClr val="313131"/>
              </a:buClr>
              <a:buFont typeface="Arial" panose="020B0604020202020204" pitchFamily="34" charset="0"/>
              <a:buChar char="•"/>
              <a:defRPr lang="en-US" sz="1100" smtClean="0">
                <a:solidFill>
                  <a:schemeClr val="tx1"/>
                </a:solidFill>
              </a:defRPr>
            </a:lvl2pPr>
            <a:lvl3pPr>
              <a:buClr>
                <a:srgbClr val="313131"/>
              </a:buClr>
              <a:defRPr lang="en-US" sz="1100" smtClean="0">
                <a:solidFill>
                  <a:srgbClr val="313131"/>
                </a:solidFill>
              </a:defRPr>
            </a:lvl3pPr>
            <a:lvl4pPr>
              <a:buClr>
                <a:srgbClr val="313131"/>
              </a:buClr>
              <a:defRPr lang="en-US" sz="1100" smtClean="0">
                <a:solidFill>
                  <a:schemeClr val="tx1"/>
                </a:solidFill>
              </a:defRPr>
            </a:lvl4pPr>
            <a:lvl5pPr>
              <a:buClr>
                <a:srgbClr val="313131"/>
              </a:buClr>
              <a:defRPr lang="en-US" sz="1100" dirty="0" smtClean="0"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813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3" y="2886340"/>
            <a:ext cx="1631802" cy="756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097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828800" y="2226365"/>
            <a:ext cx="6453188" cy="276916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820723" y="2014329"/>
            <a:ext cx="48186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828800" y="2226365"/>
            <a:ext cx="6453188" cy="276916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V="1">
            <a:off x="1820723" y="2014329"/>
            <a:ext cx="48186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7" y="6477000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US" sz="650" dirty="0">
                <a:solidFill>
                  <a:schemeClr val="bg1"/>
                </a:solidFill>
              </a:rPr>
              <a:t>© 201</a:t>
            </a:r>
            <a:r>
              <a:rPr lang="cs-CZ" sz="650" dirty="0">
                <a:solidFill>
                  <a:schemeClr val="bg1"/>
                </a:solidFill>
              </a:rPr>
              <a:t>6</a:t>
            </a:r>
            <a:r>
              <a:rPr lang="en-US" sz="650" dirty="0">
                <a:solidFill>
                  <a:schemeClr val="bg1"/>
                </a:solidFill>
              </a:rPr>
              <a:t> Ambruz &amp; Dark Deloitte Legal </a:t>
            </a:r>
            <a:r>
              <a:rPr lang="en-US" sz="650" dirty="0" err="1">
                <a:solidFill>
                  <a:schemeClr val="bg1"/>
                </a:solidFill>
              </a:rPr>
              <a:t>s.r.o</a:t>
            </a:r>
            <a:r>
              <a:rPr lang="en-US" sz="650" dirty="0">
                <a:solidFill>
                  <a:schemeClr val="bg1"/>
                </a:solidFill>
              </a:rPr>
              <a:t>., </a:t>
            </a:r>
            <a:r>
              <a:rPr lang="en-US" sz="650" dirty="0" err="1">
                <a:solidFill>
                  <a:schemeClr val="bg1"/>
                </a:solidFill>
              </a:rPr>
              <a:t>advokátní</a:t>
            </a:r>
            <a:r>
              <a:rPr lang="en-US" sz="650" dirty="0">
                <a:solidFill>
                  <a:schemeClr val="bg1"/>
                </a:solidFill>
              </a:rPr>
              <a:t> </a:t>
            </a:r>
            <a:r>
              <a:rPr lang="en-US" sz="650" dirty="0" err="1">
                <a:solidFill>
                  <a:schemeClr val="bg1"/>
                </a:solidFill>
              </a:rPr>
              <a:t>kancelář</a:t>
            </a:r>
            <a:r>
              <a:rPr lang="en-US" sz="65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7" y="6477000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US" sz="650" dirty="0">
                <a:solidFill>
                  <a:schemeClr val="bg1"/>
                </a:solidFill>
              </a:rPr>
              <a:t>© 201</a:t>
            </a:r>
            <a:r>
              <a:rPr lang="cs-CZ" sz="650" dirty="0">
                <a:solidFill>
                  <a:schemeClr val="bg1"/>
                </a:solidFill>
              </a:rPr>
              <a:t>7</a:t>
            </a:r>
            <a:r>
              <a:rPr lang="en-US" sz="650" dirty="0">
                <a:solidFill>
                  <a:schemeClr val="bg1"/>
                </a:solidFill>
              </a:rPr>
              <a:t> Ambruz &amp; Dark Deloitte Legal s.r.o., </a:t>
            </a:r>
            <a:r>
              <a:rPr lang="en-US" sz="650" dirty="0" err="1">
                <a:solidFill>
                  <a:schemeClr val="bg1"/>
                </a:solidFill>
              </a:rPr>
              <a:t>advokátní</a:t>
            </a:r>
            <a:r>
              <a:rPr lang="en-US" sz="650" dirty="0">
                <a:solidFill>
                  <a:schemeClr val="bg1"/>
                </a:solidFill>
              </a:rPr>
              <a:t> </a:t>
            </a:r>
            <a:r>
              <a:rPr lang="en-US" sz="650" dirty="0" err="1">
                <a:solidFill>
                  <a:schemeClr val="bg1"/>
                </a:solidFill>
              </a:rPr>
              <a:t>kancelář</a:t>
            </a:r>
            <a:r>
              <a:rPr lang="en-US" sz="65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0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1" imgW="270" imgH="270" progId="TCLayout.ActiveDocument.1">
                  <p:embed/>
                </p:oleObj>
              </mc:Choice>
              <mc:Fallback>
                <p:oleObj name="think-cell Slide" r:id="rId41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6" y="6477000"/>
            <a:ext cx="8160545" cy="21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650" kern="0" dirty="0">
                <a:solidFill>
                  <a:schemeClr val="tx1"/>
                </a:solidFill>
              </a:rPr>
              <a:t>					              Aktuální problémy zákonnosti na vodohospodářském úseku</a:t>
            </a:r>
            <a:endParaRPr lang="pt-BR" sz="650" kern="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650" dirty="0">
              <a:solidFill>
                <a:schemeClr val="tx1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7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5" r:id="rId3"/>
    <p:sldLayoutId id="2147483703" r:id="rId4"/>
    <p:sldLayoutId id="2147483705" r:id="rId5"/>
    <p:sldLayoutId id="2147483707" r:id="rId6"/>
    <p:sldLayoutId id="2147483713" r:id="rId7"/>
    <p:sldLayoutId id="2147483754" r:id="rId8"/>
    <p:sldLayoutId id="2147483753" r:id="rId9"/>
    <p:sldLayoutId id="2147483678" r:id="rId10"/>
    <p:sldLayoutId id="2147483681" r:id="rId11"/>
    <p:sldLayoutId id="2147483735" r:id="rId12"/>
    <p:sldLayoutId id="2147483697" r:id="rId13"/>
    <p:sldLayoutId id="2147483715" r:id="rId14"/>
    <p:sldLayoutId id="2147483695" r:id="rId15"/>
    <p:sldLayoutId id="2147483725" r:id="rId16"/>
    <p:sldLayoutId id="2147483760" r:id="rId17"/>
    <p:sldLayoutId id="2147483762" r:id="rId18"/>
    <p:sldLayoutId id="2147483721" r:id="rId19"/>
    <p:sldLayoutId id="2147483758" r:id="rId20"/>
    <p:sldLayoutId id="2147483759" r:id="rId21"/>
    <p:sldLayoutId id="2147483761" r:id="rId22"/>
    <p:sldLayoutId id="2147483757" r:id="rId23"/>
    <p:sldLayoutId id="2147483795" r:id="rId24"/>
    <p:sldLayoutId id="2147483797" r:id="rId25"/>
    <p:sldLayoutId id="2147483798" r:id="rId26"/>
    <p:sldLayoutId id="2147483800" r:id="rId27"/>
    <p:sldLayoutId id="2147483801" r:id="rId28"/>
    <p:sldLayoutId id="2147483804" r:id="rId29"/>
    <p:sldLayoutId id="2147483808" r:id="rId30"/>
    <p:sldLayoutId id="2147483805" r:id="rId31"/>
    <p:sldLayoutId id="2147483806" r:id="rId32"/>
    <p:sldLayoutId id="2147483826" r:id="rId33"/>
    <p:sldLayoutId id="2147483827" r:id="rId34"/>
    <p:sldLayoutId id="2147483828" r:id="rId35"/>
    <p:sldLayoutId id="2147483846" r:id="rId36"/>
    <p:sldLayoutId id="2147483847" r:id="rId37"/>
    <p:sldLayoutId id="2147483848" r:id="rId38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691200" indent="-1728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mailto:zhoracek@deloitteCE.com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.cz/xqw/xervlet/pssenat/historie?cid=pssenat_historie.pHistorieTisku.list&amp;forEach.action=detail&amp;forEach.value=s527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mformankova\AppData\Local\Microsoft\Windows\Temporary Internet Files\Content.Outlook\3DGXKE3W\dreamstime_6134503 (2)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78" b="44455"/>
          <a:stretch/>
        </p:blipFill>
        <p:spPr bwMode="auto">
          <a:xfrm flipH="1">
            <a:off x="0" y="5958454"/>
            <a:ext cx="9144000" cy="89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5"/>
          <p:cNvSpPr>
            <a:spLocks noGrp="1"/>
          </p:cNvSpPr>
          <p:nvPr>
            <p:ph type="subTitle" sz="quarter" idx="1"/>
          </p:nvPr>
        </p:nvSpPr>
        <p:spPr>
          <a:xfrm>
            <a:off x="427615" y="4980839"/>
            <a:ext cx="8186996" cy="986825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>
              <a:spcBef>
                <a:spcPts val="0"/>
              </a:spcBef>
              <a:spcAft>
                <a:spcPct val="0"/>
              </a:spcAft>
            </a:pPr>
            <a:endParaRPr lang="cs-CZ" sz="2800" b="0" dirty="0">
              <a:solidFill>
                <a:srgbClr val="81BC00"/>
              </a:solidFill>
              <a:latin typeface="+mj-lt"/>
              <a:cs typeface="Times New Roman" pitchFamily="18" charset="0"/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r>
              <a:rPr lang="cs-CZ" sz="1400" b="0" dirty="0">
                <a:solidFill>
                  <a:srgbClr val="575757"/>
                </a:solidFill>
              </a:rPr>
              <a:t>Zdeněk</a:t>
            </a:r>
            <a:r>
              <a:rPr lang="en-US" sz="1400" b="0" dirty="0">
                <a:solidFill>
                  <a:srgbClr val="575757"/>
                </a:solidFill>
              </a:rPr>
              <a:t> Horáček</a:t>
            </a:r>
            <a:endParaRPr lang="cs-CZ" sz="1400" b="0" dirty="0">
              <a:solidFill>
                <a:srgbClr val="575757"/>
              </a:solidFill>
            </a:endParaRP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r>
              <a:rPr lang="cs-CZ" sz="1400" b="0" dirty="0">
                <a:solidFill>
                  <a:srgbClr val="575757"/>
                </a:solidFill>
              </a:rPr>
              <a:t>XXXVII. Setkání vodohospodářů v Kutné Hoře</a:t>
            </a:r>
          </a:p>
          <a:p>
            <a:pPr lvl="0" eaLnBrk="0" hangingPunct="0">
              <a:spcBef>
                <a:spcPts val="600"/>
              </a:spcBef>
              <a:spcAft>
                <a:spcPct val="0"/>
              </a:spcAft>
              <a:buClr>
                <a:prstClr val="white"/>
              </a:buClr>
            </a:pPr>
            <a:r>
              <a:rPr lang="cs-CZ" sz="1400" b="0" dirty="0">
                <a:solidFill>
                  <a:srgbClr val="575757"/>
                </a:solidFill>
              </a:rPr>
              <a:t>4.6.2024</a:t>
            </a:r>
            <a:endParaRPr lang="en-US" sz="1400" b="0" dirty="0">
              <a:solidFill>
                <a:srgbClr val="575757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7990" y="1937638"/>
            <a:ext cx="8653450" cy="566786"/>
          </a:xfrm>
          <a:prstGeom prst="rect">
            <a:avLst/>
          </a:prstGeom>
        </p:spPr>
        <p:txBody>
          <a:bodyPr/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3000" b="0" kern="1200" dirty="0" smtClean="0">
                <a:solidFill>
                  <a:srgbClr val="81BC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2800" b="1" dirty="0">
                <a:solidFill>
                  <a:srgbClr val="002776"/>
                </a:solidFill>
              </a:rPr>
              <a:t>Aktuální problémy zákonnosti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7615" y="2504424"/>
            <a:ext cx="6897745" cy="567665"/>
          </a:xfrm>
        </p:spPr>
        <p:txBody>
          <a:bodyPr/>
          <a:lstStyle/>
          <a:p>
            <a:r>
              <a:rPr lang="cs-CZ" sz="2800" b="1" dirty="0">
                <a:latin typeface="+mj-lt"/>
                <a:cs typeface="Times New Roman" pitchFamily="18" charset="0"/>
              </a:rPr>
              <a:t>na vodohospodářském úseku</a:t>
            </a:r>
          </a:p>
        </p:txBody>
      </p:sp>
    </p:spTree>
    <p:extLst>
      <p:ext uri="{BB962C8B-B14F-4D97-AF65-F5344CB8AC3E}">
        <p14:creationId xmlns:p14="http://schemas.microsoft.com/office/powerpoint/2010/main" val="259942848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355600" lvl="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Vodoprávní úřad může uložit vlastníkovi vodního díla </a:t>
            </a:r>
          </a:p>
          <a:p>
            <a:pPr marL="527050" lvl="1" indent="-285750" fontAlgn="base">
              <a:spcBef>
                <a:spcPts val="6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cs-CZ" sz="1600" b="0" dirty="0"/>
              <a:t>zpracovat a předložit mu ke schválení provozní řád vodního díla pro čištění odpadních vod s povoleným vypouštěním odpadních vod s obsahem zvlášť nebezpečných závadných nebo nebezpečných závadných látek podle přílohy č. 1 do vod povrchových nebo manipulační řád vodního díla</a:t>
            </a:r>
          </a:p>
          <a:p>
            <a:pPr marL="527050" lvl="1" indent="-285750" fontAlgn="base">
              <a:spcBef>
                <a:spcPts val="6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cs-CZ" sz="1600" dirty="0"/>
              <a:t>stanovit podmínky pro zpracování </a:t>
            </a:r>
            <a:r>
              <a:rPr lang="cs-CZ" sz="1600" dirty="0" err="1"/>
              <a:t>PnMŘ</a:t>
            </a:r>
            <a:r>
              <a:rPr lang="cs-CZ" sz="1600" dirty="0"/>
              <a:t> a lhůtu k jeho předložení, aby provedl doplnění nebo jiné úpravy předloženého </a:t>
            </a:r>
            <a:r>
              <a:rPr lang="cs-CZ" sz="1600" dirty="0" err="1"/>
              <a:t>PnMŘ</a:t>
            </a:r>
            <a:r>
              <a:rPr lang="cs-CZ" sz="1600" dirty="0"/>
              <a:t>, aby provedl změnu schváleného </a:t>
            </a:r>
            <a:r>
              <a:rPr lang="cs-CZ" sz="1600" dirty="0" err="1"/>
              <a:t>PnMŘ</a:t>
            </a:r>
            <a:r>
              <a:rPr lang="cs-CZ" sz="1600" dirty="0"/>
              <a:t> a tuto změnu předložil ke schválení</a:t>
            </a:r>
          </a:p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Provozní řád pro čištění odpadních vod s povoleným vypouštěním odpadních vod s obsahem zvlášť nebezpečných závadných nebo nebezpečných závadných látek podle přílohy č. 1 schvaluje krajský úřad [§ 107 odst. 1 písm. s)] na časově omezenou dobu, která nepřesahuje dobu platnosti povolení k vypouštění odpadních vod</a:t>
            </a:r>
          </a:p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Přechodné ustanovení [čl. II bod 2]: Provozní řády vodních děl pro čištění odpadních vod s povoleným vypouštěním odpadních vod s obsahem zvlášť nebezpečných závadných nebo nebezpečných závadných látek podle přílohy č. 1 k tomuto zákonu do vod povrchových zpracované podle zákona                 č. 254/2001 Sb., ve znění účinném přede dnem 1. července 2024, se považují za schválené podle § 59 odst. 2 zákona č. 254/2001 Sb., ve znění účinném ode dne 1. července 2024</a:t>
            </a:r>
            <a:endParaRPr lang="pl-PL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6238" y="651600"/>
            <a:ext cx="8516938" cy="75725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Zavedení prov. řádu VD pro čištění odpadních vod [§ 59 odst.1a2]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428383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69850" lvl="0" fontAlgn="base">
              <a:spcBef>
                <a:spcPts val="900"/>
              </a:spcBef>
              <a:spcAft>
                <a:spcPts val="0"/>
              </a:spcAft>
              <a:buSzTx/>
            </a:pPr>
            <a:r>
              <a:rPr lang="cs-CZ" sz="1600" dirty="0"/>
              <a:t>§ 23b vodního zákona:</a:t>
            </a:r>
          </a:p>
          <a:p>
            <a:pPr marL="69850" lvl="0" indent="466725" fontAlgn="base">
              <a:spcBef>
                <a:spcPts val="900"/>
              </a:spcBef>
              <a:spcAft>
                <a:spcPts val="0"/>
              </a:spcAft>
              <a:buSzTx/>
            </a:pPr>
            <a:r>
              <a:rPr lang="cs-CZ" sz="1600" b="0" dirty="0"/>
              <a:t>(1)	Má se za to, že plánování, výstavba, modernizace a provoz zařízení pro výrobu energie z obnovitelných zdrojů, jejich připojení k soustavě a související soustava samotná a skladovací zařízení, jsou při posuzování existence převažujícího veřejného zájmu nebo převahy přínosů nových změn pro lidské zdraví, udržení ochrany obyvatel nebo udržitelný rozvoj podle § 23a odst. 8 písm. b) v převažujícím veřejném zájmu a že slouží veřejnému zdraví a bezpečnosti</a:t>
            </a:r>
            <a:r>
              <a:rPr lang="cs-CZ" sz="1600" b="0" baseline="30000" dirty="0"/>
              <a:t>68)</a:t>
            </a:r>
            <a:r>
              <a:rPr lang="cs-CZ" sz="1600" b="0" dirty="0"/>
              <a:t>.</a:t>
            </a:r>
          </a:p>
          <a:p>
            <a:pPr lvl="0" indent="536575" fontAlgn="base">
              <a:spcBef>
                <a:spcPts val="900"/>
              </a:spcBef>
              <a:spcAft>
                <a:spcPts val="0"/>
              </a:spcAft>
              <a:buSzTx/>
            </a:pPr>
            <a:r>
              <a:rPr lang="cs-CZ" sz="1600" b="0" dirty="0"/>
              <a:t>(2) Odstavec 1 se neuplatní v případě plánování a výstavby nových obnovitelných zdrojů využívajících energii vodního toku.</a:t>
            </a:r>
          </a:p>
          <a:p>
            <a:pPr lvl="0" fontAlgn="base">
              <a:spcBef>
                <a:spcPts val="900"/>
              </a:spcBef>
              <a:spcAft>
                <a:spcPts val="0"/>
              </a:spcAft>
              <a:buSzTx/>
            </a:pPr>
            <a:endParaRPr lang="cs-CZ" sz="1600" b="0" dirty="0"/>
          </a:p>
          <a:p>
            <a:pPr lvl="0" fontAlgn="base">
              <a:spcBef>
                <a:spcPts val="900"/>
              </a:spcBef>
              <a:spcAft>
                <a:spcPts val="0"/>
              </a:spcAft>
              <a:buSzTx/>
            </a:pPr>
            <a:endParaRPr lang="cs-CZ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6238" y="651600"/>
            <a:ext cx="8516938" cy="75725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Zavedení vyvratitelné domněnky převažujícího veřejného zájmu OZE (PN) - § 23b VZ a § 82a ZOPK I)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202578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7" y="1429624"/>
            <a:ext cx="8315818" cy="4800107"/>
          </a:xfrm>
        </p:spPr>
        <p:txBody>
          <a:bodyPr/>
          <a:lstStyle/>
          <a:p>
            <a:pPr marL="69850" lvl="0" fontAlgn="base">
              <a:spcBef>
                <a:spcPts val="900"/>
              </a:spcBef>
              <a:spcAft>
                <a:spcPts val="0"/>
              </a:spcAft>
              <a:buSzTx/>
            </a:pPr>
            <a:r>
              <a:rPr lang="cs-CZ" sz="1600" dirty="0"/>
              <a:t>§ 82a zákona o ochraně přírody a krajiny:</a:t>
            </a:r>
          </a:p>
          <a:p>
            <a:pPr marL="69850" lvl="0" indent="46672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(1)	Má se za to, že plánování, výstavba, modernizace a provoz zařízení pro výrobu energie z obnovitelných zdrojů, jejich připojení k soustavě a související soustava samotná a skladovací zařízení, jsou v převažujícím veřejném zájmu a že slouží veřejnému zdraví a bezpečnosti</a:t>
            </a:r>
            <a:r>
              <a:rPr lang="cs-CZ" sz="1500" b="0" baseline="30000" dirty="0"/>
              <a:t>67)</a:t>
            </a:r>
            <a:r>
              <a:rPr lang="cs-CZ" sz="1500" b="0" dirty="0"/>
              <a:t>, a to při poměřování veřejných zájmů pro účely posouzení</a:t>
            </a:r>
          </a:p>
          <a:p>
            <a:pPr marL="536575" lvl="0" indent="-53657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a)	potřebnosti záměru v zájmu veř. zdraví nebo veř. </a:t>
            </a:r>
            <a:r>
              <a:rPr lang="cs-CZ" sz="1500" b="0" dirty="0" err="1"/>
              <a:t>bezp</a:t>
            </a:r>
            <a:r>
              <a:rPr lang="cs-CZ" sz="1500" b="0" dirty="0"/>
              <a:t>. podle § 5b odst. 1,</a:t>
            </a:r>
          </a:p>
          <a:p>
            <a:pPr marL="536575" lvl="0" indent="-53657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b)	existence naléhavých důvodů převažujícího veřejného zájmu podle § 45i odst. 4 a existence důvodů týkajících se veř. zdraví nebo veř. </a:t>
            </a:r>
            <a:r>
              <a:rPr lang="cs-CZ" sz="1500" b="0" dirty="0" err="1"/>
              <a:t>bezp</a:t>
            </a:r>
            <a:r>
              <a:rPr lang="cs-CZ" sz="1500" b="0" dirty="0"/>
              <a:t>. podle § 45i odst. 5,</a:t>
            </a:r>
          </a:p>
          <a:p>
            <a:pPr marL="536575" lvl="0" indent="-53657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c)	převahy jiného veřejného zájmu nad zájmem ochrany přírody podle § 56 odst. 1 a existence zájmu veř. zdraví nebo veř. </a:t>
            </a:r>
            <a:r>
              <a:rPr lang="cs-CZ" sz="1500" b="0" dirty="0" err="1"/>
              <a:t>bezp</a:t>
            </a:r>
            <a:r>
              <a:rPr lang="cs-CZ" sz="1500" b="0" dirty="0"/>
              <a:t>. nebo jiných naléhavých důvodů převažujícího veřejného zájmu podle § 56 odst. 2 písm. c).</a:t>
            </a:r>
          </a:p>
          <a:p>
            <a:pPr marL="69850" lvl="0" indent="46672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(2)	Odstavec 1 se uplatní na celém území České republiky, s výjimkou</a:t>
            </a:r>
          </a:p>
          <a:p>
            <a:pPr marL="536575" lvl="0" indent="-53657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a)	evropsky významných lokalit a ptačích oblastí,</a:t>
            </a:r>
          </a:p>
          <a:p>
            <a:pPr marL="536575" lvl="0" indent="-53657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b)	zvláště chráněných území,</a:t>
            </a:r>
          </a:p>
          <a:p>
            <a:pPr marL="536575" lvl="0" indent="-53657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c)	lokalit výskytu zvláště chráněných druhů rostlin a živočichů s </a:t>
            </a:r>
            <a:r>
              <a:rPr lang="cs-CZ" sz="1500" b="0" dirty="0" err="1"/>
              <a:t>nár</a:t>
            </a:r>
            <a:r>
              <a:rPr lang="cs-CZ" sz="1500" b="0" dirty="0"/>
              <a:t>. významem</a:t>
            </a:r>
            <a:r>
              <a:rPr lang="cs-CZ" sz="1500" b="0" baseline="30000" dirty="0"/>
              <a:t>68)</a:t>
            </a:r>
            <a:r>
              <a:rPr lang="cs-CZ" sz="1500" b="0" dirty="0"/>
              <a:t>.</a:t>
            </a:r>
          </a:p>
          <a:p>
            <a:pPr marL="69850" lvl="0" indent="466725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500" b="0" dirty="0"/>
              <a:t>(3)	Odstavec 1 se neuplatní v případě plánování a výstavby nových obnovitelných zdrojů využívajících energii vodního toku.</a:t>
            </a:r>
          </a:p>
          <a:p>
            <a:pPr lvl="0" fontAlgn="base">
              <a:spcBef>
                <a:spcPts val="900"/>
              </a:spcBef>
              <a:spcAft>
                <a:spcPts val="0"/>
              </a:spcAft>
              <a:buSzTx/>
            </a:pPr>
            <a:endParaRPr lang="cs-CZ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6238" y="651600"/>
            <a:ext cx="8516938" cy="75725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Zavedení vyvratitelné domněnky převažujícího veřejného zájmu OZE (PN) - § 23b VZ a § 82a ZOPK II)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334275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Reakce na nález ÚS </a:t>
            </a:r>
            <a:r>
              <a:rPr lang="cs-CZ" sz="1600" b="0" dirty="0" err="1"/>
              <a:t>sp</a:t>
            </a:r>
            <a:r>
              <a:rPr lang="cs-CZ" sz="1600" b="0" dirty="0"/>
              <a:t>. zn. </a:t>
            </a:r>
            <a:r>
              <a:rPr lang="cs-CZ" sz="1600" b="0" dirty="0" err="1"/>
              <a:t>sp</a:t>
            </a:r>
            <a:r>
              <a:rPr lang="cs-CZ" sz="1600" b="0" dirty="0"/>
              <a:t>. zn. IV. ÚS 362/22 ⮕ jednorázová náhrada    za strpění vodního díla vybudovaného před 1.1.2002 a jeho užívání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Primárně jako služebnost ve prospěch vodního díla (pokud nelze, tak ve prospěch vlastníka vodního díla)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Katastrální úřad zapíše na základě osvědčení vodoprávního úřadu služebnost na návrh vlastníka vodního díla na dobu jeho trvání do katastru nemovitostí; souhlas vlastníka pozemku se nevyžaduje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Vodoprávní úřad vydá vlastníku vodního díla na jeho žádost osvědčení           o splnění podmínek pro vznik služebnosti na základě předložené dokumentace nebo pasportu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Přechodná ustanovení [čl. II body 6 a 7]: </a:t>
            </a:r>
          </a:p>
          <a:p>
            <a:pPr marL="528400" lvl="2" indent="-285750" fontAlgn="base">
              <a:spcBef>
                <a:spcPts val="12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cs-CZ" sz="1600" b="0" dirty="0"/>
              <a:t>V řízení o náhradě za užívání pozemku podle § 59a určí soud náhradu             v celkové souhrnné výši do výše odpovídající jednorázové náhradě </a:t>
            </a:r>
          </a:p>
          <a:p>
            <a:pPr marL="528400" lvl="2" indent="-285750" fontAlgn="base">
              <a:spcBef>
                <a:spcPts val="12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cs-CZ" sz="1600" b="0" dirty="0"/>
              <a:t>Pokud došlo k dohodě o náhradě za užívání pozemku nebo bylo o takovém nároku pravomocně rozhodnuto nebo byl takový nárok promlčen, nárok        na zaplacení náhrady za užívání pozemku podle § 59a nevzniká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endParaRPr lang="cs-CZ" sz="1600" b="0" dirty="0"/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endParaRPr lang="pl-PL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 err="1">
                <a:solidFill>
                  <a:schemeClr val="accent1"/>
                </a:solidFill>
              </a:rPr>
              <a:t>Jednorázovost</a:t>
            </a:r>
            <a:r>
              <a:rPr lang="cs-CZ" dirty="0">
                <a:solidFill>
                  <a:schemeClr val="accent1"/>
                </a:solidFill>
              </a:rPr>
              <a:t> náhrady podle § 59a vodního zákona (PN)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90842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36838" cy="4800107"/>
          </a:xfrm>
        </p:spPr>
        <p:txBody>
          <a:bodyPr/>
          <a:lstStyle/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Doplnění náležitostí žádostí podávaných podle vodního zákona (PN - § 115b)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Vypouštění odpadních vod z táborů bez povolení [§ 8 odst. 1 písm. h)]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Zohlednění vodáckých zájmů při povolování vodních děl [§ 55a odst. 2]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Upřesnění předpokladů a žádosti o pověření k TBD [§ 61 odst. 13 a 14]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Navrácení závazných stanovisek vodoprávních úřadů pro řízení o povolení záměru podle NSZ [§ 104 odst. 3]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Upřesnění kvalifikačních požadavků </a:t>
            </a:r>
            <a:r>
              <a:rPr lang="cs-CZ" sz="1600" b="0" kern="0" dirty="0"/>
              <a:t>§ 313 odst. 4:</a:t>
            </a:r>
          </a:p>
          <a:p>
            <a:pPr marL="357188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600" b="0" kern="0" dirty="0"/>
              <a:t>Kvalifikační požadavky pro výkon činnosti </a:t>
            </a:r>
            <a:r>
              <a:rPr lang="cs-CZ" sz="1600" b="0" strike="sngStrike" kern="0" dirty="0"/>
              <a:t>obecného</a:t>
            </a:r>
            <a:r>
              <a:rPr lang="cs-CZ" sz="1600" b="0" kern="0" dirty="0"/>
              <a:t> stavebního úřadu na úseku stavebního řádu podle § 30a splňuje úředník, který ke dni nabytí účinnosti tohoto zákona vykonává činnost obecného nebo speciálního stavebního úřadu a splňuje kvalifikační požadavky pro výkon činnosti na obecném stavebním </a:t>
            </a:r>
            <a:r>
              <a:rPr lang="cs-CZ" sz="1600" kern="0" dirty="0"/>
              <a:t>nebo speciálním</a:t>
            </a:r>
            <a:r>
              <a:rPr lang="cs-CZ" sz="1600" b="0" kern="0" dirty="0"/>
              <a:t> úřadu podle dosavadní právní úpravy</a:t>
            </a:r>
          </a:p>
          <a:p>
            <a:pPr marL="357188" lvl="1" indent="0" fontAlgn="base">
              <a:spcBef>
                <a:spcPts val="600"/>
              </a:spcBef>
              <a:spcAft>
                <a:spcPts val="600"/>
              </a:spcAft>
              <a:buSzTx/>
              <a:buNone/>
            </a:pPr>
            <a:r>
              <a:rPr lang="cs-CZ" sz="1600" b="1" kern="0" dirty="0"/>
              <a:t>změna čl. V bod 7 zákona č. 465/2023 Sb. a čl. </a:t>
            </a:r>
            <a:r>
              <a:rPr lang="cs-CZ" sz="1600" b="1" kern="0"/>
              <a:t>IV havarijní novely</a:t>
            </a:r>
            <a:endParaRPr lang="cs-CZ" sz="1600" b="1" kern="0" dirty="0"/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endParaRPr lang="pl-PL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6238" y="651600"/>
            <a:ext cx="8516938" cy="75725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Další změny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237678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05683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7381" y="5080094"/>
            <a:ext cx="3362046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spcBef>
                <a:spcPts val="0"/>
              </a:spcBef>
            </a:pPr>
            <a:r>
              <a:rPr lang="cs-CZ" sz="1400" b="1" dirty="0"/>
              <a:t>Advokát</a:t>
            </a:r>
            <a:endParaRPr lang="cs-CZ" sz="1400" dirty="0">
              <a:solidFill>
                <a:prstClr val="black"/>
              </a:solidFill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prstClr val="black"/>
                </a:solidFill>
                <a:ea typeface="Times New Roman"/>
              </a:rPr>
              <a:t>Tel: +420 725 001 424 </a:t>
            </a:r>
            <a:r>
              <a:rPr lang="en-US" sz="1400" dirty="0"/>
              <a:t>	</a:t>
            </a:r>
            <a:br>
              <a:rPr lang="en-US" sz="1400" dirty="0"/>
            </a:br>
            <a:r>
              <a:rPr lang="en-US" sz="1400" dirty="0"/>
              <a:t>E-mail: </a:t>
            </a:r>
            <a:r>
              <a:rPr lang="en-US" sz="1400" dirty="0">
                <a:hlinkClick r:id="rId2"/>
              </a:rPr>
              <a:t>z</a:t>
            </a:r>
            <a:r>
              <a:rPr lang="cs-CZ" sz="1400" dirty="0" err="1">
                <a:hlinkClick r:id="rId2"/>
              </a:rPr>
              <a:t>denek</a:t>
            </a:r>
            <a:r>
              <a:rPr lang="en-US" sz="1400" dirty="0">
                <a:hlinkClick r:id="rId2"/>
              </a:rPr>
              <a:t>@</a:t>
            </a:r>
            <a:r>
              <a:rPr lang="cs-CZ" sz="1400" dirty="0">
                <a:hlinkClick r:id="rId2"/>
              </a:rPr>
              <a:t>zdenekhoracek.cz</a:t>
            </a:r>
            <a:r>
              <a:rPr lang="cs-CZ" sz="1400" dirty="0"/>
              <a:t> 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49804" y="4298976"/>
            <a:ext cx="3968362" cy="597984"/>
          </a:xfrm>
          <a:prstGeom prst="rect">
            <a:avLst/>
          </a:prstGeom>
          <a:solidFill>
            <a:srgbClr val="00B0F0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marL="93663" algn="ctr"/>
            <a:r>
              <a:rPr lang="cs-CZ" sz="2000" dirty="0">
                <a:solidFill>
                  <a:schemeClr val="bg1"/>
                </a:solidFill>
              </a:rPr>
              <a:t>JUDr. Zdeněk Horáček, Ph.D.  </a:t>
            </a:r>
            <a:endParaRPr lang="en-US" sz="2000" dirty="0" err="1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4" y="1458106"/>
            <a:ext cx="3968362" cy="237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7734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063569" cy="4800107"/>
          </a:xfrm>
        </p:spPr>
        <p:txBody>
          <a:bodyPr/>
          <a:lstStyle/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Implementace nového stavebního zákona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Veřejná služba (a související soudní spory na určení obsahu dohody vlastníků provozně souvisejících kanalizací podle § 8 odst. 3 zákona             o vodovodech a kanalizacích)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Smlouvy o rezervaci kapacity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„Příspěvky“ na rozvoj VHI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Předávání VHI po uplynutí udržitelnosti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„Dožívání“ areálových vodovodů a kanalizací a jejich obnova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Vylučování MVE územními plány obcí 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Kontroly MZP na MVE ze strany ČIŽP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Spory s vodoprávními úřady a sousedské spory</a:t>
            </a:r>
          </a:p>
          <a:p>
            <a:pPr marL="412750" indent="-342900" fontAlgn="base">
              <a:spcBef>
                <a:spcPts val="12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kern="0" dirty="0"/>
              <a:t>Převody vodních děl zapisovaných do KN</a:t>
            </a:r>
            <a:endParaRPr lang="pl-PL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Jednotlivé případy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Aktuální problémy zákonnosti</a:t>
            </a:r>
          </a:p>
        </p:txBody>
      </p:sp>
    </p:spTree>
    <p:extLst>
      <p:ext uri="{BB962C8B-B14F-4D97-AF65-F5344CB8AC3E}">
        <p14:creationId xmlns:p14="http://schemas.microsoft.com/office/powerpoint/2010/main" val="221715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074079" cy="4800107"/>
          </a:xfrm>
        </p:spPr>
        <p:txBody>
          <a:bodyPr/>
          <a:lstStyle/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kern="0" dirty="0"/>
              <a:t>Vodní dílo, které se zapisuje do KN, nelze po 1.3.2007 (účinnost vyhlášky       č. 23/2007 Sb.) převést bez jeho zápisu do KN</a:t>
            </a:r>
          </a:p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kern="0" dirty="0"/>
              <a:t>Věc byla na pracovní úrovni konzultována s Oddělením legislativy Českého úřadu zeměměřického a katastrálního, z čeho vyplynul následující závěr: </a:t>
            </a:r>
          </a:p>
          <a:p>
            <a:pPr marL="357188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600" b="0" kern="0" dirty="0"/>
              <a:t>„</a:t>
            </a:r>
            <a:r>
              <a:rPr lang="cs-CZ" sz="1600" b="0" i="1" kern="0" dirty="0"/>
              <a:t>Pokud byla smlouva o převodu vodního díla v minulosti řádně uzavřena tak, že obstojí z hlediska požadavků na zápis do katastru nemovitostí, pak není třeba uzavírat novou smlouvu. </a:t>
            </a:r>
          </a:p>
          <a:p>
            <a:pPr marL="357188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600" i="1" u="sng" kern="0" dirty="0"/>
              <a:t>Návrh na vklad vlastnického práva lze podat na základě smlouvy již existující s tím, že je třeba doložit zároveň i podklady pro zápis vlastnického práva původního (dosavadního) vlastníka. </a:t>
            </a:r>
          </a:p>
          <a:p>
            <a:pPr marL="357188" fontAlgn="base">
              <a:spcBef>
                <a:spcPts val="600"/>
              </a:spcBef>
              <a:spcAft>
                <a:spcPts val="0"/>
              </a:spcAft>
              <a:buSzTx/>
            </a:pPr>
            <a:r>
              <a:rPr lang="cs-CZ" sz="1600" b="0" i="1" kern="0" dirty="0"/>
              <a:t>Jedná se o aplikaci § 17 odst. 1 písm. g) katastrálního zákona umožňující překlenutí tzv. logické mezery v zapsaných údajích. Jinak řečeno vklad vlastnického práva pro původního vlastníka lze vzhledem k tomu, že má pouze deklaratorní účinky nahradit tím způsobem, že podklady pro zápis vlastnického práva původního vlastníka se předloží společně se smlouvou, kterou původní vlastník vodní dílo převádí na nabyvatele.</a:t>
            </a:r>
            <a:r>
              <a:rPr lang="cs-CZ" sz="1600" b="0" kern="0" dirty="0"/>
              <a:t>“</a:t>
            </a:r>
          </a:p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endParaRPr lang="pl-PL" sz="1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Převody vodních děl zapisovaných do KN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Aktuální problémy zákonnosti</a:t>
            </a:r>
          </a:p>
        </p:txBody>
      </p:sp>
    </p:spTree>
    <p:extLst>
      <p:ext uri="{BB962C8B-B14F-4D97-AF65-F5344CB8AC3E}">
        <p14:creationId xmlns:p14="http://schemas.microsoft.com/office/powerpoint/2010/main" val="296963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kern="0" dirty="0"/>
              <a:t>Zákon Senátem schválen 30.05.2024 </a:t>
            </a:r>
            <a:r>
              <a:rPr lang="cs-CZ" sz="1600" b="0" dirty="0">
                <a:hlinkClick r:id="rId3"/>
              </a:rPr>
              <a:t>Senát PČR: Historie tisku (senat.cz)</a:t>
            </a:r>
            <a:endParaRPr lang="cs-CZ" sz="1600" b="0" dirty="0"/>
          </a:p>
          <a:p>
            <a:pPr marL="355600" indent="-285750" fontAlgn="base">
              <a:spcBef>
                <a:spcPts val="6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Doručen prezidentovi k podepsání 31.5.2024, účinnost od 1.7.2024</a:t>
            </a:r>
          </a:p>
          <a:p>
            <a:pPr marL="69850" lvl="0" fontAlgn="base">
              <a:spcBef>
                <a:spcPts val="900"/>
              </a:spcBef>
              <a:spcAft>
                <a:spcPts val="0"/>
              </a:spcAft>
              <a:buSzTx/>
            </a:pPr>
            <a:r>
              <a:rPr lang="cs-CZ" sz="1600" u="sng" dirty="0"/>
              <a:t>Hlavní změny: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Zavedení registru výpustí [§ 19a]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Zavedení kontinuálního sledování znečištění odpadních vod [§ 38a]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Úprava definice havárií [§ 40 odst. 2 a 3]</a:t>
            </a:r>
          </a:p>
          <a:p>
            <a:pPr marL="355600" lvl="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Úprava povinností při havárii [§ 41]:</a:t>
            </a:r>
          </a:p>
          <a:p>
            <a:pPr marL="35560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Zavedení provozního řádu vodního díla pro čištění odpadních vod s povoleným vypouštěním odpadních vod s obsahem zvlášť nebezpečných závadných nebo nebezpečných závadných látek podle přílohy č. 1 k tomuto zákonu do vod povrchových </a:t>
            </a:r>
            <a:r>
              <a:rPr lang="pl-PL" sz="1600" b="0" dirty="0"/>
              <a:t>[§ 59 odst. 1 a 2]</a:t>
            </a:r>
          </a:p>
          <a:p>
            <a:pPr marL="35560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Zavedení vyvratitelné domněnky převažujícího veřejného zájmu OZE (PN)</a:t>
            </a:r>
          </a:p>
          <a:p>
            <a:pPr marL="35560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Jednorázovost náhrady podle § 59a vodního zákona (PN)</a:t>
            </a:r>
          </a:p>
          <a:p>
            <a:pPr marL="35560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Další změny: doplnění náležitostí žádostí (PN), vypouštění odpadních vod         z táborů bez povolení, zohlednění vodáckých zájmů při povolování vodních děl a úprava žádostí o udělení pověření k výkonu TBD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Hlavní změny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266162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5110877"/>
          </a:xfrm>
        </p:spPr>
        <p:txBody>
          <a:bodyPr/>
          <a:lstStyle/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Nový ISVS - registr výpustí ze zdrojů znečištění do vod povrchových</a:t>
            </a:r>
          </a:p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Slouží vodoprávním úřadům, správcům povodí, HZS, ČIŽP, Policii                     při zneškodňování havárie, při šetření příčin havárie a pro shromažďování informací o potenc. zdrojích ohrožení jakosti povrchových nebo </a:t>
            </a:r>
            <a:r>
              <a:rPr lang="cs-CZ" sz="1600" b="0" dirty="0" err="1"/>
              <a:t>podz</a:t>
            </a:r>
            <a:r>
              <a:rPr lang="cs-CZ" sz="1600" b="0" dirty="0"/>
              <a:t>. vod</a:t>
            </a:r>
          </a:p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Správcem registru výpustí je MŽP (prováděcí vyhláška MŽP ve spol. s MZe) </a:t>
            </a:r>
          </a:p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Registr výpustí zahrnuje údaje o výpustech</a:t>
            </a:r>
          </a:p>
          <a:p>
            <a:pPr marL="584200" lvl="1" indent="-342900" fontAlgn="base">
              <a:spcBef>
                <a:spcPts val="800"/>
              </a:spcBef>
              <a:spcAft>
                <a:spcPts val="0"/>
              </a:spcAft>
              <a:buSzTx/>
              <a:buFont typeface="+mj-lt"/>
              <a:buAutoNum type="alphaLcParenR"/>
            </a:pPr>
            <a:r>
              <a:rPr lang="cs-CZ" sz="1600" b="0" dirty="0"/>
              <a:t>ke kterým je vydáno povolení k vypouštění odpadních vod nebo vypouštění důlních vod do vod povrchových ve zpoplatněném množství</a:t>
            </a:r>
          </a:p>
          <a:p>
            <a:pPr marL="584200" lvl="1" indent="-342900" fontAlgn="base">
              <a:spcBef>
                <a:spcPts val="800"/>
              </a:spcBef>
              <a:spcAft>
                <a:spcPts val="0"/>
              </a:spcAft>
              <a:buSzTx/>
              <a:buFont typeface="+mj-lt"/>
              <a:buAutoNum type="alphaLcParenR"/>
            </a:pPr>
            <a:r>
              <a:rPr lang="cs-CZ" sz="1600" b="0" dirty="0"/>
              <a:t>nacházejících se v území v blízkosti provozů s IPPC k vypouštění odpadních vod do vod povrchových,</a:t>
            </a:r>
          </a:p>
          <a:p>
            <a:pPr marL="584200" lvl="1" indent="-342900" fontAlgn="base">
              <a:spcBef>
                <a:spcPts val="800"/>
              </a:spcBef>
              <a:spcAft>
                <a:spcPts val="0"/>
              </a:spcAft>
              <a:buSzTx/>
              <a:buFont typeface="+mj-lt"/>
              <a:buAutoNum type="alphaLcParenR"/>
            </a:pPr>
            <a:r>
              <a:rPr lang="cs-CZ" sz="1600" b="0" dirty="0"/>
              <a:t>nacházejících se na významných a d) drobných vodních tocích</a:t>
            </a:r>
          </a:p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Identifikaci výpustí pořizují a do registru předávají příslušní správci povodí</a:t>
            </a:r>
          </a:p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Vodoprávní úřady průběžně vkládají do registru výpustí údaje o zjištěných výpustech a předávají je v elektronické podobě MŽP</a:t>
            </a:r>
          </a:p>
          <a:p>
            <a:pPr marL="355600" lvl="0" indent="-285750" fontAlgn="base">
              <a:spcBef>
                <a:spcPts val="8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cs-CZ" sz="1600" b="0" dirty="0"/>
              <a:t>Přechodné ustanovení [čl. II body 3 a 4]: Údaje o výpustech podle § 19a      odst. 3 písm. a) a b) budou do registru výpustí vloženy do 31.12. 2025, údaje o výpustech podle § 19a odst. 3 písm. c) do 31.12.2029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Zavedení registru výpustí [§ 19a]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290890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„Kdo vypouští odpadní vody s obsahem zvlášť nebezpečných závadných látek, prioritních nebezpečných látek nebo nebezpečných závadných látek podle části II bodů 1 a 9 přílohy č. 1 do vod povrchových, je povinen v souladu         s povolením k jejich vypouštění provádět kontinuální sledování vybraných ukazatelů znečištění odpadních vod”</a:t>
            </a:r>
          </a:p>
          <a:p>
            <a:pPr marL="527050" lvl="1" indent="-285750" fontAlgn="base">
              <a:spcBef>
                <a:spcPts val="12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pl-PL" sz="1600" b="0" dirty="0"/>
              <a:t>To neplatí, pokud jsou odpadní vody vypouštěny ze zařízení, ve kterém probíhá pouze průmyslová činnost kategorie 1.1 podle přílohy č. 1 k zákonu o integrované prevenci bez ohledu na prahovou hodnotu kapacity zařízení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Vodoprávní úřad v povolení k vypouštění odpadních vod stanoví místo, způsob a podmínky kontinuálního sledování včetně způsobu a doby uchování vzorků pro případ následné kontrolní analýzy, přičemž přihlíží k dostupnosti technologií kontinuálního sledování umožňujících s ohledem na složení vypouštěných odpadních vod sledovat ukazatele indikující vznik havárie                 a k ekonomické únosnosti těchto technologií</a:t>
            </a:r>
          </a:p>
          <a:p>
            <a:pPr marL="527050" lvl="1" indent="-285750" fontAlgn="base">
              <a:spcBef>
                <a:spcPts val="12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pl-PL" sz="1600" b="0" dirty="0"/>
              <a:t>Místem kontinuálního sledování se rozumí zejména místo na odtoku                z čistírny odpadních vod v rámci areálu znečišťovatele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Zavedení kontinuálního sledování znečištění odp. vod [§ 38a] I)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354296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Znečišťovatel je povinen </a:t>
            </a:r>
          </a:p>
          <a:p>
            <a:pPr marL="527050" lvl="1" indent="-285750" fontAlgn="base">
              <a:spcBef>
                <a:spcPts val="1200"/>
              </a:spcBef>
              <a:spcAft>
                <a:spcPts val="0"/>
              </a:spcAft>
              <a:buSzTx/>
            </a:pPr>
            <a:r>
              <a:rPr lang="pl-PL" sz="1600" b="0" dirty="0"/>
              <a:t>průběžně zaznamenávat, </a:t>
            </a:r>
          </a:p>
          <a:p>
            <a:pPr marL="527050" lvl="1" indent="-285750" fontAlgn="base">
              <a:spcBef>
                <a:spcPts val="1200"/>
              </a:spcBef>
              <a:spcAft>
                <a:spcPts val="0"/>
              </a:spcAft>
              <a:buSzTx/>
            </a:pPr>
            <a:r>
              <a:rPr lang="pl-PL" sz="1600" b="0" dirty="0"/>
              <a:t>vyhodnocovat a </a:t>
            </a:r>
          </a:p>
          <a:p>
            <a:pPr marL="527050" lvl="1" indent="-285750" fontAlgn="base">
              <a:spcBef>
                <a:spcPts val="1200"/>
              </a:spcBef>
              <a:spcAft>
                <a:spcPts val="0"/>
              </a:spcAft>
              <a:buSzTx/>
            </a:pPr>
            <a:r>
              <a:rPr lang="pl-PL" sz="1600" b="0" dirty="0"/>
              <a:t>uchovávat výsledky kontinuálního sledování vypouštěných odpadních vod po dobu 3 kalendářních let</a:t>
            </a:r>
          </a:p>
          <a:p>
            <a:pPr marL="357188" lvl="1" indent="0" fontAlgn="base">
              <a:spcBef>
                <a:spcPts val="1200"/>
              </a:spcBef>
              <a:spcAft>
                <a:spcPts val="0"/>
              </a:spcAft>
              <a:buSzTx/>
              <a:buNone/>
            </a:pPr>
            <a:r>
              <a:rPr lang="pl-PL" sz="1600" b="1" u="sng" dirty="0"/>
              <a:t>Pokud lze z výsledků kontinuálního sledování usuzovat na možnost vzniku havárie, je znečišťovatel povinen učinit odpovídající opatření  k zabránění jejímu vzniku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Znečišťovatel je povinen zajistit a řádně provozovat technické prostředky        pro kontinuální sledování vypouštěných odpadních vod</a:t>
            </a:r>
          </a:p>
          <a:p>
            <a:pPr marL="355600" lvl="0" indent="-285750" fontAlgn="base">
              <a:spcBef>
                <a:spcPts val="12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Prováděcí vyhláška MŽP v dohodě s MZe - odložení účinnosti úpravy             o 24 měsíců (1.7.2026)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Zavedení kontinuálního sledování znečištění odp. vod [§ 38a] II)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309588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(2)</a:t>
            </a:r>
            <a:r>
              <a:rPr kumimoji="0" lang="cs-CZ" altLang="cs-CZ" sz="1600" b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Za havárii se</a:t>
            </a:r>
            <a:r>
              <a:rPr kumimoji="0" lang="cs-CZ" altLang="cs-CZ" sz="1600" b="0" i="0" u="non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Havárií je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vždy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považují případy závažného</a:t>
            </a:r>
            <a:r>
              <a:rPr kumimoji="0" lang="cs-CZ" altLang="cs-CZ" sz="1600" b="0" i="0" u="non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závažné</a:t>
            </a:r>
            <a:r>
              <a:rPr kumimoji="0" lang="cs-CZ" altLang="cs-CZ" sz="160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zhoršení nebo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mimořádného</a:t>
            </a:r>
            <a:r>
              <a:rPr kumimoji="0" lang="cs-CZ" altLang="cs-CZ" sz="1600" b="0" i="0" u="non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závažné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ohrožení jakosti povrchových nebo podzemních vod ropnými látkami,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nebezpečnými závadnými látkami podle části II bodů 1 a 9 přílohy č. 1 k tomuto zákonu,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zvlášť nebezpečnými závadnými látkami,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prioritními nebezpečnými látkami,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popřípadě radioaktivními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zářiči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látkami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a radioaktivními odpady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,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nebo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dojde-li ke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zhoršení nebo ohrožení jakosti povrchových nebo podzemních vod v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chráněných oblastech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chráněné oblasti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přirozené akumulace vod nebo v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ochranných pásmech vodních zdrojů</a:t>
            </a:r>
            <a:r>
              <a:rPr kumimoji="0" lang="cs-CZ" altLang="cs-CZ" sz="1600" b="0" i="0" u="non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ochranném pásmu vodního zdroje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(3)</a:t>
            </a:r>
            <a:r>
              <a:rPr kumimoji="0" lang="cs-CZ" altLang="cs-CZ" sz="1600" b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Dále</a:t>
            </a:r>
            <a:r>
              <a:rPr kumimoji="0" lang="cs-CZ" altLang="cs-CZ" sz="1600" b="0" i="0" u="non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Za součást havárie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se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za havárii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považují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případy technických poruch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rovněž technické poruchy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a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závad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závady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zařízení k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zachycování, skladování,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likvidaci,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dopravě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nebo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odkládání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závadných</a:t>
            </a:r>
            <a:r>
              <a:rPr kumimoji="0" lang="cs-CZ" altLang="cs-CZ" sz="1600" i="0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látek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uvedených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, které havárii předcházely a jsou s ní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 v </a:t>
            </a:r>
            <a:r>
              <a:rPr kumimoji="0" lang="cs-CZ" altLang="cs-CZ" sz="1600" b="0" i="0" u="none" strike="sng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odstavci 2, pokud takovému vniknutí předcházejí</a:t>
            </a:r>
            <a:r>
              <a:rPr kumimoji="0" lang="cs-CZ" altLang="cs-CZ" sz="1600" b="0" i="0" u="non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i="0" u="sng" strike="noStrike" cap="none" normalizeH="0" baseline="0" dirty="0">
                <a:ln>
                  <a:noFill/>
                </a:ln>
                <a:effectLst/>
                <a:latin typeface="+mn-lt"/>
                <a:ea typeface="Aptos" panose="020B0004020202020204" pitchFamily="34" charset="0"/>
                <a:cs typeface="Mangal" panose="02040503050203030202" pitchFamily="18" charset="0"/>
              </a:rPr>
              <a:t>příčinné souvislosti.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pt-BR" dirty="0">
                <a:solidFill>
                  <a:schemeClr val="accent1"/>
                </a:solidFill>
              </a:rPr>
              <a:t>Úprava definice havárií [§ 40 odst. 2 a 3]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341297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376238" y="1429624"/>
            <a:ext cx="8371762" cy="4800107"/>
          </a:xfrm>
        </p:spPr>
        <p:txBody>
          <a:bodyPr/>
          <a:lstStyle/>
          <a:p>
            <a:pPr marL="412750" lvl="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dirty="0"/>
              <a:t>Ten, kdo způsobí nebo zjistí havárii, je povinen ji neprodleně hlásit HZS ČR </a:t>
            </a:r>
          </a:p>
          <a:p>
            <a:pPr marL="412750" lvl="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dirty="0"/>
              <a:t>Původce havárie je povinen činit bezprostřední opatření k odstraňování příčin a následků havárie (a na výzvu spolupracovat)</a:t>
            </a:r>
          </a:p>
          <a:p>
            <a:pPr marL="412750" lvl="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dirty="0"/>
              <a:t>HZS ČR neprodleně informuje o havárii vodoprávní úřad, správce povodí, ČIŽP a Policii </a:t>
            </a:r>
          </a:p>
          <a:p>
            <a:pPr marL="584200" lvl="1" indent="-342900" fontAlgn="base">
              <a:spcBef>
                <a:spcPts val="9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cs-CZ" sz="1600" b="0" dirty="0"/>
              <a:t>Dojde-li při havárii k ohrožení nebo znečištění zdroje pitné vody, informuje vodoprávní úřad příslušný podle místa havárie neprodleně příslušnou KHS </a:t>
            </a:r>
          </a:p>
          <a:p>
            <a:pPr marL="412750" lvl="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dirty="0"/>
              <a:t>Řízení prací při zneškodňování havárie přísluší vodoprávnímu úřadu příslušnému podle místa havárie, se kterým spolupracuje HZS ČR</a:t>
            </a:r>
          </a:p>
          <a:p>
            <a:pPr marL="584200" lvl="1" indent="-342900" fontAlgn="base">
              <a:spcBef>
                <a:spcPts val="900"/>
              </a:spcBef>
              <a:spcAft>
                <a:spcPts val="0"/>
              </a:spcAft>
              <a:buSzTx/>
              <a:buFont typeface="Courier New" panose="02070309020205020404" pitchFamily="49" charset="0"/>
              <a:buChar char="o"/>
            </a:pPr>
            <a:r>
              <a:rPr lang="cs-CZ" sz="1600" dirty="0"/>
              <a:t>ČIŽP může převzít havárii, kterou lze řešit jen s použitím mimořádných odborných znalostí</a:t>
            </a:r>
          </a:p>
          <a:p>
            <a:pPr marL="412750" lvl="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dirty="0"/>
              <a:t>Pro účely šetření příčin havárie správce povodí zajistí odběry vzorků a jejich bezodkladné předání laboratoři s příslušnou akreditací pro rozbor</a:t>
            </a:r>
          </a:p>
          <a:p>
            <a:pPr marL="41275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cs-CZ" sz="1600" b="0" dirty="0"/>
              <a:t>Záchranné a likvidační práce při havárii řídí HZS ČR</a:t>
            </a:r>
          </a:p>
          <a:p>
            <a:pPr marL="412750" indent="-342900" fontAlgn="base">
              <a:spcBef>
                <a:spcPts val="900"/>
              </a:spcBef>
              <a:spcAft>
                <a:spcPts val="0"/>
              </a:spcAft>
              <a:buSzTx/>
              <a:buFont typeface="+mj-lt"/>
              <a:buAutoNum type="arabicPeriod"/>
            </a:pPr>
            <a:r>
              <a:rPr lang="pl-PL" sz="1600" b="0" dirty="0"/>
              <a:t>Šetření příčin havárie přísluší vodoprávnímu úřadu</a:t>
            </a:r>
          </a:p>
          <a:p>
            <a:pPr marL="355600" indent="-285750" fontAlgn="base">
              <a:spcBef>
                <a:spcPts val="9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l-PL" sz="1600" b="0" dirty="0"/>
              <a:t>Prováděcí vyhláška MŽP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chemeClr val="accent1"/>
                </a:solidFill>
              </a:rPr>
              <a:t>Úprava povinností při havárii [§ 41]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238" y="317499"/>
            <a:ext cx="8516938" cy="334101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dirty="0"/>
              <a:t>Havarijní novela vodního zákona</a:t>
            </a:r>
          </a:p>
        </p:txBody>
      </p:sp>
    </p:spTree>
    <p:extLst>
      <p:ext uri="{BB962C8B-B14F-4D97-AF65-F5344CB8AC3E}">
        <p14:creationId xmlns:p14="http://schemas.microsoft.com/office/powerpoint/2010/main" val="306335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Presentation Template 2016 ENG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normal.potx" id="{2518FCE8-AAC3-4647-95F1-416E894B50E7}" vid="{0AA4BC62-99D9-41A7-83C6-C1E85292AB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14611</TotalTime>
  <Words>2241</Words>
  <Application>Microsoft Office PowerPoint</Application>
  <PresentationFormat>Předvádění na obrazovce (4:3)</PresentationFormat>
  <Paragraphs>160</Paragraphs>
  <Slides>16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Courier New</vt:lpstr>
      <vt:lpstr>Times New Roman</vt:lpstr>
      <vt:lpstr>Verdana</vt:lpstr>
      <vt:lpstr>Deloitte Presentation Template 2016 ENG</vt:lpstr>
      <vt:lpstr>think-cell Slide</vt:lpstr>
      <vt:lpstr>Prezentace aplikace PowerPoint</vt:lpstr>
      <vt:lpstr>Aktuální problémy zákonnosti</vt:lpstr>
      <vt:lpstr>Aktuální problémy zákonnosti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Havarijní novela vodního zákona</vt:lpstr>
      <vt:lpstr>Prezentace aplikace PowerPoint</vt:lpstr>
      <vt:lpstr>Kontakt: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Zdeněk Horáček</cp:lastModifiedBy>
  <cp:revision>584</cp:revision>
  <cp:lastPrinted>2021-06-21T08:28:16Z</cp:lastPrinted>
  <dcterms:created xsi:type="dcterms:W3CDTF">2016-09-29T11:38:58Z</dcterms:created>
  <dcterms:modified xsi:type="dcterms:W3CDTF">2024-06-04T07:57:39Z</dcterms:modified>
</cp:coreProperties>
</file>