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</p:sldMasterIdLst>
  <p:notesMasterIdLst>
    <p:notesMasterId r:id="rId37"/>
  </p:notesMasterIdLst>
  <p:handoutMasterIdLst>
    <p:handoutMasterId r:id="rId38"/>
  </p:handoutMasterIdLst>
  <p:sldIdLst>
    <p:sldId id="464" r:id="rId3"/>
    <p:sldId id="384" r:id="rId4"/>
    <p:sldId id="365" r:id="rId5"/>
    <p:sldId id="407" r:id="rId6"/>
    <p:sldId id="432" r:id="rId7"/>
    <p:sldId id="435" r:id="rId8"/>
    <p:sldId id="438" r:id="rId9"/>
    <p:sldId id="371" r:id="rId10"/>
    <p:sldId id="373" r:id="rId11"/>
    <p:sldId id="439" r:id="rId12"/>
    <p:sldId id="467" r:id="rId13"/>
    <p:sldId id="423" r:id="rId14"/>
    <p:sldId id="424" r:id="rId15"/>
    <p:sldId id="425" r:id="rId16"/>
    <p:sldId id="440" r:id="rId17"/>
    <p:sldId id="441" r:id="rId18"/>
    <p:sldId id="367" r:id="rId19"/>
    <p:sldId id="397" r:id="rId20"/>
    <p:sldId id="368" r:id="rId21"/>
    <p:sldId id="369" r:id="rId22"/>
    <p:sldId id="381" r:id="rId23"/>
    <p:sldId id="382" r:id="rId24"/>
    <p:sldId id="383" r:id="rId25"/>
    <p:sldId id="449" r:id="rId26"/>
    <p:sldId id="450" r:id="rId27"/>
    <p:sldId id="386" r:id="rId28"/>
    <p:sldId id="388" r:id="rId29"/>
    <p:sldId id="455" r:id="rId30"/>
    <p:sldId id="460" r:id="rId31"/>
    <p:sldId id="463" r:id="rId32"/>
    <p:sldId id="421" r:id="rId33"/>
    <p:sldId id="465" r:id="rId34"/>
    <p:sldId id="466" r:id="rId35"/>
    <p:sldId id="319" r:id="rId36"/>
  </p:sldIdLst>
  <p:sldSz cx="9144000" cy="5143500" type="screen16x9"/>
  <p:notesSz cx="6797675" cy="9926638"/>
  <p:embeddedFontLs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Roboto Light" panose="02000000000000000000" pitchFamily="2" charset="0"/>
      <p:regular r:id="rId43"/>
      <p:italic r:id="rId44"/>
    </p:embeddedFont>
    <p:embeddedFont>
      <p:font typeface="Roboto Medium" panose="02000000000000000000" pitchFamily="2" charset="0"/>
      <p:regular r:id="rId45"/>
      <p:italic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  <p:embeddedFont>
      <p:font typeface="Wingdings 3" panose="05040102010807070707" pitchFamily="18" charset="2"/>
      <p:regular r:id="rId5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7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A22"/>
    <a:srgbClr val="CC00CC"/>
    <a:srgbClr val="44C61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howGuides="1">
      <p:cViewPr varScale="1">
        <p:scale>
          <a:sx n="156" d="100"/>
          <a:sy n="156" d="100"/>
        </p:scale>
        <p:origin x="150" y="270"/>
      </p:cViewPr>
      <p:guideLst>
        <p:guide orient="horz" pos="577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2AE37-0DF5-4833-86CD-A8B158DA6AE9}" type="datetimeFigureOut">
              <a:rPr lang="cs-CZ" smtClean="0"/>
              <a:t>06.05.2025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BB6CD-A9AF-4611-A4CC-E2984149C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74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F0CB2-EAB4-4750-9CD4-F2D062DA6D1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24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F0CB2-EAB4-4750-9CD4-F2D062DA6D1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20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75"/>
            <a:ext cx="9158711" cy="51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16"/>
          <p:cNvSpPr>
            <a:spLocks noGrp="1" noChangeAspect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0" y="1545636"/>
            <a:ext cx="6264697" cy="29163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2301720"/>
            <a:ext cx="4230448" cy="7560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3" y="-1748730"/>
            <a:ext cx="5922954" cy="86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884634"/>
            <a:ext cx="4645108" cy="67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108770"/>
            <a:ext cx="6480720" cy="94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39552" y="735546"/>
            <a:ext cx="6464300" cy="38884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55304" y="813006"/>
            <a:ext cx="7977136" cy="36076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 a přeneste jej do pozadí.</a:t>
            </a:r>
          </a:p>
        </p:txBody>
      </p:sp>
      <p:sp>
        <p:nvSpPr>
          <p:cNvPr id="11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36328" y="2662642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1036328" y="2896122"/>
            <a:ext cx="4810240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1036328" y="3338383"/>
            <a:ext cx="5551896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1036328" y="3473670"/>
            <a:ext cx="3487424" cy="18038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1038600" y="1309062"/>
            <a:ext cx="5549624" cy="1263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401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39552" y="735546"/>
            <a:ext cx="6464300" cy="38884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55304" y="813006"/>
            <a:ext cx="7977136" cy="36076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 a přeneste jej do pozadí.</a:t>
            </a:r>
          </a:p>
        </p:txBody>
      </p:sp>
      <p:sp>
        <p:nvSpPr>
          <p:cNvPr id="11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36328" y="2662642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1036328" y="2896122"/>
            <a:ext cx="4810240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1036328" y="3338383"/>
            <a:ext cx="5551896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1036328" y="3473670"/>
            <a:ext cx="3487424" cy="18038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1038600" y="1309062"/>
            <a:ext cx="5549624" cy="1263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611560" y="1489446"/>
            <a:ext cx="5976664" cy="2931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latin typeface="+mn-lt"/>
                <a:ea typeface="Roboto Medium" pitchFamily="2" charset="0"/>
                <a:cs typeface="Roboto Medium" pitchFamily="2" charset="0"/>
              </a:defRPr>
            </a:lvl4pPr>
            <a:lvl5pPr marL="53498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611560" y="1491630"/>
            <a:ext cx="5976664" cy="2916324"/>
          </a:xfrm>
          <a:prstGeom prst="rect">
            <a:avLst/>
          </a:prstGeom>
        </p:spPr>
        <p:txBody>
          <a:bodyPr wrap="square"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3635896" y="1525098"/>
            <a:ext cx="0" cy="288285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611561" y="1491854"/>
            <a:ext cx="5976664" cy="2915840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20480" cy="3618402"/>
          </a:xfrm>
          <a:prstGeom prst="rect">
            <a:avLst/>
          </a:prstGeom>
        </p:spPr>
        <p:txBody>
          <a:bodyPr wrap="square" lIns="72000" tIns="0" rIns="7200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 userDrawn="1"/>
        </p:nvCxnSpPr>
        <p:spPr>
          <a:xfrm>
            <a:off x="449999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92488" cy="3618402"/>
          </a:xfrm>
          <a:prstGeom prst="rect">
            <a:avLst/>
          </a:prstGeom>
        </p:spPr>
        <p:txBody>
          <a:bodyPr wrap="square" lIns="72000" tIns="0" rIns="7200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1" y="789552"/>
            <a:ext cx="6120680" cy="361840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5" name="Ovál 4"/>
          <p:cNvSpPr>
            <a:spLocks/>
          </p:cNvSpPr>
          <p:nvPr/>
        </p:nvSpPr>
        <p:spPr>
          <a:xfrm>
            <a:off x="543424" y="4693481"/>
            <a:ext cx="180000" cy="1803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3404" y="4683645"/>
            <a:ext cx="360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7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cs-CZ" sz="700" b="1" dirty="0">
              <a:solidFill>
                <a:schemeClr val="accent5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  <p:sldLayoutId id="214748371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cz/jednotne_environmentalni_stanovisk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konferencejes.cz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511424" y="734245"/>
            <a:ext cx="8064896" cy="388843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XXXVIII. Setkání vodohospodářů </a:t>
            </a:r>
          </a:p>
          <a:p>
            <a:r>
              <a:rPr lang="cs-CZ" dirty="0"/>
              <a:t>Kutná Hora </a:t>
            </a:r>
          </a:p>
          <a:p>
            <a:r>
              <a:rPr lang="cs-CZ" dirty="0"/>
              <a:t>20. – 21. května 2025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22"/>
          </p:nvPr>
        </p:nvSpPr>
        <p:spPr>
          <a:xfrm>
            <a:off x="5658308" y="3295980"/>
            <a:ext cx="2608040" cy="603167"/>
          </a:xfrm>
        </p:spPr>
        <p:txBody>
          <a:bodyPr>
            <a:noAutofit/>
          </a:bodyPr>
          <a:lstStyle/>
          <a:p>
            <a:r>
              <a:rPr lang="cs-CZ" sz="1400" b="1" dirty="0"/>
              <a:t>	            Pavel Chlíbek</a:t>
            </a:r>
          </a:p>
          <a:p>
            <a:r>
              <a:rPr lang="cs-CZ" sz="1400" dirty="0"/>
              <a:t>Ministerstvo životního prostředí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9552" y="722814"/>
            <a:ext cx="8008640" cy="1849636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br>
              <a:rPr lang="cs-CZ" sz="2400" dirty="0"/>
            </a:br>
            <a:r>
              <a:rPr lang="cs-CZ" sz="2400" dirty="0"/>
              <a:t>Jednotné environmentální stanovisko</a:t>
            </a: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000" dirty="0"/>
            </a:br>
            <a:endParaRPr lang="cs-CZ" sz="20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FE97D99-AAA8-4E1B-82B9-5A598FC86BE6}"/>
              </a:ext>
            </a:extLst>
          </p:cNvPr>
          <p:cNvSpPr/>
          <p:nvPr/>
        </p:nvSpPr>
        <p:spPr>
          <a:xfrm>
            <a:off x="3939695" y="1836484"/>
            <a:ext cx="11641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dirty="0">
                <a:ln/>
                <a:solidFill>
                  <a:schemeClr val="accent4"/>
                </a:solidFill>
              </a:rPr>
              <a:t>JES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AD8FB7-04E2-C913-BD3D-ECD6BC068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789" y="3898344"/>
            <a:ext cx="612421" cy="68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Nahrazované správní úkony (3/3)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8" y="1131590"/>
            <a:ext cx="7922341" cy="352839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pohřebnictví (256/2001 Sb.)</a:t>
            </a:r>
          </a:p>
          <a:p>
            <a:pPr marL="171450" indent="-1714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Stanovisko ke zřízení veřejného pohřebiště (§ 17 odst. 2)</a:t>
            </a:r>
          </a:p>
          <a:p>
            <a:pPr marL="171450" indent="-1714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ochraně ovzduší (201/2012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</a:t>
            </a:r>
            <a:r>
              <a:rPr lang="cs-CZ" u="sng" dirty="0"/>
              <a:t>k povolení záměru </a:t>
            </a:r>
            <a:r>
              <a:rPr lang="cs-CZ" dirty="0"/>
              <a:t>obsahujícího vyjmenovaný stacionární zdroj (§ 11 odst. 2 písm. b)</a:t>
            </a:r>
          </a:p>
          <a:p>
            <a:pPr marL="171450" indent="-1714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</a:t>
            </a:r>
            <a:r>
              <a:rPr lang="cs-CZ" u="sng" dirty="0"/>
              <a:t>k povolení záměru </a:t>
            </a:r>
            <a:r>
              <a:rPr lang="cs-CZ" dirty="0"/>
              <a:t>dálnice a silnice I. třídy v zastavěném území obce a parkoviště s kapacitou nad 500 míst (§ 11 odst. 2 písm. d)</a:t>
            </a:r>
          </a:p>
          <a:p>
            <a:pPr>
              <a:spcAft>
                <a:spcPts val="0"/>
              </a:spcAft>
            </a:pPr>
            <a:endParaRPr lang="cs-CZ" i="1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odpadech (541/2020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Stanovisko k terénním úpravám a odstranění stavby (§ 146 odst. 3 písm. a)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Vyjádření k nakládání s odpady ke změně dokončené stavby (§146 odst. 3 písm. b)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Vyjádření ke zřízení zařízení určeného pro nakládání s odpady (§ 146 odst. 3 písm. c)</a:t>
            </a:r>
          </a:p>
          <a:p>
            <a:pPr>
              <a:buClr>
                <a:schemeClr val="tx1"/>
              </a:buClr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Vodní zákon </a:t>
            </a:r>
            <a:r>
              <a:rPr lang="cs-CZ" dirty="0"/>
              <a:t>(254/2001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ke stavbám a činnostem, k nimž není třeba povolení podle vodního zákona (§ 17 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Stanovisko k řízením podle některých zákonů (</a:t>
            </a:r>
            <a:r>
              <a:rPr lang="cs-CZ" u="sng" dirty="0"/>
              <a:t>stavební zákon</a:t>
            </a:r>
            <a:r>
              <a:rPr lang="cs-CZ" dirty="0"/>
              <a:t>, horní, hornická činnost) (§ 104 odst. 3)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6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989016" cy="3289096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Souhlas vodoprávního úřadu ke stavbám, zařízením a činnostem, k nimž není třeba povolení podle vodního zákona a které mohou ovlivnit vodní poměry (§ 17 odst. 1)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Vydáván </a:t>
            </a:r>
            <a:r>
              <a:rPr lang="cs-CZ" b="1" kern="1200" dirty="0">
                <a:solidFill>
                  <a:schemeClr val="tx1"/>
                </a:solidFill>
                <a:ea typeface="Roboto Medium" pitchFamily="2" charset="0"/>
                <a:cs typeface="Roboto Medium" pitchFamily="2" charset="0"/>
              </a:rPr>
              <a:t>i do řízení o povolení vodního díla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Závazné stanovisko vodoprávního úřadu, mohou-li být dotčeny zájmy vodního zákona (§ 104 odst. 3).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 základě tzv. havarijní novely s účinností k 1. 7. 2024 opět vydáváno </a:t>
            </a:r>
            <a:r>
              <a:rPr lang="cs-CZ" b="1" kern="1200" dirty="0">
                <a:solidFill>
                  <a:schemeClr val="tx1"/>
                </a:solidFill>
                <a:ea typeface="Roboto Medium" pitchFamily="2" charset="0"/>
                <a:cs typeface="Roboto Medium" pitchFamily="2" charset="0"/>
              </a:rPr>
              <a:t>i pro záměry podle stavebního zákona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Žádné jiné správní úkony podle vodního zákona nejsou do JES integrovány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je potřeba je vydat, vydají se samostatně 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Záměry nevyžadující vydání JES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Pokud se nejedná o záměr JES, vydávají se potřebné správní úkony samostatně (typicky pro drobné stavby)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 k výjimce podle § 23a odst. 8 (je-li vyžadována)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Vyžadována v případě, kdy provedení záměru může vést ke zhoršení stavu nebo ekologického potenciálu útvaru povrchové vody nebo ke zhoršení stavu útvaru podzemní vody  atd. (rámcová směrnice o vodách)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Výjimka podle § 23a odst. 8 je vydávána mimo režim JES a sice před ním, je tedy </a:t>
            </a:r>
            <a:r>
              <a:rPr lang="cs-CZ" b="1" kern="1200" dirty="0">
                <a:solidFill>
                  <a:schemeClr val="tx1"/>
                </a:solidFill>
                <a:ea typeface="Roboto Medium" pitchFamily="2" charset="0"/>
                <a:cs typeface="Roboto Medium" pitchFamily="2" charset="0"/>
              </a:rPr>
              <a:t>podmínkou pro vydání JES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813007"/>
            <a:ext cx="8064896" cy="318583"/>
          </a:xfrm>
        </p:spPr>
        <p:txBody>
          <a:bodyPr>
            <a:normAutofit/>
          </a:bodyPr>
          <a:lstStyle/>
          <a:p>
            <a:r>
              <a:rPr lang="cs-CZ" dirty="0"/>
              <a:t>Správní úkony podle vodního zákona integrované do JES</a:t>
            </a:r>
          </a:p>
        </p:txBody>
      </p:sp>
    </p:spTree>
    <p:extLst>
      <p:ext uri="{BB962C8B-B14F-4D97-AF65-F5344CB8AC3E}">
        <p14:creationId xmlns:p14="http://schemas.microsoft.com/office/powerpoint/2010/main" val="35877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27A912-FEBC-9EC4-A57C-DBB3E72631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920880" cy="3456384"/>
          </a:xfrm>
        </p:spPr>
        <p:txBody>
          <a:bodyPr/>
          <a:lstStyle/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podstatě nahrazovaných správních úkonů se zavedením JES nic nemění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§ 17 odst. 1 i § 104 odst. 3 jsou </a:t>
            </a:r>
            <a:r>
              <a:rPr lang="cs-CZ" b="1" kern="1200" dirty="0">
                <a:solidFill>
                  <a:schemeClr val="tx1"/>
                </a:solidFill>
                <a:ea typeface="Roboto Medium" pitchFamily="2" charset="0"/>
                <a:cs typeface="Roboto Medium" pitchFamily="2" charset="0"/>
              </a:rPr>
              <a:t>obsahově stále stejné </a:t>
            </a:r>
            <a:r>
              <a:rPr lang="cs-CZ" dirty="0"/>
              <a:t>jako před zavedením JES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Náležitosti žádosti, které vyžaduje vodní zákon, resp. vyhláška, musí být splněny při podání žádosti o JES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Stanovisko správce povodí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kern="1200" dirty="0">
                <a:solidFill>
                  <a:schemeClr val="tx1"/>
                </a:solidFill>
                <a:ea typeface="Roboto Medium" pitchFamily="2" charset="0"/>
                <a:cs typeface="Roboto Medium" pitchFamily="2" charset="0"/>
              </a:rPr>
              <a:t>Je-li součástí JES souhlas podle § 17 odst. 1, je stanovisko správce povodí povinnou náležitostí žádosti </a:t>
            </a:r>
            <a:r>
              <a:rPr lang="cs-CZ" dirty="0"/>
              <a:t>– pokud jej žadatel nepředloží, orgán JES ho vyzve k doplnění žádosti podle § 3 ZJES (lhůta se přerušuje do doplnění)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kern="1200" dirty="0">
                <a:solidFill>
                  <a:schemeClr val="tx1"/>
                </a:solidFill>
                <a:ea typeface="Roboto Medium" pitchFamily="2" charset="0"/>
                <a:cs typeface="Roboto Medium" pitchFamily="2" charset="0"/>
              </a:rPr>
              <a:t>Je-li součástí JES závazné stanovisko podle § 104 odst. 3, není stanovisko správce povodí náležitostí žádosti</a:t>
            </a:r>
            <a:r>
              <a:rPr lang="cs-CZ" dirty="0"/>
              <a:t>, a orgán JES žadatele nemůže vyzvat k jeho předložení 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Orgán JES má vždy </a:t>
            </a:r>
            <a:r>
              <a:rPr lang="cs-CZ" b="1" kern="1200" dirty="0">
                <a:solidFill>
                  <a:schemeClr val="tx1"/>
                </a:solidFill>
                <a:ea typeface="Roboto Medium" pitchFamily="2" charset="0"/>
                <a:cs typeface="Roboto Medium" pitchFamily="2" charset="0"/>
              </a:rPr>
              <a:t>možnost vyžádat si stanovisko přímo od správce povodí </a:t>
            </a:r>
            <a:r>
              <a:rPr lang="cs-CZ" dirty="0"/>
              <a:t>postupem podle § 54 odst. 4 – lhůta se ovšem v tomto případě nepřerušuje, je možné ji maximálně o 30 dnů prodloužit z důvodu potřeby obstarání dalších podkladů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Povaha a obsah § 104 odst. 3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Zakládá pouze formu pro případ, že mohou být </a:t>
            </a:r>
            <a:r>
              <a:rPr lang="cs-CZ" b="1" kern="1200" dirty="0">
                <a:solidFill>
                  <a:schemeClr val="tx1"/>
                </a:solidFill>
                <a:ea typeface="Roboto Medium" pitchFamily="2" charset="0"/>
                <a:cs typeface="Roboto Medium" pitchFamily="2" charset="0"/>
              </a:rPr>
              <a:t>dotčeny zájmy podle vodního zákona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Může řešit např. podmínky ve vztahu k § 5 (srážkové vody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Nevydává se, pokud se vydává souhlas podle § 17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C841A9-6E1A-FE3A-911A-69375832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Zásadní body ve vztahu vodního zákona a zákona o </a:t>
            </a:r>
            <a:r>
              <a:rPr lang="cs-CZ" dirty="0" err="1"/>
              <a:t>jes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8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0A859A-DFC7-7383-2C73-398B186045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920880" cy="3528392"/>
          </a:xfrm>
        </p:spPr>
        <p:txBody>
          <a:bodyPr/>
          <a:lstStyle/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Tzv. souhrnná vyjádření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Nemají žádnou oporu v právních předpisech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Jejich obsah může být integrován do odůvodnění JES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kern="1200" dirty="0">
                <a:solidFill>
                  <a:schemeClr val="tx1"/>
                </a:solidFill>
                <a:ea typeface="Roboto Medium" pitchFamily="2" charset="0"/>
                <a:cs typeface="Roboto Medium" pitchFamily="2" charset="0"/>
              </a:rPr>
              <a:t>Nesmí zakládat podmínky</a:t>
            </a:r>
            <a:r>
              <a:rPr lang="cs-CZ" dirty="0"/>
              <a:t>, pouze poukazovat na existenci podmínek stanovených zákonem, příp. na potřebu získat další správní úkony (povolení k nakládání s vodami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Průzkumné vrty</a:t>
            </a:r>
          </a:p>
          <a:p>
            <a:pPr marL="171450" indent="-171450" algn="just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Nejsou povolovány podle stavebního zákona, proto se k nim nevydává JES, ale </a:t>
            </a:r>
            <a:r>
              <a:rPr lang="cs-CZ" b="1" kern="1200" dirty="0">
                <a:solidFill>
                  <a:schemeClr val="tx1"/>
                </a:solidFill>
                <a:ea typeface="Roboto Medium" pitchFamily="2" charset="0"/>
                <a:cs typeface="Roboto Medium" pitchFamily="2" charset="0"/>
              </a:rPr>
              <a:t>samostatné rozhodnutí podle § 17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Vyjádření podle § 18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VodZ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Neintegrováno do JES, lze vydat samostatně, v praxi se však téměř nepoužívá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kern="1200" dirty="0">
                <a:solidFill>
                  <a:schemeClr val="tx1"/>
                </a:solidFill>
                <a:ea typeface="Roboto Medium" pitchFamily="2" charset="0"/>
                <a:cs typeface="Roboto Medium" pitchFamily="2" charset="0"/>
              </a:rPr>
              <a:t>Výhradně na žádost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Studny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Jedná se o </a:t>
            </a:r>
            <a:r>
              <a:rPr lang="cs-CZ" b="1" kern="1200" dirty="0">
                <a:solidFill>
                  <a:schemeClr val="tx1"/>
                </a:solidFill>
                <a:ea typeface="Roboto Medium" pitchFamily="2" charset="0"/>
                <a:cs typeface="Roboto Medium" pitchFamily="2" charset="0"/>
              </a:rPr>
              <a:t>vodní dílo, vydává se pro ně JES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 err="1"/>
              <a:t>Ust</a:t>
            </a:r>
            <a:r>
              <a:rPr lang="cs-CZ" dirty="0"/>
              <a:t>. § 17 odst. 1 nebo § 104 odst. 3 může, ale nemusí být dotčeno (v závislosti na okolnostech záměru)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5B7886-25C0-D2E1-AC44-FECCA4D88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Zásadní body ve vztahu vodního zákona a zákona o </a:t>
            </a:r>
            <a:r>
              <a:rPr lang="cs-CZ" dirty="0" err="1"/>
              <a:t>jes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5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2BA37B-9CCB-9CDF-8C37-093465D826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920880" cy="3528392"/>
          </a:xfrm>
        </p:spPr>
        <p:txBody>
          <a:bodyPr/>
          <a:lstStyle/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Ovlivnění vodních poměrů jako podmínka pro aplikaci § 17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VodZ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 </a:t>
            </a:r>
            <a:r>
              <a:rPr lang="cs-CZ" dirty="0" err="1"/>
              <a:t>návětí</a:t>
            </a:r>
            <a:r>
              <a:rPr lang="cs-CZ" dirty="0"/>
              <a:t> § 17 odst. 1 je uvedeno, že se souhlas vydává </a:t>
            </a:r>
            <a:r>
              <a:rPr lang="cs-CZ" b="1" kern="1200" dirty="0">
                <a:solidFill>
                  <a:schemeClr val="tx1"/>
                </a:solidFill>
                <a:ea typeface="Roboto Medium" pitchFamily="2" charset="0"/>
                <a:cs typeface="Roboto Medium" pitchFamily="2" charset="0"/>
              </a:rPr>
              <a:t>ke stavbám, které mohou ovlivnit vodní poměry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Nemůže-li tedy stavba ovlivnit vodní poměry, souhlas podle § 17 odst. 1 se nevydává, ani pokud se nachází např. v záplavovém území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Souhlas podle § 17 odst. 1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VodZ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 dodatečné povolení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kern="1200" dirty="0">
                <a:solidFill>
                  <a:schemeClr val="tx1"/>
                </a:solidFill>
                <a:ea typeface="Roboto Medium" pitchFamily="2" charset="0"/>
                <a:cs typeface="Roboto Medium" pitchFamily="2" charset="0"/>
              </a:rPr>
              <a:t>Nelze vydat, myslitelné je pouze ZS podle § 104 odst. 3 </a:t>
            </a:r>
            <a:r>
              <a:rPr lang="cs-CZ" b="1" kern="1200" dirty="0" err="1">
                <a:solidFill>
                  <a:schemeClr val="tx1"/>
                </a:solidFill>
                <a:ea typeface="Roboto Medium" pitchFamily="2" charset="0"/>
                <a:cs typeface="Roboto Medium" pitchFamily="2" charset="0"/>
              </a:rPr>
              <a:t>VodZ</a:t>
            </a:r>
            <a:endParaRPr lang="cs-CZ" b="1" kern="1200" dirty="0">
              <a:solidFill>
                <a:schemeClr val="tx1"/>
              </a:solidFill>
              <a:ea typeface="Roboto Medium" pitchFamily="2" charset="0"/>
              <a:cs typeface="Roboto Medium" pitchFamily="2" charset="0"/>
            </a:endParaRP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Organizační uspořádání vodoprávních úřadů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Zmatky po přesunu povolování vodních děl na obecné stavební úřady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Často však povoluje stále tentýž odbor příslušného úřadu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Může vést k tomu, že si vodoprávní úřad sám sobě vydává souhlas podle § 17 odst. 1 do řízení o povolení vodního díla podle stavebního zákona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56F44C-79EA-C83A-D387-9C6437F3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Zásadní body ve vztahu vodního zákona a zákona o </a:t>
            </a:r>
            <a:r>
              <a:rPr lang="cs-CZ" dirty="0" err="1"/>
              <a:t>jes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09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C15BBB-6611-47CA-F117-410701655A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920880" cy="3384376"/>
          </a:xfrm>
        </p:spPr>
        <p:txBody>
          <a:bodyPr/>
          <a:lstStyle/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Správní úkony bez integrační formule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Do JES lze zahrnout pouze správní úkony, o nichž to zákon výslovně stanoví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U ostatních správních úkonů připadá v úvahu koordinace do koordinovaného ZS (za splnění podmínek)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Např. závazné stanovisko vodoprávního úřadu podle lázeňského zákona, </a:t>
            </a:r>
            <a:r>
              <a:rPr lang="cs-CZ" dirty="0" err="1"/>
              <a:t>coherence</a:t>
            </a:r>
            <a:r>
              <a:rPr lang="cs-CZ" dirty="0"/>
              <a:t> </a:t>
            </a:r>
            <a:r>
              <a:rPr lang="cs-CZ" dirty="0" err="1"/>
              <a:t>stamp</a:t>
            </a:r>
            <a:r>
              <a:rPr lang="cs-CZ" dirty="0"/>
              <a:t> podle zákona o posuzování vlivů na životní prostředí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Provozní povolení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Integrované povolení, povolení k nakládání s vodami, povolení provozu podle zákona o ochraně ovzduší, povolení provozu zařízení podle zákona o odpadech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 povahy věci se vydávají v jiné fázi než JES</a:t>
            </a:r>
            <a:endParaRPr lang="cs-CZ" b="1" dirty="0">
              <a:solidFill>
                <a:schemeClr val="tx1"/>
              </a:solidFill>
            </a:endParaRP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Společné rozhodnutí podle § 83 odst. 9 zákona o ochraně přírody a krajiny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Nachází-li se záměr alespoň zčásti ve zvláště chráněném území nebo oblasti NATURA 2000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Správní úkony nahrazované JES se vydávají jako </a:t>
            </a:r>
            <a:r>
              <a:rPr lang="cs-CZ" b="1" dirty="0">
                <a:solidFill>
                  <a:schemeClr val="tx1"/>
                </a:solidFill>
              </a:rPr>
              <a:t>součást společného rozhodnutí orgánu ochrany přírody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Ostatní správní úkony jsou součástí JES, k němuž je příslušný orgán JES podle obecných kompetencí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Nevydává se na území ochranných pásem </a:t>
            </a:r>
            <a:r>
              <a:rPr lang="cs-CZ" dirty="0"/>
              <a:t>(nejsou-li překryta jiným ZCHÚ nebo soustavou NATURA 2000)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D7CF19-E928-02F3-9CCD-A22AEA2E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246575"/>
          </a:xfrm>
        </p:spPr>
        <p:txBody>
          <a:bodyPr/>
          <a:lstStyle/>
          <a:p>
            <a:r>
              <a:rPr lang="cs-CZ" dirty="0"/>
              <a:t>Neintegrované oblasti</a:t>
            </a:r>
          </a:p>
        </p:txBody>
      </p:sp>
    </p:spTree>
    <p:extLst>
      <p:ext uri="{BB962C8B-B14F-4D97-AF65-F5344CB8AC3E}">
        <p14:creationId xmlns:p14="http://schemas.microsoft.com/office/powerpoint/2010/main" val="390723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Vztah JES a procesu posouzení vlivů na ŽP (EIA)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8" y="1131590"/>
            <a:ext cx="7922341" cy="352839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EIA může proběhnout před podáním žádosti o vydání JES, nebo společně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Výhradní </a:t>
            </a:r>
            <a:r>
              <a:rPr lang="cs-CZ" b="1" dirty="0">
                <a:solidFill>
                  <a:schemeClr val="tx1"/>
                </a:solidFill>
              </a:rPr>
              <a:t>volba oznamovatele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Při společném procesu JES vydáván současně jako stanovisko EIA (§ 9a EIA)     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Záměry posuzované obligatorně či na základě zjišťovacího řízení</a:t>
            </a:r>
          </a:p>
          <a:p>
            <a:pPr marL="171450" indent="-17145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Principy posuzování vlivů na životní prostředí se nemění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Pravidlo aplikační přednosti zákona EIA (§ 1 odst. 4 ZPV)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Lhůty, zveřejňování, změny záměru, odstraňování vad podání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Provázání obou procesů 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Současné vyjadřování dotčených orgánů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Zjišťovací řízení předchází, žádost o JES až při předložení dokumentace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Princip JES vylučuje předložení variantního řešení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Výsledné ZS splňuje náležitosti zákona EIA i zákona JES</a:t>
            </a:r>
          </a:p>
          <a:p>
            <a:pPr marL="171450" indent="-171450">
              <a:spcBef>
                <a:spcPts val="600"/>
              </a:spcBef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Navrhována úprava společného procesu v rámci návrhu zákona o urychlení využívání obnovitelných zdrojů energie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odstranění problematických míst (obsah posudku a veřejného projednání; verifikace vs změna JES)</a:t>
            </a:r>
          </a:p>
        </p:txBody>
      </p:sp>
    </p:spTree>
    <p:extLst>
      <p:ext uri="{BB962C8B-B14F-4D97-AF65-F5344CB8AC3E}">
        <p14:creationId xmlns:p14="http://schemas.microsoft.com/office/powerpoint/2010/main" val="6249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AB79FC2-A14B-41B6-816C-1E177062AA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920880" cy="3672408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MŽP (§ 12)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příslušné k posouzení záměru EIA (§ 21 písm. c) a f) zákona EIA)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Záměry v příloze č. 1 ve sloupci Ministerstvo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Záměry, u nichž je oznamovatelem Ministerstvo obrany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Mezistátní posuzování záměrů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Záměry, u nichž si posuzování vyhradilo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Jedná-li se o </a:t>
            </a:r>
            <a:r>
              <a:rPr lang="cs-CZ" b="1" dirty="0">
                <a:solidFill>
                  <a:schemeClr val="tx1"/>
                </a:solidFill>
              </a:rPr>
              <a:t>záměr stavby pro energetickou bezpečnost </a:t>
            </a:r>
            <a:r>
              <a:rPr lang="cs-CZ" dirty="0"/>
              <a:t>(§ 1 odst. 5 urychlovacího zákona)</a:t>
            </a:r>
          </a:p>
          <a:p>
            <a:pPr marL="171450" indent="-17145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Ústřední správní úřad – metodické vedení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Krajské úřady (§ 14)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Záměry podléhající posouzení vlivů na životní prostředí – </a:t>
            </a:r>
            <a:r>
              <a:rPr lang="cs-CZ" b="1" dirty="0">
                <a:solidFill>
                  <a:schemeClr val="tx1"/>
                </a:solidFill>
              </a:rPr>
              <a:t>kompetence k EIA ke dni žádosti o JES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Záměry </a:t>
            </a:r>
            <a:r>
              <a:rPr lang="cs-CZ" b="1" dirty="0">
                <a:solidFill>
                  <a:schemeClr val="tx1"/>
                </a:solidFill>
              </a:rPr>
              <a:t>vyžadující výjimku </a:t>
            </a:r>
            <a:r>
              <a:rPr lang="cs-CZ" dirty="0"/>
              <a:t>ze zákazů u zvláště chráněných druhů podle ZOPK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záměrem </a:t>
            </a:r>
            <a:r>
              <a:rPr lang="cs-CZ" b="1" dirty="0">
                <a:solidFill>
                  <a:schemeClr val="tx1"/>
                </a:solidFill>
              </a:rPr>
              <a:t>dotčen ZPF</a:t>
            </a:r>
            <a:r>
              <a:rPr lang="cs-CZ" u="sng" dirty="0"/>
              <a:t> </a:t>
            </a:r>
            <a:r>
              <a:rPr lang="cs-CZ" dirty="0"/>
              <a:t>o výměře pozemku větší než 1 ha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záměrem </a:t>
            </a:r>
            <a:r>
              <a:rPr lang="cs-CZ" b="1" dirty="0">
                <a:solidFill>
                  <a:schemeClr val="tx1"/>
                </a:solidFill>
              </a:rPr>
              <a:t>dotčen PUPFL </a:t>
            </a:r>
            <a:r>
              <a:rPr lang="cs-CZ" dirty="0"/>
              <a:t>o výměře větší nebo rovné 1 ha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Jsou-li záměrem dotčeny </a:t>
            </a:r>
            <a:r>
              <a:rPr lang="cs-CZ" b="1" dirty="0">
                <a:solidFill>
                  <a:schemeClr val="tx1"/>
                </a:solidFill>
              </a:rPr>
              <a:t>hraniční vody </a:t>
            </a:r>
          </a:p>
          <a:p>
            <a:pPr>
              <a:buClr>
                <a:schemeClr val="tx1"/>
              </a:buClr>
            </a:pPr>
            <a:endParaRPr lang="cs-CZ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C03034-D11D-402C-A230-9A0E9BB2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Výkon státní správy</a:t>
            </a:r>
          </a:p>
        </p:txBody>
      </p:sp>
    </p:spTree>
    <p:extLst>
      <p:ext uri="{BB962C8B-B14F-4D97-AF65-F5344CB8AC3E}">
        <p14:creationId xmlns:p14="http://schemas.microsoft.com/office/powerpoint/2010/main" val="132212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AB79FC2-A14B-41B6-816C-1E177062AAD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920880" cy="3456384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součástí záměru nový objekt nebo nová stavba umístěné </a:t>
            </a:r>
            <a:r>
              <a:rPr lang="cs-CZ" b="1" dirty="0">
                <a:solidFill>
                  <a:schemeClr val="tx1"/>
                </a:solidFill>
              </a:rPr>
              <a:t>v dosahu havarijních projevů </a:t>
            </a:r>
            <a:r>
              <a:rPr lang="cs-CZ" dirty="0"/>
              <a:t>podle zákona o prevenci závažných havárií</a:t>
            </a:r>
          </a:p>
          <a:p>
            <a:pPr marL="171450" indent="-17145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Je-li součástí záměru </a:t>
            </a:r>
            <a:r>
              <a:rPr lang="cs-CZ" b="1" dirty="0">
                <a:solidFill>
                  <a:schemeClr val="tx1"/>
                </a:solidFill>
              </a:rPr>
              <a:t>stacionární zdroj </a:t>
            </a:r>
            <a:r>
              <a:rPr lang="cs-CZ" dirty="0"/>
              <a:t>podle přílohy č. 2 k zákonu o ochraně ovzduší nebo </a:t>
            </a:r>
            <a:r>
              <a:rPr lang="cs-CZ" b="1" dirty="0">
                <a:solidFill>
                  <a:schemeClr val="tx1"/>
                </a:solidFill>
              </a:rPr>
              <a:t>pozemní komunikace kategorie dálnice nebo silnice I. třídy v zastavěném území obce nebo parkoviště s kapacitou nad 500 parkovacích stání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Obecní úřady obcí s rozšířenou působností (§ 15)</a:t>
            </a:r>
          </a:p>
          <a:p>
            <a:pPr marL="171450" indent="-17145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Výkon působnosti orgánu JES ve všech ostatních případech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Újezdní úřady (§ 16)</a:t>
            </a:r>
          </a:p>
          <a:p>
            <a:pPr marL="171450" indent="-17145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Výkon působnosti orgánu JES ve všech případech na území vojenských újezdů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Ministerstvo zemědělství (§ 13)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Přezkum JES v oblasti gesce Ministerstva zemědělství pouze se souhlasem </a:t>
            </a:r>
            <a:r>
              <a:rPr lang="cs-CZ" dirty="0" err="1"/>
              <a:t>MZe</a:t>
            </a:r>
            <a:r>
              <a:rPr lang="cs-CZ" dirty="0"/>
              <a:t>– vody, lesy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Potvrzení nebo změna JES v rámci odvolání </a:t>
            </a:r>
            <a:r>
              <a:rPr lang="cs-CZ" dirty="0"/>
              <a:t>(odst. 1)</a:t>
            </a:r>
          </a:p>
          <a:p>
            <a:pPr marL="536575" indent="-180975">
              <a:spcAft>
                <a:spcPts val="1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Změna nebo zrušení JES v rámci přezkumného řízení </a:t>
            </a:r>
            <a:r>
              <a:rPr lang="cs-CZ" dirty="0"/>
              <a:t>(odst. 2) – aktuálně řešeno v oblasti ochrany vod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Všechny orgány - kontrola plnění podmínek, ukládání opatření k nápravě, projednávání přestupků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C03034-D11D-402C-A230-9A0E9BB2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Výkon státní správy</a:t>
            </a:r>
          </a:p>
        </p:txBody>
      </p:sp>
    </p:spTree>
    <p:extLst>
      <p:ext uri="{BB962C8B-B14F-4D97-AF65-F5344CB8AC3E}">
        <p14:creationId xmlns:p14="http://schemas.microsoft.com/office/powerpoint/2010/main" val="22754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7288600-A7CF-4BBC-87D6-073C806F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55526"/>
            <a:ext cx="6848217" cy="435948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3F971C1-A260-41FF-ACCF-FA768B67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Proces vydání JES</a:t>
            </a:r>
          </a:p>
        </p:txBody>
      </p:sp>
    </p:spTree>
    <p:extLst>
      <p:ext uri="{BB962C8B-B14F-4D97-AF65-F5344CB8AC3E}">
        <p14:creationId xmlns:p14="http://schemas.microsoft.com/office/powerpoint/2010/main" val="36835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F11128AB-AB7C-4F1F-9357-54D48ABB1D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920880" cy="3289096"/>
          </a:xfrm>
        </p:spPr>
        <p:txBody>
          <a:bodyPr/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Metodické pokyny 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K zavedení JES do praxe správních orgánů (Věstník MŽP, říjen 2023)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K aplikaci společného rozhodnutí podle ZOPK (Věstník MŽP, leden 2024)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Společné stanovisko resortů k přechodnému období (web MMR)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Společné stanovisko k vydávání závazných stanovisek dotčených orgánů v řízení podle starého stavebního zákona (web MMR)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MŽP k jednotnému environmentálnímu stanovisku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https://www.mzp.cz/cz/jednotne_environmentalni_stanovisko</a:t>
            </a:r>
            <a:endParaRPr lang="cs-CZ" dirty="0">
              <a:solidFill>
                <a:srgbClr val="002060"/>
              </a:solidFill>
            </a:endParaRP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Metodické vedení - výjezdy, školení, setkání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Konference JES (červen a listopad – záznam na </a:t>
            </a:r>
            <a:r>
              <a:rPr lang="cs-CZ" dirty="0">
                <a:hlinkClick r:id="rId4"/>
              </a:rPr>
              <a:t>www.konferencejes.cz</a:t>
            </a:r>
            <a:r>
              <a:rPr lang="cs-CZ" dirty="0"/>
              <a:t>)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Novelizace zákona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Legislativně technické úpravy, kompetence, proces EIA a JES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Doručení výzvy (§ 3), těžební záměry (§ 2 a 9), lhůty (§ 5), výčet úkonů v JES (§ 6), předběžná konzultace (§ 9)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Zveřejňování (§ 10), kompetence KÚ (§ 14), ZOZ (§ 18), přechodná ustanovení (§ 19)  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Předkládáno jako součást návrhu zákona o urychlení využívání obnovitelných zdrojů energie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CBBCE266-D512-43E3-9A74-20CBD3399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416824" cy="318583"/>
          </a:xfrm>
        </p:spPr>
        <p:txBody>
          <a:bodyPr/>
          <a:lstStyle/>
          <a:p>
            <a:r>
              <a:rPr lang="cs-CZ" dirty="0"/>
              <a:t>Úvod do problematiky jednotného environmentálního stanoviska </a:t>
            </a:r>
          </a:p>
        </p:txBody>
      </p:sp>
    </p:spTree>
    <p:extLst>
      <p:ext uri="{BB962C8B-B14F-4D97-AF65-F5344CB8AC3E}">
        <p14:creationId xmlns:p14="http://schemas.microsoft.com/office/powerpoint/2010/main" val="35713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E789843-5DD2-4D69-BCBA-DDA78189C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6696744" cy="3456384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Předběžná konzultace (§ 9)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Fakultativní (obligatorní pro záměry podléhající rámcovému povolení podle stavebního zákona (§ 221 a násl.)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Cílem je </a:t>
            </a:r>
            <a:r>
              <a:rPr lang="cs-CZ" b="1" dirty="0">
                <a:solidFill>
                  <a:schemeClr val="tx1"/>
                </a:solidFill>
              </a:rPr>
              <a:t>poskytnutí informací k náležitostem žádosti </a:t>
            </a:r>
            <a:r>
              <a:rPr lang="cs-CZ" dirty="0"/>
              <a:t>a dalším souvisejícím okolnostem za účelem zrychlení a zefektivnění procesu vydání JES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Účelem není předběžné obsahové posouzení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Žádost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Podává se buď orgánu příslušnému k vydání JES nebo stavebnímu úřadu (§ 184 odst. 2 </a:t>
            </a:r>
            <a:r>
              <a:rPr lang="cs-CZ" dirty="0" err="1"/>
              <a:t>StavZ</a:t>
            </a:r>
            <a:r>
              <a:rPr lang="cs-CZ" dirty="0"/>
              <a:t>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Náležitosti – </a:t>
            </a:r>
            <a:r>
              <a:rPr lang="cs-CZ" b="1" dirty="0">
                <a:solidFill>
                  <a:schemeClr val="tx1"/>
                </a:solidFill>
              </a:rPr>
              <a:t>dokumentace pro povolení záměru</a:t>
            </a:r>
            <a:r>
              <a:rPr lang="cs-CZ" dirty="0"/>
              <a:t>, další dle jiných právních předpisů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Posouzení úplnosti do 10 dnů, vrácení se všemi vadami najednou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Vyjádření správních orgánů příslušných podle jiných právních předpisů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Fakultativní, pouze v případě potřeby a jedná-li se o jiný správní orgán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Lhůta stanovená orgánem JES, vyloučen samostatný přezkum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AB0E0E-5A81-4F35-9B09-80474893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560840" cy="318583"/>
          </a:xfrm>
        </p:spPr>
        <p:txBody>
          <a:bodyPr>
            <a:normAutofit/>
          </a:bodyPr>
          <a:lstStyle/>
          <a:p>
            <a:r>
              <a:rPr lang="cs-CZ" dirty="0"/>
              <a:t>Postup při vydávání jednotného environmentálního stanoviska</a:t>
            </a:r>
          </a:p>
        </p:txBody>
      </p:sp>
    </p:spTree>
    <p:extLst>
      <p:ext uri="{BB962C8B-B14F-4D97-AF65-F5344CB8AC3E}">
        <p14:creationId xmlns:p14="http://schemas.microsoft.com/office/powerpoint/2010/main" val="42232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86959598-37CF-46DB-9098-628D0DAE19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5976664" cy="3289096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Lhůty pro vydání JES (§ 5)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Bez zbytečného odkladu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30 dnů </a:t>
            </a:r>
            <a:r>
              <a:rPr lang="cs-CZ" dirty="0"/>
              <a:t>pro OÚ ORP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60 dnů </a:t>
            </a:r>
            <a:r>
              <a:rPr lang="cs-CZ" dirty="0"/>
              <a:t>pro ostatní orgány JES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Běží ode dne </a:t>
            </a:r>
            <a:r>
              <a:rPr lang="cs-CZ" dirty="0">
                <a:solidFill>
                  <a:schemeClr val="tx1"/>
                </a:solidFill>
              </a:rPr>
              <a:t>doručení úplné žádosti</a:t>
            </a:r>
          </a:p>
          <a:p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Prodloužení lhůty 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 30 dnů (nelze prodloužit opakovaně, byť nastane jiný ze zákonných důvodů)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Usnesením poznamenaným do spisu 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Zákonem stanovené důvody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Obstarání dalších podkladů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Ohledání na místě</a:t>
            </a:r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Zvlášť složitý případ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11A0961-B6B6-4260-95E6-58946BBA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632848" cy="318583"/>
          </a:xfrm>
        </p:spPr>
        <p:txBody>
          <a:bodyPr>
            <a:normAutofit/>
          </a:bodyPr>
          <a:lstStyle/>
          <a:p>
            <a:r>
              <a:rPr lang="cs-CZ" dirty="0"/>
              <a:t>Postup při vydávání jednotného environmentálního stanoviska</a:t>
            </a:r>
          </a:p>
        </p:txBody>
      </p:sp>
    </p:spTree>
    <p:extLst>
      <p:ext uri="{BB962C8B-B14F-4D97-AF65-F5344CB8AC3E}">
        <p14:creationId xmlns:p14="http://schemas.microsoft.com/office/powerpoint/2010/main" val="7468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70613C0-D1F8-456C-B26D-9901C6C077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416824" cy="3456384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Obecně k fikci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§ 178 odst. 3 </a:t>
            </a:r>
            <a:r>
              <a:rPr lang="cs-CZ" dirty="0" err="1"/>
              <a:t>StavZ</a:t>
            </a:r>
            <a:r>
              <a:rPr lang="cs-CZ" dirty="0"/>
              <a:t>: „nevydá-li dotčený orgán závazné stanovisko ve lhůtě pro jeho vydání, považuje se za </a:t>
            </a:r>
            <a:r>
              <a:rPr lang="cs-CZ" dirty="0">
                <a:solidFill>
                  <a:schemeClr val="tx1"/>
                </a:solidFill>
              </a:rPr>
              <a:t>souhlasné a bez podmínek</a:t>
            </a:r>
            <a:r>
              <a:rPr lang="cs-CZ" dirty="0"/>
              <a:t>“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Nastává dnem následujícím po marném uplynutí lhůty, případně prodloužené lhůty – poté již není možné bez dalšího vydat řádné JES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Stavební úřad by si měl ověřit u orgánu JES, zda fikce nastala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Výjimky z fikce (§ 178 odst. 4 stavebního zákona)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Jednotné environmentální stanovisko, pokud je vydáno namísto závazného stanoviska k posouzení vlivů záměru podle § 9a ZPV nebo správního úkonu podle ZOPK, který vyplývá z evropského práva (evropsky významné druhy, ptačí oblasti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opravy fiktivního JES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Přezkum fiktivního JES </a:t>
            </a:r>
            <a:r>
              <a:rPr lang="cs-CZ" b="1" dirty="0">
                <a:solidFill>
                  <a:schemeClr val="tx1"/>
                </a:solidFill>
              </a:rPr>
              <a:t>postupem podle § 179 </a:t>
            </a:r>
            <a:r>
              <a:rPr lang="cs-CZ" b="1" dirty="0" err="1">
                <a:solidFill>
                  <a:schemeClr val="tx1"/>
                </a:solidFill>
              </a:rPr>
              <a:t>StavZ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/>
              <a:t>– nebyly-li splněny podmínky pro vydání, vydá nadřízený správní orgán nové JES 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Přezkum podle § 149 odst. 7 správního řádu – směřuje-li proti JES odvolání, kterým je napadeno rozhodnutí o povolení záměru (vydává správní orgán nadřízený orgánu JES)</a:t>
            </a:r>
          </a:p>
          <a:p>
            <a:pPr>
              <a:buClr>
                <a:schemeClr val="tx1"/>
              </a:buClr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marL="355600">
              <a:buClr>
                <a:schemeClr val="tx1"/>
              </a:buClr>
            </a:pPr>
            <a:endParaRPr lang="cs-CZ" dirty="0"/>
          </a:p>
          <a:p>
            <a:pPr marL="536575" indent="-180975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8FEBC93-F187-4897-8FD5-0E24669D5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Fikce souhlasu JES (§ 178 odst. 3 stavebního zákona) </a:t>
            </a:r>
          </a:p>
        </p:txBody>
      </p:sp>
    </p:spTree>
    <p:extLst>
      <p:ext uri="{BB962C8B-B14F-4D97-AF65-F5344CB8AC3E}">
        <p14:creationId xmlns:p14="http://schemas.microsoft.com/office/powerpoint/2010/main" val="31566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33DFE966-904C-4797-B706-BA8244B7B9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560840" cy="3672408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Náležitosti jednotného environmentálního stanoviska (§ 6)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Výrok, že je záměr z hlediska vlivů na životní prostředí </a:t>
            </a:r>
            <a:r>
              <a:rPr lang="cs-CZ" dirty="0">
                <a:solidFill>
                  <a:schemeClr val="tx1"/>
                </a:solidFill>
              </a:rPr>
              <a:t>přípustný nebo nepřípustný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Nedělitelný</a:t>
            </a:r>
            <a:r>
              <a:rPr lang="cs-CZ" dirty="0"/>
              <a:t>, JES přezkoumatelný pouze jako celek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Samostatně uvedené výrokové body u těch nahrazovaných správních úkonů, které mají formu rozhodnutí (kácení dřevin, výjimky z druhové ochrany, výjimky ze zákazů u jeskyní, odchylný postup, odnímání PUPFL)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Podmínky pro povolení záměru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Přezkoumatelné odůvodnění přípustnosti nebo nepřípustnosti záměru jako celku, odůvodnění podmínek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Platnost (§ 7)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5 let s možností opakovaného prodlužování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okolností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 žádost žadatele (§ 8)</a:t>
            </a:r>
          </a:p>
          <a:p>
            <a:pPr marL="171450" indent="-17145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Ex offo podle § 3 </a:t>
            </a:r>
            <a:r>
              <a:rPr lang="cs-CZ" dirty="0" err="1"/>
              <a:t>StavZ</a:t>
            </a:r>
            <a:r>
              <a:rPr lang="cs-CZ" dirty="0"/>
              <a:t> (nové okolnosti)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Zveřejňování (§ 10)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všechna JES, bezodkladně, alespoň 15 dnů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A8258F9-243E-40F7-8A71-0C7944AF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272808" cy="318583"/>
          </a:xfrm>
        </p:spPr>
        <p:txBody>
          <a:bodyPr>
            <a:normAutofit/>
          </a:bodyPr>
          <a:lstStyle/>
          <a:p>
            <a:r>
              <a:rPr lang="cs-CZ" dirty="0"/>
              <a:t>Postup při vydávání jednotného environmentálního stanoviska</a:t>
            </a:r>
          </a:p>
        </p:txBody>
      </p:sp>
    </p:spTree>
    <p:extLst>
      <p:ext uri="{BB962C8B-B14F-4D97-AF65-F5344CB8AC3E}">
        <p14:creationId xmlns:p14="http://schemas.microsoft.com/office/powerpoint/2010/main" val="8853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92061A7-A8A0-4505-AF63-DE677C17BA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200800" cy="3600400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Upraveno stavebním zákonem (§ 176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Stavz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Vydáváno </a:t>
            </a:r>
            <a:r>
              <a:rPr lang="cs-CZ" b="1" dirty="0">
                <a:solidFill>
                  <a:schemeClr val="tx1"/>
                </a:solidFill>
              </a:rPr>
              <a:t>obligatorně</a:t>
            </a:r>
            <a:r>
              <a:rPr lang="cs-CZ" b="1" dirty="0"/>
              <a:t> </a:t>
            </a:r>
            <a:r>
              <a:rPr lang="cs-CZ" dirty="0"/>
              <a:t>za splnění podmínek:</a:t>
            </a:r>
          </a:p>
          <a:p>
            <a:pPr marL="538163" indent="-1793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JES vydáváno pro záměr podléhající povolení podle stavebního zákona</a:t>
            </a:r>
          </a:p>
          <a:p>
            <a:pPr marL="538163" indent="-17938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Stejný správní orgán, který vydává JES, vydává ještě jiné závazné stanovisko pro tentýž záměr, např. závazné stanovisko podle zákona o státní památkové péči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JES není součástí koordinovaného ZS pouze v případě, že je jeho součástí ZS podle  § 9a ZPV </a:t>
            </a:r>
          </a:p>
          <a:p>
            <a:pPr marL="171450" indent="-17145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Možnost využití </a:t>
            </a:r>
            <a:r>
              <a:rPr lang="cs-CZ" b="1" dirty="0">
                <a:solidFill>
                  <a:schemeClr val="tx1"/>
                </a:solidFill>
              </a:rPr>
              <a:t>§ 140 správního řádu – vyloučení JES do samostatného řízení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Náležitosti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Obecné podle správního řádu (shodná pro všechna závazná stanoviska)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Všechny podle zákona o JES, a tedy i podle složkových zákonů (viz § 6 ZJES)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Jeden </a:t>
            </a:r>
            <a:r>
              <a:rPr lang="cs-CZ" b="1" dirty="0">
                <a:solidFill>
                  <a:schemeClr val="tx1"/>
                </a:solidFill>
              </a:rPr>
              <a:t>souhrnný výrok o (ne)přípustnosti záměru</a:t>
            </a:r>
          </a:p>
          <a:p>
            <a:pPr marL="171450" indent="-17145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Odůvodnění, podmínky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Odlišnosti JES a koordinovaného závazného stanoviska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Oddělitelné části výroku, dělený přezkum, předpoklad stejné příslušnosti správního orgánu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40649FF-8EA5-4B72-8A49-B4D60646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6768752" cy="318583"/>
          </a:xfrm>
        </p:spPr>
        <p:txBody>
          <a:bodyPr/>
          <a:lstStyle/>
          <a:p>
            <a:r>
              <a:rPr lang="cs-CZ" dirty="0"/>
              <a:t>Koordinované závazné stanovisko</a:t>
            </a:r>
          </a:p>
        </p:txBody>
      </p:sp>
    </p:spTree>
    <p:extLst>
      <p:ext uri="{BB962C8B-B14F-4D97-AF65-F5344CB8AC3E}">
        <p14:creationId xmlns:p14="http://schemas.microsoft.com/office/powerpoint/2010/main" val="13267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F4A7FE-76A6-AE0E-5C88-4E0F2E2CA5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920880" cy="3456384"/>
          </a:xfrm>
        </p:spPr>
        <p:txBody>
          <a:bodyPr/>
          <a:lstStyle/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Přesun dispozice s žádostí na správní orgány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Koordinace povinná </a:t>
            </a:r>
            <a:r>
              <a:rPr lang="cs-CZ" dirty="0"/>
              <a:t>– správní orgány zjišťují, zda není třeba vydat pro daný záměr ještě další závazné stanovisko, nad rámec žádosti žadatele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Přispívá k tomu formulář MMR pro žádost o závazné stanovisko dotčeného orgánu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Běh lhůt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Lhůta podle § 178 </a:t>
            </a:r>
            <a:r>
              <a:rPr lang="cs-CZ" dirty="0" err="1"/>
              <a:t>StavZ</a:t>
            </a:r>
            <a:r>
              <a:rPr lang="cs-CZ" dirty="0"/>
              <a:t> je 30 dnů, lhůta pro JES podle § 5 může být 60 dnů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Aplikační přednost zákona o JES </a:t>
            </a:r>
            <a:r>
              <a:rPr lang="cs-CZ" dirty="0"/>
              <a:t>(může být zpochybněna)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Nelze připustit částečnou fikci koordinovaného ZS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Zveřejňování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Všechna </a:t>
            </a:r>
            <a:r>
              <a:rPr lang="cs-CZ" b="1" dirty="0">
                <a:solidFill>
                  <a:schemeClr val="tx1"/>
                </a:solidFill>
              </a:rPr>
              <a:t>JES musí být podle § 10 ZJES zveřejněna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Při zveřejňování KZS správní orgán buď zveřejnění vše, nebo ostatní části začerní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Přezkum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KZS je samostatně přezkoumatelné – </a:t>
            </a:r>
            <a:r>
              <a:rPr lang="cs-CZ" b="1" dirty="0">
                <a:solidFill>
                  <a:schemeClr val="tx1"/>
                </a:solidFill>
              </a:rPr>
              <a:t>přezkum se dělí mezi Ministerstvo kultury a MŽP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Problém se stanovením podmínek v případě, kdy nadřízený orgán KZS změní nesouhlasné na souhlasné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B64176-12FB-84E1-F1E5-DB7B1256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Koordinované závazné stanovisko – aplikační potíže</a:t>
            </a:r>
          </a:p>
        </p:txBody>
      </p:sp>
    </p:spTree>
    <p:extLst>
      <p:ext uri="{BB962C8B-B14F-4D97-AF65-F5344CB8AC3E}">
        <p14:creationId xmlns:p14="http://schemas.microsoft.com/office/powerpoint/2010/main" val="148720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BA6BD40-16E7-4BB4-9137-840EFDF5E7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056784" cy="3528392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Přezkum JES v rámci odvolání proti následnému rozhodnutí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Postup podle § 149 odst. 7 </a:t>
            </a:r>
            <a:r>
              <a:rPr lang="cs-CZ" dirty="0" err="1"/>
              <a:t>SprŘ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Směřuje-li odvolání proti rozhodnutí, pro nějž byl JES podkladem, proti obsahu JES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Výsledkem </a:t>
            </a:r>
            <a:r>
              <a:rPr lang="cs-CZ" dirty="0">
                <a:solidFill>
                  <a:schemeClr val="tx2"/>
                </a:solidFill>
              </a:rPr>
              <a:t>je</a:t>
            </a:r>
            <a:r>
              <a:rPr lang="cs-CZ" dirty="0">
                <a:solidFill>
                  <a:schemeClr val="tx1"/>
                </a:solidFill>
              </a:rPr>
              <a:t> potvrzení nebo změna JES </a:t>
            </a:r>
            <a:r>
              <a:rPr lang="cs-CZ" dirty="0"/>
              <a:t>nadřízeným orgánem orgánu JES</a:t>
            </a:r>
          </a:p>
          <a:p>
            <a:pPr marL="173038" indent="-173038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Omezení odvolacích námitek podle § 226 odst. 2 </a:t>
            </a:r>
            <a:r>
              <a:rPr lang="cs-CZ" dirty="0" err="1"/>
              <a:t>StavZ</a:t>
            </a:r>
            <a:r>
              <a:rPr lang="cs-CZ" dirty="0"/>
              <a:t> </a:t>
            </a:r>
          </a:p>
          <a:p>
            <a:pPr marL="173038" indent="-173038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Přezkum zákonnosti podle § 149 odst. 8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SprŘ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3038" indent="-173038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Nezákonné (nikoli věcně nesprávné) JES může nadřízený správní orgán zrušit nebo změnit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Lhůty pro přezkumné řízení</a:t>
            </a:r>
          </a:p>
          <a:p>
            <a:pPr marL="531813" indent="-17303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Pro </a:t>
            </a:r>
            <a:r>
              <a:rPr lang="cs-CZ" dirty="0">
                <a:solidFill>
                  <a:schemeClr val="tx1"/>
                </a:solidFill>
              </a:rPr>
              <a:t>stavební záměry </a:t>
            </a:r>
            <a:r>
              <a:rPr lang="cs-CZ" dirty="0"/>
              <a:t>se použije § 179a </a:t>
            </a:r>
            <a:r>
              <a:rPr lang="cs-CZ" dirty="0" err="1"/>
              <a:t>StavZ</a:t>
            </a:r>
            <a:r>
              <a:rPr lang="cs-CZ" dirty="0"/>
              <a:t>, dle něhož je možné </a:t>
            </a:r>
            <a:r>
              <a:rPr lang="cs-CZ" dirty="0">
                <a:solidFill>
                  <a:schemeClr val="tx1"/>
                </a:solidFill>
              </a:rPr>
              <a:t>zahájit přezkumné řízení do 6 měsíců </a:t>
            </a:r>
            <a:r>
              <a:rPr lang="cs-CZ" dirty="0"/>
              <a:t>od právní moci rozhodnutí, pro nějž bylo JES podkladem; </a:t>
            </a:r>
            <a:r>
              <a:rPr lang="cs-CZ" dirty="0">
                <a:solidFill>
                  <a:schemeClr val="tx1"/>
                </a:solidFill>
              </a:rPr>
              <a:t>změnit nebo zrušit JES lze do 9 měsíců</a:t>
            </a:r>
            <a:r>
              <a:rPr lang="cs-CZ" dirty="0"/>
              <a:t> od právní moci rozhodnutí</a:t>
            </a:r>
          </a:p>
          <a:p>
            <a:pPr marL="531813" indent="-17303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Pro </a:t>
            </a:r>
            <a:r>
              <a:rPr lang="cs-CZ" dirty="0">
                <a:solidFill>
                  <a:schemeClr val="tx1"/>
                </a:solidFill>
              </a:rPr>
              <a:t>ostatní záměry </a:t>
            </a:r>
            <a:r>
              <a:rPr lang="cs-CZ" dirty="0"/>
              <a:t>se použije § 149 odst. 8 </a:t>
            </a:r>
            <a:r>
              <a:rPr lang="cs-CZ" dirty="0" err="1"/>
              <a:t>SprŘ</a:t>
            </a:r>
            <a:r>
              <a:rPr lang="cs-CZ" dirty="0"/>
              <a:t>, dle něhož je </a:t>
            </a:r>
            <a:r>
              <a:rPr lang="cs-CZ" dirty="0">
                <a:solidFill>
                  <a:schemeClr val="tx1"/>
                </a:solidFill>
              </a:rPr>
              <a:t>možné zahájit přezkumné řízení do 1 roku </a:t>
            </a:r>
            <a:r>
              <a:rPr lang="cs-CZ" dirty="0"/>
              <a:t>od právní moci rozhodnutí, a </a:t>
            </a:r>
            <a:r>
              <a:rPr lang="cs-CZ" dirty="0">
                <a:solidFill>
                  <a:schemeClr val="tx1"/>
                </a:solidFill>
              </a:rPr>
              <a:t>zrušit nebo změnit JES lze do 15 měsíců </a:t>
            </a:r>
            <a:r>
              <a:rPr lang="cs-CZ" dirty="0"/>
              <a:t>od právní moci rozhodnutí</a:t>
            </a:r>
          </a:p>
          <a:p>
            <a:pPr marL="173038" indent="-173038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3038" indent="-173038">
              <a:buClr>
                <a:schemeClr val="tx1"/>
              </a:buClr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DC19D8-BF73-495D-A425-B5D60E9D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Přezkum jednotného environmentálního stanoviska</a:t>
            </a:r>
          </a:p>
        </p:txBody>
      </p:sp>
    </p:spTree>
    <p:extLst>
      <p:ext uri="{BB962C8B-B14F-4D97-AF65-F5344CB8AC3E}">
        <p14:creationId xmlns:p14="http://schemas.microsoft.com/office/powerpoint/2010/main" val="28387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EA5D258-43F7-42AF-A7FB-2D4C4509F5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560840" cy="3600400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dodržování podmínek 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Podmínky, který byly stanoveny v JES a byly převzaty do rozhodnutí vydaného v následném řízení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Vlastní iniciativa příslušného orgánu, případně podnět jiného subjektu (FO, PO – typicky stavebního úřadu)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Podle kontrolního řádu (zákon č. 255/2012 Sb.)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Opatření k nápravě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Opatření směřující k odstranění závadného stavu vzniklého nedodržením podmínek stanovených na základě JES rozhodnutím v následném řízení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Přestupky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Skutková podstata </a:t>
            </a:r>
            <a:r>
              <a:rPr lang="cs-CZ" dirty="0">
                <a:solidFill>
                  <a:schemeClr val="tx1"/>
                </a:solidFill>
              </a:rPr>
              <a:t>nesplnění podmínek stanovených na základě JES rozhodnutím v následném řízení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Pokuta</a:t>
            </a:r>
          </a:p>
          <a:p>
            <a:pPr marL="531813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Až 1 milion Kč pro fyzické osoby</a:t>
            </a:r>
          </a:p>
          <a:p>
            <a:pPr marL="531813" indent="-17303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0"/>
              <a:t>Až 10 milionů Kč pro podnikající fyzické osoby, právnické osoby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Orgánem příslušným k projednání přestupku je </a:t>
            </a:r>
            <a:r>
              <a:rPr lang="cs-CZ" dirty="0">
                <a:solidFill>
                  <a:schemeClr val="tx1"/>
                </a:solidFill>
              </a:rPr>
              <a:t>správní orgán, který vydal JES </a:t>
            </a:r>
            <a:r>
              <a:rPr lang="cs-CZ" dirty="0"/>
              <a:t>(MŽP, KÚ, OÚ ORP, VÚ)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Stavební úřady nejsou kompetentní k projednávání těchto přestupků </a:t>
            </a:r>
            <a:r>
              <a:rPr lang="cs-CZ" dirty="0"/>
              <a:t>(§ 304 odst. 2 </a:t>
            </a:r>
            <a:r>
              <a:rPr lang="cs-CZ" dirty="0" err="1"/>
              <a:t>StavZ</a:t>
            </a:r>
            <a:r>
              <a:rPr lang="cs-CZ" dirty="0"/>
              <a:t> to výslovně vylučuje)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4DD14F-8B77-4E5E-8A8D-476C54A4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Kontrola, ukládání nápravný opatření, přestupky</a:t>
            </a:r>
          </a:p>
        </p:txBody>
      </p:sp>
    </p:spTree>
    <p:extLst>
      <p:ext uri="{BB962C8B-B14F-4D97-AF65-F5344CB8AC3E}">
        <p14:creationId xmlns:p14="http://schemas.microsoft.com/office/powerpoint/2010/main" val="31996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EC076D-6BFA-4356-8AE7-9E1DC2BB4F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920880" cy="3456384"/>
          </a:xfrm>
        </p:spPr>
        <p:txBody>
          <a:bodyPr/>
          <a:lstStyle/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vydání JES nemá účastníky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Jedná se o proces vydání závazného stanoviska, v němž není účastenství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Účastenství je možné v řízení o vydání následného povolení, pro nějž je JES podkladem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Účastenství podle § 70 odst. 2 ZOPK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Účast </a:t>
            </a:r>
            <a:r>
              <a:rPr lang="cs-CZ" b="1" dirty="0">
                <a:solidFill>
                  <a:schemeClr val="tx1"/>
                </a:solidFill>
              </a:rPr>
              <a:t>ve všech správních řízeních podle zákona o ochraně přírody a krajiny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Účast v řízeních o povolení záměru vedených stavebním úřadem, </a:t>
            </a:r>
            <a:r>
              <a:rPr lang="cs-CZ" b="1" dirty="0">
                <a:solidFill>
                  <a:schemeClr val="tx1"/>
                </a:solidFill>
              </a:rPr>
              <a:t>je-li součástí výroku rozhodnutí (formulovaného na základě JES) povolení ke kácení a/nebo výjimka ze zákazů u zvláště chráněných druhů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Účastenství podle zákona o posuzování vlivů na životní prostředí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Zůstává nedotčeno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Spolek, který vznikl alespoň </a:t>
            </a:r>
            <a:r>
              <a:rPr lang="cs-CZ" b="1" dirty="0">
                <a:solidFill>
                  <a:schemeClr val="tx1"/>
                </a:solidFill>
              </a:rPr>
              <a:t>tři roky </a:t>
            </a:r>
            <a:r>
              <a:rPr lang="cs-CZ" dirty="0"/>
              <a:t>před tím, kdy byla zveřejněna informace o navazujícím řízení, nebo kdy bylo vydáno rozhodnutí, které je prvním úkonem v řízení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dirty="0"/>
              <a:t>Spolek, který svými podpisy podpořilo </a:t>
            </a:r>
            <a:r>
              <a:rPr lang="pl-PL" b="1" dirty="0">
                <a:solidFill>
                  <a:schemeClr val="tx1"/>
                </a:solidFill>
              </a:rPr>
              <a:t>nejméně 200 osob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AB8040-45D4-4744-A1FF-E1CC23BE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Účast veřejnosti</a:t>
            </a:r>
          </a:p>
        </p:txBody>
      </p:sp>
    </p:spTree>
    <p:extLst>
      <p:ext uri="{BB962C8B-B14F-4D97-AF65-F5344CB8AC3E}">
        <p14:creationId xmlns:p14="http://schemas.microsoft.com/office/powerpoint/2010/main" val="40642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C3457B7-91D9-4D3E-A4AA-C3033D104E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920880" cy="3528392"/>
          </a:xfrm>
        </p:spPr>
        <p:txBody>
          <a:bodyPr/>
          <a:lstStyle/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Žádosti o vydání správních úkonů podané před nabytím účinnosti zákona se vyřídí podle dosavadních právních předpisů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Byl-li před nabytím účinnosti zákona vydán některý ze správních úkonů, namísto nějž se podle zákona vydává JES, je na volbě žadatele, zda si ve zbytku požádá o vydání JES, nebo o vydání samostatných správních úkonů podle právní úpravy platné před nabytím účinnosti zákona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Klade zvýšené nároky na komunikaci správního orgánu s žadatelem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Riziko nezákonného správního aktu v situaci, kdy není zřejmé, jaké správní úkony již byly vydány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Pokud byla žádost o vydání samostatného správního úkonu podána po nabytí účinnosti zákona, nelze ji vyřídit podle dosavadních právních předpisů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případě záměru posuzovaného podle zákona o posuzování vlivů na životní prostředí se vydá JES, pokud byl proces posouzení zahájen po nabytí účinnosti tohoto zákona</a:t>
            </a:r>
          </a:p>
          <a:p>
            <a:pPr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Vztahuje se </a:t>
            </a:r>
            <a:r>
              <a:rPr lang="cs-CZ" b="1" dirty="0">
                <a:solidFill>
                  <a:schemeClr val="tx1"/>
                </a:solidFill>
              </a:rPr>
              <a:t>pouze na společný proces EIA a JES</a:t>
            </a:r>
            <a:r>
              <a:rPr lang="cs-CZ" dirty="0"/>
              <a:t>, neznamená, že se JES nevydává pro žádný ze záměrů, u něhož proběhl proces EIA před nabytím účinnosti zákona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řízeních o opravných prostředcích, jakož i při dalších postupech s nimi souvisejících, se postupuje podle dosavadních právních předpisů</a:t>
            </a:r>
          </a:p>
          <a:p>
            <a:pPr marL="171450" indent="-171450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DFE56E-9112-451F-9B85-91207159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Přechodná ustanovení (§ 19)</a:t>
            </a:r>
          </a:p>
        </p:txBody>
      </p:sp>
    </p:spTree>
    <p:extLst>
      <p:ext uri="{BB962C8B-B14F-4D97-AF65-F5344CB8AC3E}">
        <p14:creationId xmlns:p14="http://schemas.microsoft.com/office/powerpoint/2010/main" val="42778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6624736" cy="318583"/>
          </a:xfrm>
        </p:spPr>
        <p:txBody>
          <a:bodyPr/>
          <a:lstStyle/>
          <a:p>
            <a:r>
              <a:rPr lang="cs-CZ" dirty="0"/>
              <a:t>Příprava zákona o jednotném environmentálním stanovisku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9" y="1156464"/>
            <a:ext cx="7922341" cy="3503517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Programové prohlášení vlády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Závazek novelizace stavebního zákona (č. 283/2021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Zavedení </a:t>
            </a:r>
            <a:r>
              <a:rPr lang="cs-CZ" dirty="0">
                <a:solidFill>
                  <a:schemeClr val="tx1"/>
                </a:solidFill>
              </a:rPr>
              <a:t>jednotného environmentálního povolení</a:t>
            </a:r>
          </a:p>
          <a:p>
            <a:pPr>
              <a:buClr>
                <a:schemeClr val="tx1"/>
              </a:buClr>
            </a:pPr>
            <a:r>
              <a:rPr lang="cs-CZ" dirty="0"/>
              <a:t>	    zákon č. 148/2023 Sb., o jednotném environmentálním stanovisku</a:t>
            </a:r>
          </a:p>
          <a:p>
            <a:pPr marL="1071563" indent="-1071563" defTabSz="893763">
              <a:buClr>
                <a:schemeClr val="tx1"/>
              </a:buClr>
            </a:pPr>
            <a:r>
              <a:rPr lang="cs-CZ" dirty="0"/>
              <a:t>	zákon č. 149/2023 Sb., kterým se mění některé zákony v souvislosti s přijetím zákona o 	    jednotném environmentálním stanovisku</a:t>
            </a:r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Vazba na novelu stavebního zákona</a:t>
            </a:r>
            <a:r>
              <a:rPr lang="cs-CZ" dirty="0"/>
              <a:t> (zákonem č. 152/2023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Zrušení státní stavební správy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Integrace otázek z oblasti ochrany životního prostředí do soustavy stávajících správních orgánů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Výslovné provázání ZJES a </a:t>
            </a:r>
            <a:r>
              <a:rPr lang="cs-CZ" dirty="0" err="1"/>
              <a:t>StavZ</a:t>
            </a:r>
            <a:endParaRPr lang="cs-CZ" dirty="0"/>
          </a:p>
          <a:p>
            <a:pPr marL="533400" lvl="3" indent="-171450">
              <a:buClr>
                <a:schemeClr val="tx1"/>
              </a:buClr>
            </a:pPr>
            <a:r>
              <a:rPr lang="cs-CZ" dirty="0"/>
              <a:t>§ 176 odst. 2 (koordinované ZS)</a:t>
            </a:r>
          </a:p>
          <a:p>
            <a:pPr marL="533400" lvl="3" indent="-171450">
              <a:buClr>
                <a:schemeClr val="tx1"/>
              </a:buClr>
            </a:pPr>
            <a:r>
              <a:rPr lang="cs-CZ" dirty="0"/>
              <a:t>§ 178 odst. 3 a 4 (fikce) </a:t>
            </a:r>
          </a:p>
          <a:p>
            <a:pPr marL="533400" lvl="3" indent="-171450">
              <a:spcAft>
                <a:spcPts val="600"/>
              </a:spcAft>
              <a:buClr>
                <a:schemeClr val="tx1"/>
              </a:buClr>
            </a:pPr>
            <a:r>
              <a:rPr lang="cs-CZ" dirty="0"/>
              <a:t>§ 304 (přestupky z JES stavební úřady neprojednávají)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Vazba na </a:t>
            </a:r>
            <a:r>
              <a:rPr lang="cs-CZ" dirty="0">
                <a:solidFill>
                  <a:schemeClr val="tx1"/>
                </a:solidFill>
              </a:rPr>
              <a:t>přechodné období</a:t>
            </a:r>
            <a:r>
              <a:rPr lang="cs-CZ" dirty="0"/>
              <a:t> podle § 334a </a:t>
            </a:r>
            <a:r>
              <a:rPr lang="cs-CZ" dirty="0" err="1"/>
              <a:t>StavZ</a:t>
            </a:r>
            <a:endParaRPr lang="cs-CZ" dirty="0"/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Zamýšlené využití společných digitálních systémů – </a:t>
            </a:r>
            <a:r>
              <a:rPr lang="cs-CZ" dirty="0">
                <a:solidFill>
                  <a:schemeClr val="tx1"/>
                </a:solidFill>
              </a:rPr>
              <a:t>portál stavebníka</a:t>
            </a:r>
            <a:r>
              <a:rPr lang="cs-CZ" dirty="0"/>
              <a:t>, evidence stavebních postupů, </a:t>
            </a:r>
            <a:r>
              <a:rPr lang="cs-CZ" dirty="0">
                <a:solidFill>
                  <a:schemeClr val="tx1"/>
                </a:solidFill>
              </a:rPr>
              <a:t>ISSŘ</a:t>
            </a: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2D08A61E-E887-4B5F-9ED6-C4DA682FF496}"/>
              </a:ext>
            </a:extLst>
          </p:cNvPr>
          <p:cNvSpPr/>
          <p:nvPr/>
        </p:nvSpPr>
        <p:spPr>
          <a:xfrm>
            <a:off x="991158" y="1869674"/>
            <a:ext cx="574603" cy="21602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chemeClr val="tx2"/>
              </a:solidFill>
              <a:highlight>
                <a:srgbClr val="7FBA22"/>
              </a:highlight>
            </a:endParaRP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32BDDEFA-5F60-490B-979C-8EE73190DF60}"/>
              </a:ext>
            </a:extLst>
          </p:cNvPr>
          <p:cNvSpPr/>
          <p:nvPr/>
        </p:nvSpPr>
        <p:spPr>
          <a:xfrm>
            <a:off x="991157" y="2188126"/>
            <a:ext cx="574603" cy="21602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dirty="0">
              <a:solidFill>
                <a:schemeClr val="tx2"/>
              </a:solidFill>
              <a:highlight>
                <a:srgbClr val="7FBA22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202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BD40C6-8BC3-29A0-1154-499923D75F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354159"/>
            <a:ext cx="7416824" cy="3066527"/>
          </a:xfrm>
        </p:spPr>
        <p:txBody>
          <a:bodyPr/>
          <a:lstStyle/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Společné stanovisko k vydávání závazných stanovisek dotčených orgánů v řízení podle zákona č. 183/2006 Sb., po nabytí plné účinnosti zákona č. 283/2021 Sb.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 err="1"/>
              <a:t>Ust</a:t>
            </a:r>
            <a:r>
              <a:rPr lang="cs-CZ" dirty="0"/>
              <a:t>. § 330 odst. 1 </a:t>
            </a:r>
            <a:r>
              <a:rPr lang="cs-CZ" dirty="0" err="1"/>
              <a:t>StavZ</a:t>
            </a:r>
            <a:r>
              <a:rPr lang="cs-CZ" dirty="0"/>
              <a:t> se vztahuje i na dotčené orgány a jejich správní úkony</a:t>
            </a:r>
          </a:p>
          <a:p>
            <a:pPr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 vydávání JES se § 330 odst. 1 </a:t>
            </a:r>
            <a:r>
              <a:rPr lang="cs-CZ" dirty="0" err="1"/>
              <a:t>StavZ</a:t>
            </a:r>
            <a:r>
              <a:rPr lang="cs-CZ" dirty="0"/>
              <a:t> nevztahuje, neboť zákon o JES obsahuje vlastní přechodná ustanovení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 se vydává i pro záměry povolované podle starého stavebního zákona, byla-li žádost o vydání JES, resp. některého z nahrazovaných správních úkonů, podána po 1. 7. 2024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Aplikují se standardní přechodná ustanovení podle § 19 zákona o JES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Žádosti je nutné posuzovat materiálně, podle obsahu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Vždy je třeba </a:t>
            </a:r>
            <a:r>
              <a:rPr lang="cs-CZ" b="1" dirty="0">
                <a:solidFill>
                  <a:schemeClr val="tx1"/>
                </a:solidFill>
              </a:rPr>
              <a:t>zjišťovat, zda byl již některý ze správních úkonů vydán</a:t>
            </a:r>
            <a:r>
              <a:rPr lang="cs-CZ" dirty="0"/>
              <a:t>, či zda žadatele žádá o vydání prvního podkladového úkonu pro povolení záměru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Seznam již vydaných správních úkonů není náležitostí žádosti, ale nelze bez něj vydat zákonné JES</a:t>
            </a:r>
          </a:p>
          <a:p>
            <a:pPr algn="just">
              <a:spcAft>
                <a:spcPts val="600"/>
              </a:spcAft>
              <a:buClr>
                <a:schemeClr val="tx1"/>
              </a:buClr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AF56E1-77A4-B474-2D35-E1FA00DD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541152"/>
          </a:xfrm>
        </p:spPr>
        <p:txBody>
          <a:bodyPr/>
          <a:lstStyle/>
          <a:p>
            <a:r>
              <a:rPr lang="cs-CZ" dirty="0"/>
              <a:t>Přechodná ustanovení ve vazbě na nabytí plné účinnosti stavebního zákona a zákona o JES</a:t>
            </a:r>
          </a:p>
        </p:txBody>
      </p:sp>
    </p:spTree>
    <p:extLst>
      <p:ext uri="{BB962C8B-B14F-4D97-AF65-F5344CB8AC3E}">
        <p14:creationId xmlns:p14="http://schemas.microsoft.com/office/powerpoint/2010/main" val="23353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56D5FDA-EACE-49AB-902B-B7E11DACF9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272808" cy="3289096"/>
          </a:xfrm>
        </p:spPr>
        <p:txBody>
          <a:bodyPr/>
          <a:lstStyle/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465/2023 Sb., kterým se mění zákon č. 416/2009 Sb., o urychlení výstavby dopravní, vodní a energetické infrastruktury a infrastruktury elektronických komunikací (liniový zákon), ve znění pozdějších předpisů, a další související zákony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Nový název zákona - Zákon o urychlení výstavby strategicky významné infrastruktury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Rozšiřuje výčet staveb spadajících do režimu zákona – především o oblast jaderných záměrů (stavby pro energetickou bezpečnost - § 1 odst. 5)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Novelizuje zákon o JES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Zavádí kompetenci MŽP pro </a:t>
            </a:r>
            <a:r>
              <a:rPr lang="cs-CZ" b="1" dirty="0">
                <a:solidFill>
                  <a:schemeClr val="tx1"/>
                </a:solidFill>
              </a:rPr>
              <a:t>záměry staveb pro energetickou bezpečnost </a:t>
            </a:r>
            <a:r>
              <a:rPr lang="cs-CZ" dirty="0"/>
              <a:t>– vč. staveb v areálu JE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Novelizuje zákon o posuzování vlivů na životní prostředí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Platnost stanoviska EIA </a:t>
            </a:r>
            <a:r>
              <a:rPr lang="cs-CZ" b="1" dirty="0">
                <a:solidFill>
                  <a:schemeClr val="tx1"/>
                </a:solidFill>
              </a:rPr>
              <a:t>7 let</a:t>
            </a:r>
            <a:r>
              <a:rPr lang="cs-CZ" dirty="0"/>
              <a:t> s možností prodloužení jedenkrát o 5 let (s výjimkami)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Příslušnost MŽP k posouzení vlivů (a tedy i vydání následného JES) u záměrů týkajících se stavby pro energetickou bezpečnost, o kterých rozhoduje Dopravní a energetický stavební úřad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Ruší kompetence ČIŽP v ochraně přírody a krajiny (u FO) a v oblasti EIA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F8CCFE-5F6D-4440-BEB0-32D34351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NOVELA Liniového zákona</a:t>
            </a:r>
          </a:p>
        </p:txBody>
      </p:sp>
    </p:spTree>
    <p:extLst>
      <p:ext uri="{BB962C8B-B14F-4D97-AF65-F5344CB8AC3E}">
        <p14:creationId xmlns:p14="http://schemas.microsoft.com/office/powerpoint/2010/main" val="38376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E6804428-93BB-47FC-EA56-E6A91BC26E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059582"/>
            <a:ext cx="7920880" cy="3361104"/>
          </a:xfrm>
        </p:spPr>
        <p:txBody>
          <a:bodyPr/>
          <a:lstStyle/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Poslanecký návrh zákona – sněmovní tisk 883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Projednáván ve 2. čtení v Poslanecké sněmovně, řada pozměňovacích návrhů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Primárním cílem bylo začlenění paroplynových elektráren do zjednodušeného režimu povolování podle zákona č. 416/2009 Sb., o urychlení výstavby strategicky významné infrastruktury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rámci pozměňovacích návrhů bylo navrženo zjednodušení povolování výroben z obnovitelných zdrojů energie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Výrobny nad 100 MW by byly stavbami pro energetickou bezpečnost, které mají zcela výjimečný režim – přednostní projednání, zrušení odvolání, omezení přezkumu, nemožnost odvolání proti rozhodnutí o vyvlastnění, zkrácené lhůty pro JES, odlišný režim řešení rozporů, zkrácené žalobní lhůty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Záměry 4 a více větrných elektráren budou mít vlastní specifický režim, využívající některé z výše uvedených procesních zjednodušení – zkrácení žalobních lhůt, omezení přezkumu, zkrácení lhůt pro JES, platnost JES 7 let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Četné debaty o krajinném rázu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Snahy „vypnout“ jeho posuzování pro některé záměry – např. stožáry telekomunikačních sítí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Snaha o přesunutí do stanoviska EIA podle § 9a zákona o posuzování vlivů na životní prostředí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222A91-8730-FC88-7CD5-F56C6AD7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LEX plyn – novela energetického a urychlovacího zákona</a:t>
            </a:r>
          </a:p>
        </p:txBody>
      </p:sp>
    </p:spTree>
    <p:extLst>
      <p:ext uri="{BB962C8B-B14F-4D97-AF65-F5344CB8AC3E}">
        <p14:creationId xmlns:p14="http://schemas.microsoft.com/office/powerpoint/2010/main" val="350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2F374E9-7091-4D51-9039-A5A6D68F15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992888" cy="3289096"/>
          </a:xfrm>
        </p:spPr>
        <p:txBody>
          <a:bodyPr/>
          <a:lstStyle/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Transpozice směrnice Evropského parlamentu a Rady (EU) 2023/2413 ze dne 18. října 2023, kterou se mění směrnice (EU) 2018/2001, nařízení (EU) 2018/1999 a směrnice 98/70/ES, pokud jde o podporu energie z obnovitelných zdrojů, a zrušuje směrnice Rady (EU) 2015/652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Vymezování oblastí pro zrychlené zavádění obnovitelných zdrojů energie (tzv. akcelerační oblasti)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Umožní jednodušší režim povolování záměrů OZE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Povolovací postup v akceleračních oblastech nesmí přesáhnout 12 měsíců, popř. 18 měsíců, je-li to odůvodněno mimořádnými okolnostmi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projekty v akceleračních oblastech lze uplatnit výjimku z povinnosti provést EIA a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naturové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hodnocení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Orgánem příslušným k vydání JES pro záměry VTE a/nebo FVE v akceleračních oblastech bude vždy krajský úřad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Zásahy do procesu JES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„</a:t>
            </a:r>
            <a:r>
              <a:rPr lang="cs-CZ" dirty="0" err="1"/>
              <a:t>kvaziscreening</a:t>
            </a:r>
            <a:r>
              <a:rPr lang="cs-CZ" dirty="0"/>
              <a:t> EIA“, revize nahrazovaných správních úkonů, minimalizace obsahu JES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Částečné zjednodušení režimu povolování OZE i mimo území akceleračních oblastí</a:t>
            </a:r>
          </a:p>
          <a:p>
            <a:pPr marL="171450" indent="-171450" algn="just"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byl dne 12. března 2025 schválen vládou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A63209-D26A-479D-9819-3C7A6003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632848" cy="318583"/>
          </a:xfrm>
        </p:spPr>
        <p:txBody>
          <a:bodyPr>
            <a:normAutofit fontScale="90000"/>
          </a:bodyPr>
          <a:lstStyle/>
          <a:p>
            <a:r>
              <a:rPr lang="cs-CZ" dirty="0"/>
              <a:t>Návrh zákona o urychlení využívání některých obnovitelných zdrojů energie</a:t>
            </a:r>
          </a:p>
        </p:txBody>
      </p:sp>
    </p:spTree>
    <p:extLst>
      <p:ext uri="{BB962C8B-B14F-4D97-AF65-F5344CB8AC3E}">
        <p14:creationId xmlns:p14="http://schemas.microsoft.com/office/powerpoint/2010/main" val="9206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772E48B-ADBB-4CAF-AE7B-79D2B2D1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653102"/>
            <a:ext cx="5976664" cy="5411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3200" dirty="0"/>
              <a:t>Děkuji vám za pozornost.</a:t>
            </a:r>
          </a:p>
        </p:txBody>
      </p:sp>
      <p:sp>
        <p:nvSpPr>
          <p:cNvPr id="3" name="Zástupný symbol pro text 4">
            <a:extLst>
              <a:ext uri="{FF2B5EF4-FFF2-40B4-BE49-F238E27FC236}">
                <a16:creationId xmlns:a16="http://schemas.microsoft.com/office/drawing/2014/main" id="{2A11899D-64A9-4B63-9012-EC51C3C2A69E}"/>
              </a:ext>
            </a:extLst>
          </p:cNvPr>
          <p:cNvSpPr txBox="1">
            <a:spLocks/>
          </p:cNvSpPr>
          <p:nvPr/>
        </p:nvSpPr>
        <p:spPr>
          <a:xfrm>
            <a:off x="6012160" y="3075806"/>
            <a:ext cx="2667412" cy="14533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45876D-A996-45DC-8AA3-F0D01524AA35}"/>
              </a:ext>
            </a:extLst>
          </p:cNvPr>
          <p:cNvSpPr txBox="1"/>
          <p:nvPr/>
        </p:nvSpPr>
        <p:spPr>
          <a:xfrm>
            <a:off x="3834172" y="3219822"/>
            <a:ext cx="43559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>
                <a:solidFill>
                  <a:schemeClr val="tx2"/>
                </a:solidFill>
              </a:rPr>
              <a:t>		Mgr. Pavel Chlíbek</a:t>
            </a:r>
          </a:p>
          <a:p>
            <a:pPr algn="r"/>
            <a:r>
              <a:rPr lang="cs-CZ" sz="1600" dirty="0">
                <a:solidFill>
                  <a:schemeClr val="tx2"/>
                </a:solidFill>
              </a:rPr>
              <a:t>Ministerstvo životního prostředí</a:t>
            </a:r>
          </a:p>
          <a:p>
            <a:pPr algn="r"/>
            <a:r>
              <a:rPr lang="cs-CZ" sz="1600" dirty="0">
                <a:solidFill>
                  <a:schemeClr val="tx2"/>
                </a:solidFill>
              </a:rPr>
              <a:t>Odbor legislativní</a:t>
            </a:r>
          </a:p>
          <a:p>
            <a:pPr algn="r"/>
            <a:r>
              <a:rPr lang="cs-CZ" sz="1600" dirty="0">
                <a:solidFill>
                  <a:schemeClr val="tx2"/>
                </a:solidFill>
              </a:rPr>
              <a:t>tel. 604 108 166</a:t>
            </a:r>
          </a:p>
          <a:p>
            <a:pPr algn="r"/>
            <a:r>
              <a:rPr lang="cs-CZ" sz="1600" dirty="0">
                <a:solidFill>
                  <a:schemeClr val="tx2"/>
                </a:solidFill>
              </a:rPr>
              <a:t>pavel.chlibek@mzp.cz</a:t>
            </a:r>
          </a:p>
          <a:p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D77EDEB-1832-413E-9934-B4A6578EF1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920880" cy="3456384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č. 283/2021 Sb. ve znění zákona č. 152/2023 Sb.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Namísto územního a stavebního řízení zavádí jediné </a:t>
            </a:r>
            <a:r>
              <a:rPr lang="cs-CZ" b="1" dirty="0">
                <a:solidFill>
                  <a:schemeClr val="tx1"/>
                </a:solidFill>
              </a:rPr>
              <a:t>řízení o povolení záměru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Ponechává rozsáhlou síť stavebních úřadů (stanoví vyhláška)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Přílohy rozlišují </a:t>
            </a:r>
            <a:r>
              <a:rPr lang="cs-CZ" b="1" dirty="0">
                <a:solidFill>
                  <a:schemeClr val="tx1"/>
                </a:solidFill>
              </a:rPr>
              <a:t>drobné stavby</a:t>
            </a:r>
            <a:r>
              <a:rPr lang="cs-CZ" dirty="0"/>
              <a:t> (bez povolení) – příloha č. 1, např. stavby do 40 m</a:t>
            </a:r>
            <a:r>
              <a:rPr lang="cs-CZ" baseline="30000" dirty="0"/>
              <a:t>2</a:t>
            </a:r>
            <a:r>
              <a:rPr lang="cs-CZ" dirty="0"/>
              <a:t>, skleníky, opěrné zdi, </a:t>
            </a:r>
            <a:r>
              <a:rPr lang="cs-CZ" b="1" dirty="0">
                <a:solidFill>
                  <a:schemeClr val="tx1"/>
                </a:solidFill>
              </a:rPr>
              <a:t>jednoduché stavby</a:t>
            </a:r>
            <a:r>
              <a:rPr lang="cs-CZ" dirty="0"/>
              <a:t> (jednodušší režim) – příloha č. 2, např. stavby pro bydlení a rekreaci, garáže, a </a:t>
            </a:r>
            <a:r>
              <a:rPr lang="cs-CZ" b="1" dirty="0">
                <a:solidFill>
                  <a:schemeClr val="tx1"/>
                </a:solidFill>
              </a:rPr>
              <a:t>vyhrazené stavby </a:t>
            </a:r>
            <a:r>
              <a:rPr lang="cs-CZ" dirty="0"/>
              <a:t>(vazba na kompetence a přechodné období) – příloha č. 3, dálnice, dráhy, přepravní a přenosová soustava, produktovody, jaderná zařízení)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Prováděcí vyhlášky – dokumentace, požadavky na výstavbu, formuláře – včetně </a:t>
            </a:r>
            <a:r>
              <a:rPr lang="cs-CZ" b="1" dirty="0">
                <a:solidFill>
                  <a:schemeClr val="tx1"/>
                </a:solidFill>
              </a:rPr>
              <a:t>formuláře pro žádost o závazné stanovisko dotčeného orgánu</a:t>
            </a: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Zavádí Dopravní a energetický stavební úřad (DESÚ)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Dopravní a energetické stavby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Nadřízeným orgánem je Ministerstvo dopravy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Odvolacím orgánem je </a:t>
            </a:r>
            <a:r>
              <a:rPr lang="cs-CZ" b="1" dirty="0">
                <a:solidFill>
                  <a:schemeClr val="tx1"/>
                </a:solidFill>
              </a:rPr>
              <a:t>Ministerstvo průmyslu a obchodu a Ministerstvo dopravy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MMR je ústředním orgánem soustavy stavebních úřadů, nadřízeným však pouze pro KÚ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Vlastní požadavky na výstavbu, dokumentaci (vyhlášky)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F6D144-2327-4B4F-9C11-3B5D932B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Vazba JES na Stavební zákon</a:t>
            </a:r>
          </a:p>
        </p:txBody>
      </p:sp>
    </p:spTree>
    <p:extLst>
      <p:ext uri="{BB962C8B-B14F-4D97-AF65-F5344CB8AC3E}">
        <p14:creationId xmlns:p14="http://schemas.microsoft.com/office/powerpoint/2010/main" val="32023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46F8F1A-A684-B210-ADDF-B16CD6B5CD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31590"/>
            <a:ext cx="7920880" cy="352839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Právní předpisy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Zákon č. 283/2021 Sb., stavební zákon, ve znění pozdějších předpisů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Vyhláška č. 149/2024 Sb., o provedení některých ustanovení stavebního zákona (tzv. formulářová vyhláška)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Vyhláška č. 190/2024 Sb., o podrobnostech provozu některých informačních systémů stavební správy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Informační systémy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Pro přístup stavebníka – </a:t>
            </a:r>
            <a:r>
              <a:rPr lang="cs-CZ" b="1" dirty="0">
                <a:solidFill>
                  <a:schemeClr val="tx1"/>
                </a:solidFill>
              </a:rPr>
              <a:t>portál stavebníka, evidence elektronických dokumentací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Pro přístup úřadů - </a:t>
            </a:r>
            <a:r>
              <a:rPr lang="cs-CZ" b="1" dirty="0">
                <a:solidFill>
                  <a:schemeClr val="tx1"/>
                </a:solidFill>
              </a:rPr>
              <a:t>Informační systém stavebních řízení, evidence stavebních postupů</a:t>
            </a:r>
          </a:p>
          <a:p>
            <a:pPr>
              <a:buClr>
                <a:schemeClr val="tx1"/>
              </a:buClr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Metodické pokyny, školení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Zajišťováno MMR jako gestorem digitalizace – webináře, školení, </a:t>
            </a:r>
            <a:r>
              <a:rPr lang="cs-CZ" dirty="0" err="1"/>
              <a:t>videonávody</a:t>
            </a:r>
            <a:endParaRPr lang="cs-CZ" dirty="0"/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 přípravě bylo společné školení pro dotčené orgány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Vazba na JES dána především postavením orgánů JES jako dotčených orgánů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Povinnost digitalizace, celá řada nejasností (elektronická dokumentace, vkládání dokumentů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F13CAA-050A-9C3F-368C-6F29D9DE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Digitalizace stavebního řízení a vydávání JES</a:t>
            </a:r>
          </a:p>
        </p:txBody>
      </p:sp>
    </p:spTree>
    <p:extLst>
      <p:ext uri="{BB962C8B-B14F-4D97-AF65-F5344CB8AC3E}">
        <p14:creationId xmlns:p14="http://schemas.microsoft.com/office/powerpoint/2010/main" val="7981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C120D9-CC29-B808-B65C-9BCB1B008B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203598"/>
            <a:ext cx="7920880" cy="3384376"/>
          </a:xfrm>
        </p:spPr>
        <p:txBody>
          <a:bodyPr/>
          <a:lstStyle/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Odklad digitalizace – „legislativní a technický bypass“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Schválena novela stavebního zákona – zákon č. 437/2024 Sb.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Odklad </a:t>
            </a:r>
            <a:r>
              <a:rPr lang="cs-CZ" b="1" dirty="0">
                <a:solidFill>
                  <a:schemeClr val="tx1"/>
                </a:solidFill>
              </a:rPr>
              <a:t>s účinností od 21. prosince 2024</a:t>
            </a:r>
            <a:r>
              <a:rPr lang="cs-CZ" dirty="0"/>
              <a:t>, u </a:t>
            </a:r>
            <a:r>
              <a:rPr lang="cs-CZ" b="1" dirty="0">
                <a:solidFill>
                  <a:schemeClr val="tx1"/>
                </a:solidFill>
              </a:rPr>
              <a:t>ISSŘ do 31. 12. 2027</a:t>
            </a:r>
            <a:r>
              <a:rPr lang="cs-CZ" dirty="0"/>
              <a:t>, u NGUP do 30. 6. 2025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Údajně bude vysoutěžen nový systém 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Nejasnosti ohledně aktuálně probíhajících procesů (lhůty, doručování)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Umožňuje dobrovolné </a:t>
            </a:r>
            <a:r>
              <a:rPr lang="cs-CZ" b="1" dirty="0">
                <a:solidFill>
                  <a:schemeClr val="tx1"/>
                </a:solidFill>
              </a:rPr>
              <a:t>využívání Portálu stavebníka a Evidence elektronických dokumentací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Odstraní povinnost správních orgánů pracovat s ISSŘ (s výjimkou příjmu podání)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Některé funkce nebudou moci být využívány (např. doručování) – </a:t>
            </a:r>
            <a:r>
              <a:rPr lang="cs-CZ" b="1" dirty="0">
                <a:solidFill>
                  <a:schemeClr val="tx1"/>
                </a:solidFill>
              </a:rPr>
              <a:t>nelze komunikovat mezi správními orgány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Do účinnosti zákona </a:t>
            </a:r>
            <a:r>
              <a:rPr lang="cs-CZ" b="1" dirty="0">
                <a:solidFill>
                  <a:schemeClr val="tx1"/>
                </a:solidFill>
              </a:rPr>
              <a:t>platila předchozí právní úprava, včetně běhu lhůt </a:t>
            </a:r>
            <a:r>
              <a:rPr lang="cs-CZ" dirty="0"/>
              <a:t>– nastávaly fikce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Důsledky odkladu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Legalizace stávajícího stavu</a:t>
            </a:r>
            <a:r>
              <a:rPr lang="cs-CZ" dirty="0"/>
              <a:t>, kdy správní orgány v důsledku potíží často nepracují v ISSŘ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Zachování povinnosti zřízení přístupu správních orgánů do ISSŘ </a:t>
            </a:r>
            <a:r>
              <a:rPr lang="cs-CZ" dirty="0"/>
              <a:t>(JIP/KAAS, RPP, lokální administrátor)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Údržba a rozvoj stávajících systémů – „technický bypass“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39C7CE-4799-E8BF-A7D4-61FAC519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Aktuální stav digitalizace stavebního řízení</a:t>
            </a:r>
          </a:p>
        </p:txBody>
      </p:sp>
    </p:spTree>
    <p:extLst>
      <p:ext uri="{BB962C8B-B14F-4D97-AF65-F5344CB8AC3E}">
        <p14:creationId xmlns:p14="http://schemas.microsoft.com/office/powerpoint/2010/main" val="12592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7128792" cy="318583"/>
          </a:xfrm>
        </p:spPr>
        <p:txBody>
          <a:bodyPr>
            <a:normAutofit/>
          </a:bodyPr>
          <a:lstStyle/>
          <a:p>
            <a:r>
              <a:rPr lang="cs-CZ" dirty="0"/>
              <a:t>Základní cíle a principy jednotného environmentálního stanoviska 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560" y="1128062"/>
            <a:ext cx="7920880" cy="3459911"/>
          </a:xfrm>
        </p:spPr>
        <p:txBody>
          <a:bodyPr/>
          <a:lstStyle/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Zrychlení a zefektivnění povolovacího řízení za současného zachování potřebné odbornosti a schopnosti hájit veřejný zájem na ochraně životního prostředí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 vždy podkladem pro některé z následných řízení (§ 1 ZJES)</a:t>
            </a:r>
          </a:p>
          <a:p>
            <a:pPr marL="533400" lvl="3" indent="-171450" algn="just">
              <a:buClr>
                <a:schemeClr val="tx1"/>
              </a:buClr>
            </a:pPr>
            <a:r>
              <a:rPr lang="cs-CZ" b="1" kern="0" dirty="0">
                <a:ea typeface="Roboto" panose="02000000000000000000" pitchFamily="2" charset="0"/>
                <a:cs typeface="Roboto" panose="02000000000000000000" pitchFamily="2" charset="0"/>
              </a:rPr>
              <a:t>Řízení o povolení záměru podle stavebního zákona (část šestá, hlava III </a:t>
            </a:r>
            <a:r>
              <a:rPr lang="cs-CZ" b="1" kern="0" dirty="0" err="1">
                <a:ea typeface="Roboto" panose="02000000000000000000" pitchFamily="2" charset="0"/>
                <a:cs typeface="Roboto" panose="02000000000000000000" pitchFamily="2" charset="0"/>
              </a:rPr>
              <a:t>StavZ</a:t>
            </a:r>
            <a:r>
              <a:rPr lang="cs-CZ" b="1" kern="0" dirty="0">
                <a:ea typeface="Roboto" panose="02000000000000000000" pitchFamily="2" charset="0"/>
                <a:cs typeface="Roboto" panose="02000000000000000000" pitchFamily="2" charset="0"/>
              </a:rPr>
              <a:t>) – povolení stavby nebo zařízení, změna využití území, dělení nebo scelování pozemků, změna záměru před dokončením, povolení odstranění stavby, dodatečné povolení           </a:t>
            </a:r>
            <a:r>
              <a:rPr lang="cs-CZ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cs-CZ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  <a:cs typeface="Roboto" panose="02000000000000000000" pitchFamily="2" charset="0"/>
              </a:rPr>
              <a:t>X kolaudační rozhodnutí NE) </a:t>
            </a:r>
          </a:p>
          <a:p>
            <a:pPr marL="533400" lvl="3" indent="-171450" algn="just">
              <a:spcAft>
                <a:spcPts val="1000"/>
              </a:spcAft>
              <a:buClr>
                <a:schemeClr val="tx1"/>
              </a:buClr>
            </a:pPr>
            <a:r>
              <a:rPr lang="cs-CZ" b="1" kern="0" dirty="0">
                <a:ea typeface="Roboto" panose="02000000000000000000" pitchFamily="2" charset="0"/>
                <a:cs typeface="Roboto" panose="02000000000000000000" pitchFamily="2" charset="0"/>
              </a:rPr>
              <a:t>Navazující řízení podle zákona o posuzování vlivů na životní prostředí (§ 3 písm. g)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Procesní integrace v oblasti ochrany životního prostředí do jednoho závazného stanoviska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JES vydáván namísto správních úkonů podle 10 různých zákonů – celkem až 29 správních úkonů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Zahrnuje vyjádření, závazná stanoviska i rozhodnutí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Tzv. </a:t>
            </a:r>
            <a:r>
              <a:rPr lang="cs-CZ" b="1" dirty="0">
                <a:solidFill>
                  <a:schemeClr val="tx1"/>
                </a:solidFill>
              </a:rPr>
              <a:t>integrační formule </a:t>
            </a:r>
            <a:r>
              <a:rPr lang="cs-CZ" dirty="0"/>
              <a:t>v jednotlivých zákonech</a:t>
            </a:r>
          </a:p>
          <a:p>
            <a:pPr marL="171450" indent="-171450" algn="just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Podpůrné užití správního řádu - § 149 a další	</a:t>
            </a:r>
          </a:p>
          <a:p>
            <a:pPr marL="171450" indent="-171450" algn="just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Nejsou-li splněny podmínky pro jeho vydání, JES se nevydává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Příslušný orgán vydá </a:t>
            </a:r>
            <a:r>
              <a:rPr lang="cs-CZ" b="1" dirty="0">
                <a:solidFill>
                  <a:schemeClr val="tx1"/>
                </a:solidFill>
              </a:rPr>
              <a:t>sdělení o tom, že se JES nevydává</a:t>
            </a:r>
            <a:r>
              <a:rPr lang="cs-CZ" dirty="0"/>
              <a:t>, a uvede v něm důvody</a:t>
            </a:r>
          </a:p>
          <a:p>
            <a:pPr marL="171450" indent="-1714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Sdělení může upozornit na zákonné povinnosti, na potřebu vydání dalších úkonů, neobsahuje ale podmínky</a:t>
            </a:r>
          </a:p>
        </p:txBody>
      </p:sp>
    </p:spTree>
    <p:extLst>
      <p:ext uri="{BB962C8B-B14F-4D97-AF65-F5344CB8AC3E}">
        <p14:creationId xmlns:p14="http://schemas.microsoft.com/office/powerpoint/2010/main" val="15083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NAHRAZOVANÉ SPRÁVNÍ ÚKONY (1/3)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8" y="1131590"/>
            <a:ext cx="7922341" cy="343311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geologických pracích </a:t>
            </a:r>
            <a:r>
              <a:rPr lang="cs-CZ" dirty="0"/>
              <a:t>(62/1988 Sb.)</a:t>
            </a:r>
          </a:p>
          <a:p>
            <a:pPr marL="171450" indent="-17145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Vyjádření k území se zvláštními podmínkami geologické stavby, zejména s předpokládanými ložisky nerostů nebo se zvlášť nepříznivými inženýrskogeologickými poměry </a:t>
            </a:r>
            <a:r>
              <a:rPr lang="cs-CZ" i="1" dirty="0"/>
              <a:t>(§ 13 odst. 3)</a:t>
            </a:r>
            <a:endParaRPr lang="cs-CZ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ochraně přírody a krajiny </a:t>
            </a:r>
            <a:r>
              <a:rPr lang="cs-CZ" dirty="0"/>
              <a:t>(114/1992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Zásah do významného krajinného prvku (§ 4 odst. 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Zabránění úhynu rostlin a zraňování nebo úhynu živočichů (§ 5 odst. 3)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Odchylný postup při ochraně volně žijících ptáků (§ 5b 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Povolení ke kácení dřevin (§ 8 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Povolování výjimek ze zákazů ničit, poškozovat nebo upravovat jeskyně (§ 10 odst. 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Zásah do krajinného rázu (§ 12 odst. 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k činnostem v ochranném pásmu ZCHÚ (§ 37 odst. 2)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k činnostem v ochranném pásmu památného stromu (§ 46 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Výjimky ze zákazů u památných stromů a zvláště chráněných druhů (§ 56 odst. 1)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se zřízením nebo zrušením účelových komunikací, stezek a pěšin (§ 63 odst. 1)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8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151A66F9-10CC-4467-AFF5-7572E2BF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13007"/>
            <a:ext cx="5976664" cy="318583"/>
          </a:xfrm>
        </p:spPr>
        <p:txBody>
          <a:bodyPr/>
          <a:lstStyle/>
          <a:p>
            <a:r>
              <a:rPr lang="cs-CZ" dirty="0"/>
              <a:t>Nahrazované správní úkony (2/3)</a:t>
            </a:r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4711B859-E2B0-4FD6-ABF8-B8B2256344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098" y="1131590"/>
            <a:ext cx="7922341" cy="3433112"/>
          </a:xfrm>
        </p:spPr>
        <p:txBody>
          <a:bodyPr/>
          <a:lstStyle/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ochraně zemědělského půdního fondu </a:t>
            </a:r>
            <a:r>
              <a:rPr lang="cs-CZ" dirty="0"/>
              <a:t>(334/1992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s odnětím půdy ze ZPF (§ 9)</a:t>
            </a:r>
          </a:p>
          <a:p>
            <a:pPr marL="171450" indent="-17145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u="sng" dirty="0"/>
              <a:t>Souhlasy podle § 2 (změna využití z trvalého travního porostu na ornou půdu), § 8a odst. 2 (realizace </a:t>
            </a:r>
            <a:r>
              <a:rPr lang="cs-CZ" u="sng" dirty="0" err="1"/>
              <a:t>agrovoltaiky</a:t>
            </a:r>
            <a:r>
              <a:rPr lang="cs-CZ" u="sng" dirty="0"/>
              <a:t>) a § 8b odst. 1 (rybochovné rybníky, opatření k zajišťování zemědělské výroby)</a:t>
            </a:r>
            <a:endParaRPr lang="cs-CZ" i="1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Lesní zákon </a:t>
            </a:r>
            <a:r>
              <a:rPr lang="cs-CZ" dirty="0"/>
              <a:t>(289/1995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s dělením lesních pozemků (§ 12 odst. 3)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Souhlas s dotčením pozemků PUPFL (§ 14 odst. 2)</a:t>
            </a:r>
          </a:p>
          <a:p>
            <a:pPr marL="171450" indent="-17145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Odnětí pozemků z PUPFL (§ 16)</a:t>
            </a:r>
            <a:endParaRPr lang="cs-CZ" i="1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posuzování vlivů na životní prostředí </a:t>
            </a:r>
            <a:r>
              <a:rPr lang="cs-CZ" dirty="0"/>
              <a:t>(100/2001 Sb.)</a:t>
            </a:r>
          </a:p>
          <a:p>
            <a:pPr marL="171450" indent="-171450"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k posouzení vlivů záměru na životní prostředí (§ 9a)</a:t>
            </a:r>
            <a:endParaRPr lang="cs-CZ" i="1" dirty="0"/>
          </a:p>
          <a:p>
            <a:pPr marL="171450" indent="-171450">
              <a:buClr>
                <a:schemeClr val="tx1"/>
              </a:buClr>
              <a:buFont typeface="Wingdings 3" panose="05040102010807070707" pitchFamily="18" charset="2"/>
              <a:buChar char="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o prevenci závažných havárií (224/2015 Sb.)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při povolování nového objektu (§ 49 odst.3)</a:t>
            </a:r>
          </a:p>
          <a:p>
            <a:pPr marL="171450" indent="-171450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dirty="0"/>
              <a:t>Závazné stanovisko při realizaci nové stavby (mimo jednoduché stavby) </a:t>
            </a:r>
            <a:r>
              <a:rPr lang="cs-CZ" u="sng" dirty="0"/>
              <a:t>v dosahu havarijních projevů</a:t>
            </a:r>
            <a:r>
              <a:rPr lang="cs-CZ" dirty="0"/>
              <a:t> stávajícího objektu (§ 49 odst. 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51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ZP_2020_16ku9-final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C588B596-AE8C-477B-B25B-F51060738280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26188A8A-D3A8-4AA5-9AAE-8B14F0C0F042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10031</TotalTime>
  <Words>4993</Words>
  <Application>Microsoft Office PowerPoint</Application>
  <PresentationFormat>Předvádění na obrazovce (16:9)</PresentationFormat>
  <Paragraphs>421</Paragraphs>
  <Slides>34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45" baseType="lpstr">
      <vt:lpstr>Wingdings</vt:lpstr>
      <vt:lpstr>Roboto Light</vt:lpstr>
      <vt:lpstr>Arial</vt:lpstr>
      <vt:lpstr>Roboto Medium</vt:lpstr>
      <vt:lpstr>verdana</vt:lpstr>
      <vt:lpstr>Wingdings 3</vt:lpstr>
      <vt:lpstr>Calibri</vt:lpstr>
      <vt:lpstr>Aptos</vt:lpstr>
      <vt:lpstr>Roboto</vt:lpstr>
      <vt:lpstr>MZP_2020_16ku9-final</vt:lpstr>
      <vt:lpstr>Motiv3-finl new</vt:lpstr>
      <vt:lpstr> Jednotné environmentální stanovisko    </vt:lpstr>
      <vt:lpstr>Úvod do problematiky jednotného environmentálního stanoviska </vt:lpstr>
      <vt:lpstr>Příprava zákona o jednotném environmentálním stanovisku</vt:lpstr>
      <vt:lpstr>Vazba JES na Stavební zákon</vt:lpstr>
      <vt:lpstr>Digitalizace stavebního řízení a vydávání JES</vt:lpstr>
      <vt:lpstr>Aktuální stav digitalizace stavebního řízení</vt:lpstr>
      <vt:lpstr>Základní cíle a principy jednotného environmentálního stanoviska </vt:lpstr>
      <vt:lpstr>NAHRAZOVANÉ SPRÁVNÍ ÚKONY (1/3)</vt:lpstr>
      <vt:lpstr>Nahrazované správní úkony (2/3)</vt:lpstr>
      <vt:lpstr>Nahrazované správní úkony (3/3)</vt:lpstr>
      <vt:lpstr>Správní úkony podle vodního zákona integrované do JES</vt:lpstr>
      <vt:lpstr>Zásadní body ve vztahu vodního zákona a zákona o jes</vt:lpstr>
      <vt:lpstr>Zásadní body ve vztahu vodního zákona a zákona o jes</vt:lpstr>
      <vt:lpstr>Zásadní body ve vztahu vodního zákona a zákona o jes</vt:lpstr>
      <vt:lpstr>Neintegrované oblasti</vt:lpstr>
      <vt:lpstr>Vztah JES a procesu posouzení vlivů na ŽP (EIA)</vt:lpstr>
      <vt:lpstr>Výkon státní správy</vt:lpstr>
      <vt:lpstr>Výkon státní správy</vt:lpstr>
      <vt:lpstr>Proces vydání JES</vt:lpstr>
      <vt:lpstr>Postup při vydávání jednotného environmentálního stanoviska</vt:lpstr>
      <vt:lpstr>Postup při vydávání jednotného environmentálního stanoviska</vt:lpstr>
      <vt:lpstr>Fikce souhlasu JES (§ 178 odst. 3 stavebního zákona) </vt:lpstr>
      <vt:lpstr>Postup při vydávání jednotného environmentálního stanoviska</vt:lpstr>
      <vt:lpstr>Koordinované závazné stanovisko</vt:lpstr>
      <vt:lpstr>Koordinované závazné stanovisko – aplikační potíže</vt:lpstr>
      <vt:lpstr>Přezkum jednotného environmentálního stanoviska</vt:lpstr>
      <vt:lpstr>Kontrola, ukládání nápravný opatření, přestupky</vt:lpstr>
      <vt:lpstr>Účast veřejnosti</vt:lpstr>
      <vt:lpstr>Přechodná ustanovení (§ 19)</vt:lpstr>
      <vt:lpstr>Přechodná ustanovení ve vazbě na nabytí plné účinnosti stavebního zákona a zákona o JES</vt:lpstr>
      <vt:lpstr>NOVELA Liniového zákona</vt:lpstr>
      <vt:lpstr>LEX plyn – novela energetického a urychlovacího zákona</vt:lpstr>
      <vt:lpstr>Návrh zákona o urychlení využívání některých obnovitelných zdrojů energie</vt:lpstr>
      <vt:lpstr>Děkuji vám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Pavel Chlíbek</cp:lastModifiedBy>
  <cp:revision>426</cp:revision>
  <cp:lastPrinted>2024-08-16T12:07:50Z</cp:lastPrinted>
  <dcterms:created xsi:type="dcterms:W3CDTF">2021-05-06T07:13:53Z</dcterms:created>
  <dcterms:modified xsi:type="dcterms:W3CDTF">2025-05-05T22:32:14Z</dcterms:modified>
</cp:coreProperties>
</file>