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1"/>
  </p:notesMasterIdLst>
  <p:sldIdLst>
    <p:sldId id="256" r:id="rId2"/>
    <p:sldId id="272" r:id="rId3"/>
    <p:sldId id="273" r:id="rId4"/>
    <p:sldId id="274" r:id="rId5"/>
    <p:sldId id="355" r:id="rId6"/>
    <p:sldId id="331" r:id="rId7"/>
    <p:sldId id="527" r:id="rId8"/>
    <p:sldId id="528" r:id="rId9"/>
    <p:sldId id="529" r:id="rId10"/>
    <p:sldId id="530" r:id="rId11"/>
    <p:sldId id="531" r:id="rId12"/>
    <p:sldId id="275" r:id="rId13"/>
    <p:sldId id="444" r:id="rId14"/>
    <p:sldId id="525" r:id="rId15"/>
    <p:sldId id="478" r:id="rId16"/>
    <p:sldId id="479" r:id="rId17"/>
    <p:sldId id="276" r:id="rId18"/>
    <p:sldId id="354" r:id="rId19"/>
    <p:sldId id="412" r:id="rId20"/>
    <p:sldId id="526" r:id="rId21"/>
    <p:sldId id="277" r:id="rId22"/>
    <p:sldId id="532" r:id="rId23"/>
    <p:sldId id="535" r:id="rId24"/>
    <p:sldId id="533" r:id="rId25"/>
    <p:sldId id="536" r:id="rId26"/>
    <p:sldId id="278" r:id="rId27"/>
    <p:sldId id="360" r:id="rId28"/>
    <p:sldId id="534" r:id="rId29"/>
    <p:sldId id="271" r:id="rId30"/>
  </p:sldIdLst>
  <p:sldSz cx="243871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E8D279-7F17-4369-AE20-087769843978}" v="10" dt="2025-05-19T15:06:29.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54" autoAdjust="0"/>
  </p:normalViewPr>
  <p:slideViewPr>
    <p:cSldViewPr snapToGrid="0" showGuides="1">
      <p:cViewPr varScale="1">
        <p:scale>
          <a:sx n="49" d="100"/>
          <a:sy n="49" d="100"/>
        </p:scale>
        <p:origin x="234" y="72"/>
      </p:cViewPr>
      <p:guideLst>
        <p:guide orient="horz" pos="4320"/>
        <p:guide pos="7681"/>
      </p:guideLst>
    </p:cSldViewPr>
  </p:slideViewPr>
  <p:notesTextViewPr>
    <p:cViewPr>
      <p:scale>
        <a:sx n="1" d="1"/>
        <a:sy n="1" d="1"/>
      </p:scale>
      <p:origin x="0" y="0"/>
    </p:cViewPr>
  </p:notesTextViewPr>
  <p:notesViewPr>
    <p:cSldViewPr snapToGrid="0">
      <p:cViewPr varScale="1">
        <p:scale>
          <a:sx n="84" d="100"/>
          <a:sy n="84" d="100"/>
        </p:scale>
        <p:origin x="199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https://ministerstvozemedelstvi-my.sharepoint.com/personal/zdenek_tesner_mze_gov_cz/Documents/Dokumenty/Pr&#225;vn&#237;/2025/InfoZ/ZOVM%202016%20az%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10003008\Documents\Pr&#225;vn&#237;\2019\ZOVM%20obecn&#283;\Zpr&#225;va%20za%202018\podklad.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10003008\Documents\Pr&#225;vn&#237;\2019\ZOVM%20obecn&#283;\Zpr&#225;va%20za%202018\podklad.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cs-CZ" sz="3600"/>
              <a:t>Příčiny</a:t>
            </a:r>
            <a:r>
              <a:rPr lang="cs-CZ" sz="3600" baseline="0"/>
              <a:t> přiznání náhrady 2016 až 2024</a:t>
            </a:r>
            <a:endParaRPr lang="cs-CZ" sz="3600"/>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0.13788058431552572"/>
          <c:y val="8.2340192148467189E-2"/>
          <c:w val="0.67085907598382488"/>
          <c:h val="0.77736400424361396"/>
        </c:manualLayout>
      </c:layout>
      <c:doughnut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983D-4E8F-AF7C-A010EBB40E7D}"/>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983D-4E8F-AF7C-A010EBB40E7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83D-4E8F-AF7C-A010EBB40E7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83D-4E8F-AF7C-A010EBB40E7D}"/>
              </c:ext>
            </c:extLst>
          </c:dPt>
          <c:dPt>
            <c:idx val="4"/>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9-983D-4E8F-AF7C-A010EBB40E7D}"/>
              </c:ext>
            </c:extLst>
          </c:dPt>
          <c:cat>
            <c:strRef>
              <c:f>List1!$C$15:$G$15</c:f>
              <c:strCache>
                <c:ptCount val="5"/>
                <c:pt idx="0">
                  <c:v>Nepřiměřená délka řízení</c:v>
                </c:pt>
                <c:pt idx="1">
                  <c:v>Procesní nedostatky</c:v>
                </c:pt>
                <c:pt idx="2">
                  <c:v>Vadné zjištění skutkového stavu</c:v>
                </c:pt>
                <c:pt idx="3">
                  <c:v>Nesprávné právní posouzení</c:v>
                </c:pt>
                <c:pt idx="4">
                  <c:v>Dotace.</c:v>
                </c:pt>
              </c:strCache>
            </c:strRef>
          </c:cat>
          <c:val>
            <c:numRef>
              <c:f>List1!$C$16:$G$16</c:f>
              <c:numCache>
                <c:formatCode>General</c:formatCode>
                <c:ptCount val="5"/>
                <c:pt idx="0">
                  <c:v>82</c:v>
                </c:pt>
                <c:pt idx="1">
                  <c:v>6</c:v>
                </c:pt>
                <c:pt idx="2">
                  <c:v>1</c:v>
                </c:pt>
                <c:pt idx="3">
                  <c:v>3</c:v>
                </c:pt>
                <c:pt idx="4">
                  <c:v>17</c:v>
                </c:pt>
              </c:numCache>
            </c:numRef>
          </c:val>
          <c:extLst>
            <c:ext xmlns:c16="http://schemas.microsoft.com/office/drawing/2014/chart" uri="{C3380CC4-5D6E-409C-BE32-E72D297353CC}">
              <c16:uniqueId val="{0000000A-983D-4E8F-AF7C-A010EBB40E7D}"/>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5.6304951360644666E-2"/>
          <c:y val="0.86239351260696373"/>
          <c:w val="0.90247568032233261"/>
          <c:h val="0.12953853874838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cs-CZ"/>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4400"/>
            </a:pPr>
            <a:r>
              <a:rPr lang="cs-CZ" sz="2400" dirty="0"/>
              <a:t>Porovnání žalovaných částek</a:t>
            </a:r>
          </a:p>
        </c:rich>
      </c:tx>
      <c:overlay val="0"/>
    </c:title>
    <c:autoTitleDeleted val="0"/>
    <c:plotArea>
      <c:layout/>
      <c:pieChart>
        <c:varyColors val="1"/>
        <c:ser>
          <c:idx val="0"/>
          <c:order val="0"/>
          <c:dPt>
            <c:idx val="0"/>
            <c:bubble3D val="0"/>
            <c:spPr>
              <a:solidFill>
                <a:srgbClr val="0070C0"/>
              </a:solidFill>
            </c:spPr>
            <c:extLst>
              <c:ext xmlns:c16="http://schemas.microsoft.com/office/drawing/2014/chart" uri="{C3380CC4-5D6E-409C-BE32-E72D297353CC}">
                <c16:uniqueId val="{00000001-317C-4530-B705-1E22B87A2322}"/>
              </c:ext>
            </c:extLst>
          </c:dPt>
          <c:dPt>
            <c:idx val="1"/>
            <c:bubble3D val="0"/>
            <c:spPr>
              <a:solidFill>
                <a:srgbClr val="FFFF00"/>
              </a:solidFill>
            </c:spPr>
            <c:extLst>
              <c:ext xmlns:c16="http://schemas.microsoft.com/office/drawing/2014/chart" uri="{C3380CC4-5D6E-409C-BE32-E72D297353CC}">
                <c16:uniqueId val="{00000003-317C-4530-B705-1E22B87A2322}"/>
              </c:ext>
            </c:extLst>
          </c:dPt>
          <c:dPt>
            <c:idx val="2"/>
            <c:bubble3D val="0"/>
            <c:spPr>
              <a:solidFill>
                <a:srgbClr val="FF0000"/>
              </a:solidFill>
            </c:spPr>
            <c:extLst>
              <c:ext xmlns:c16="http://schemas.microsoft.com/office/drawing/2014/chart" uri="{C3380CC4-5D6E-409C-BE32-E72D297353CC}">
                <c16:uniqueId val="{00000005-317C-4530-B705-1E22B87A2322}"/>
              </c:ext>
            </c:extLst>
          </c:dPt>
          <c:dPt>
            <c:idx val="3"/>
            <c:bubble3D val="0"/>
            <c:spPr>
              <a:solidFill>
                <a:schemeClr val="accent6">
                  <a:lumMod val="50000"/>
                </a:schemeClr>
              </a:solidFill>
            </c:spPr>
            <c:extLst>
              <c:ext xmlns:c16="http://schemas.microsoft.com/office/drawing/2014/chart" uri="{C3380CC4-5D6E-409C-BE32-E72D297353CC}">
                <c16:uniqueId val="{00000007-317C-4530-B705-1E22B87A2322}"/>
              </c:ext>
            </c:extLst>
          </c:dPt>
          <c:dLbls>
            <c:dLbl>
              <c:idx val="0"/>
              <c:layout>
                <c:manualLayout>
                  <c:x val="-0.29233533899262709"/>
                  <c:y val="-0.1673129674580151"/>
                </c:manualLayout>
              </c:layout>
              <c:showLegendKey val="0"/>
              <c:showVal val="1"/>
              <c:showCatName val="0"/>
              <c:showSerName val="0"/>
              <c:showPercent val="0"/>
              <c:showBubbleSize val="0"/>
              <c:extLst>
                <c:ext xmlns:c15="http://schemas.microsoft.com/office/drawing/2012/chart" uri="{CE6537A1-D6FC-4f65-9D91-7224C49458BB}">
                  <c15:layout>
                    <c:manualLayout>
                      <c:w val="0.35621314940482807"/>
                      <c:h val="0.10541353383458647"/>
                    </c:manualLayout>
                  </c15:layout>
                </c:ext>
                <c:ext xmlns:c16="http://schemas.microsoft.com/office/drawing/2014/chart" uri="{C3380CC4-5D6E-409C-BE32-E72D297353CC}">
                  <c16:uniqueId val="{00000001-317C-4530-B705-1E22B87A2322}"/>
                </c:ext>
              </c:extLst>
            </c:dLbl>
            <c:dLbl>
              <c:idx val="1"/>
              <c:layout>
                <c:manualLayout>
                  <c:x val="2.2249415952831238E-3"/>
                  <c:y val="8.6374005880843846E-2"/>
                </c:manualLayout>
              </c:layout>
              <c:showLegendKey val="0"/>
              <c:showVal val="1"/>
              <c:showCatName val="0"/>
              <c:showSerName val="0"/>
              <c:showPercent val="0"/>
              <c:showBubbleSize val="0"/>
              <c:extLst>
                <c:ext xmlns:c15="http://schemas.microsoft.com/office/drawing/2012/chart" uri="{CE6537A1-D6FC-4f65-9D91-7224C49458BB}">
                  <c15:layout>
                    <c:manualLayout>
                      <c:w val="0.33374123929246863"/>
                      <c:h val="0.10714285714285714"/>
                    </c:manualLayout>
                  </c15:layout>
                </c:ext>
                <c:ext xmlns:c16="http://schemas.microsoft.com/office/drawing/2014/chart" uri="{C3380CC4-5D6E-409C-BE32-E72D297353CC}">
                  <c16:uniqueId val="{00000003-317C-4530-B705-1E22B87A2322}"/>
                </c:ext>
              </c:extLst>
            </c:dLbl>
            <c:dLbl>
              <c:idx val="2"/>
              <c:layout>
                <c:manualLayout>
                  <c:x val="-0.1577205264482722"/>
                  <c:y val="6.443813483172188E-2"/>
                </c:manualLayout>
              </c:layout>
              <c:showLegendKey val="0"/>
              <c:showVal val="1"/>
              <c:showCatName val="0"/>
              <c:showSerName val="0"/>
              <c:showPercent val="0"/>
              <c:showBubbleSize val="0"/>
              <c:extLst>
                <c:ext xmlns:c15="http://schemas.microsoft.com/office/drawing/2012/chart" uri="{CE6537A1-D6FC-4f65-9D91-7224C49458BB}">
                  <c15:layout>
                    <c:manualLayout>
                      <c:w val="0.23469805177456612"/>
                      <c:h val="0.10541353383458647"/>
                    </c:manualLayout>
                  </c15:layout>
                </c:ext>
                <c:ext xmlns:c16="http://schemas.microsoft.com/office/drawing/2014/chart" uri="{C3380CC4-5D6E-409C-BE32-E72D297353CC}">
                  <c16:uniqueId val="{00000005-317C-4530-B705-1E22B87A2322}"/>
                </c:ext>
              </c:extLst>
            </c:dLbl>
            <c:dLbl>
              <c:idx val="3"/>
              <c:layout>
                <c:manualLayout>
                  <c:x val="0.33680833004117883"/>
                  <c:y val="5.2257612535275194E-2"/>
                </c:manualLayout>
              </c:layout>
              <c:showLegendKey val="0"/>
              <c:showVal val="1"/>
              <c:showCatName val="0"/>
              <c:showSerName val="0"/>
              <c:showPercent val="0"/>
              <c:showBubbleSize val="0"/>
              <c:extLst>
                <c:ext xmlns:c15="http://schemas.microsoft.com/office/drawing/2012/chart" uri="{CE6537A1-D6FC-4f65-9D91-7224C49458BB}">
                  <c15:layout>
                    <c:manualLayout>
                      <c:w val="0.2636222925132467"/>
                      <c:h val="0.10541353383458647"/>
                    </c:manualLayout>
                  </c15:layout>
                </c:ext>
                <c:ext xmlns:c16="http://schemas.microsoft.com/office/drawing/2014/chart" uri="{C3380CC4-5D6E-409C-BE32-E72D297353CC}">
                  <c16:uniqueId val="{00000007-317C-4530-B705-1E22B87A2322}"/>
                </c:ext>
              </c:extLst>
            </c:dLbl>
            <c:spPr>
              <a:noFill/>
              <a:ln>
                <a:noFill/>
              </a:ln>
              <a:effectLst/>
            </c:spPr>
            <c:txPr>
              <a:bodyPr/>
              <a:lstStyle/>
              <a:p>
                <a:pPr>
                  <a:defRPr sz="1600"/>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Rozsudky!$J$11:$M$11</c:f>
              <c:strCache>
                <c:ptCount val="4"/>
                <c:pt idx="0">
                  <c:v>Vodní zákon</c:v>
                </c:pt>
                <c:pt idx="1">
                  <c:v>Restituční předpisy</c:v>
                </c:pt>
                <c:pt idx="2">
                  <c:v>Veterinární zákon</c:v>
                </c:pt>
                <c:pt idx="3">
                  <c:v>Zákon o myslivosti</c:v>
                </c:pt>
              </c:strCache>
            </c:strRef>
          </c:cat>
          <c:val>
            <c:numRef>
              <c:f>Rozsudky!$J$12:$M$12</c:f>
              <c:numCache>
                <c:formatCode>#,##0.00\ "Kč"</c:formatCode>
                <c:ptCount val="4"/>
                <c:pt idx="0">
                  <c:v>9995517.6500000004</c:v>
                </c:pt>
                <c:pt idx="1">
                  <c:v>1622700</c:v>
                </c:pt>
                <c:pt idx="2">
                  <c:v>648405.80000000005</c:v>
                </c:pt>
                <c:pt idx="3">
                  <c:v>195000</c:v>
                </c:pt>
              </c:numCache>
            </c:numRef>
          </c:val>
          <c:extLst>
            <c:ext xmlns:c16="http://schemas.microsoft.com/office/drawing/2014/chart" uri="{C3380CC4-5D6E-409C-BE32-E72D297353CC}">
              <c16:uniqueId val="{00000008-317C-4530-B705-1E22B87A2322}"/>
            </c:ext>
          </c:extLst>
        </c:ser>
        <c:dLbls>
          <c:showLegendKey val="0"/>
          <c:showVal val="0"/>
          <c:showCatName val="0"/>
          <c:showSerName val="0"/>
          <c:showPercent val="0"/>
          <c:showBubbleSize val="0"/>
          <c:showLeaderLines val="1"/>
        </c:dLbls>
        <c:firstSliceAng val="0"/>
      </c:pieChart>
      <c:spPr>
        <a:noFill/>
        <a:ln w="25400">
          <a:noFill/>
        </a:ln>
      </c:spPr>
    </c:plotArea>
    <c:legend>
      <c:legendPos val="t"/>
      <c:overlay val="0"/>
      <c:txPr>
        <a:bodyPr/>
        <a:lstStyle/>
        <a:p>
          <a:pPr>
            <a:defRPr sz="1600"/>
          </a:pPr>
          <a:endParaRPr lang="cs-CZ"/>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cs-CZ" sz="2400"/>
              <a:t>Porovnání vyplacených náhrad</a:t>
            </a:r>
          </a:p>
        </c:rich>
      </c:tx>
      <c:overlay val="0"/>
    </c:title>
    <c:autoTitleDeleted val="0"/>
    <c:plotArea>
      <c:layout>
        <c:manualLayout>
          <c:layoutTarget val="inner"/>
          <c:xMode val="edge"/>
          <c:yMode val="edge"/>
          <c:x val="0.54517990113283021"/>
          <c:y val="0.77325455876133775"/>
          <c:w val="0.15678931959298661"/>
          <c:h val="0.16102686304308786"/>
        </c:manualLayout>
      </c:layout>
      <c:pieChart>
        <c:varyColors val="1"/>
        <c:ser>
          <c:idx val="0"/>
          <c:order val="0"/>
          <c:dPt>
            <c:idx val="0"/>
            <c:bubble3D val="0"/>
            <c:spPr>
              <a:solidFill>
                <a:srgbClr val="0070C0"/>
              </a:solidFill>
            </c:spPr>
            <c:extLst>
              <c:ext xmlns:c16="http://schemas.microsoft.com/office/drawing/2014/chart" uri="{C3380CC4-5D6E-409C-BE32-E72D297353CC}">
                <c16:uniqueId val="{00000001-8B70-43C3-AF1C-9DD4C09D595F}"/>
              </c:ext>
            </c:extLst>
          </c:dPt>
          <c:dPt>
            <c:idx val="1"/>
            <c:bubble3D val="0"/>
            <c:spPr>
              <a:solidFill>
                <a:srgbClr val="FFFF00"/>
              </a:solidFill>
            </c:spPr>
            <c:extLst>
              <c:ext xmlns:c16="http://schemas.microsoft.com/office/drawing/2014/chart" uri="{C3380CC4-5D6E-409C-BE32-E72D297353CC}">
                <c16:uniqueId val="{00000002-8B70-43C3-AF1C-9DD4C09D595F}"/>
              </c:ext>
            </c:extLst>
          </c:dPt>
          <c:dPt>
            <c:idx val="2"/>
            <c:bubble3D val="0"/>
            <c:spPr>
              <a:solidFill>
                <a:srgbClr val="FF0000"/>
              </a:solidFill>
            </c:spPr>
            <c:extLst>
              <c:ext xmlns:c16="http://schemas.microsoft.com/office/drawing/2014/chart" uri="{C3380CC4-5D6E-409C-BE32-E72D297353CC}">
                <c16:uniqueId val="{00000003-8B70-43C3-AF1C-9DD4C09D595F}"/>
              </c:ext>
            </c:extLst>
          </c:dPt>
          <c:dPt>
            <c:idx val="3"/>
            <c:bubble3D val="0"/>
            <c:spPr>
              <a:solidFill>
                <a:srgbClr val="00B050"/>
              </a:solidFill>
            </c:spPr>
            <c:extLst>
              <c:ext xmlns:c16="http://schemas.microsoft.com/office/drawing/2014/chart" uri="{C3380CC4-5D6E-409C-BE32-E72D297353CC}">
                <c16:uniqueId val="{00000005-8B70-43C3-AF1C-9DD4C09D595F}"/>
              </c:ext>
            </c:extLst>
          </c:dPt>
          <c:dLbls>
            <c:dLbl>
              <c:idx val="0"/>
              <c:layout>
                <c:manualLayout>
                  <c:x val="0.17209161919198623"/>
                  <c:y val="-4.673382910386996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70-43C3-AF1C-9DD4C09D595F}"/>
                </c:ext>
              </c:extLst>
            </c:dLbl>
            <c:dLbl>
              <c:idx val="3"/>
              <c:layout>
                <c:manualLayout>
                  <c:x val="-1.3084312738544639E-2"/>
                  <c:y val="-2.7677511120316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70-43C3-AF1C-9DD4C09D595F}"/>
                </c:ext>
              </c:extLst>
            </c:dLbl>
            <c:spPr>
              <a:noFill/>
              <a:ln>
                <a:noFill/>
              </a:ln>
              <a:effectLst/>
            </c:spPr>
            <c:txPr>
              <a:bodyPr/>
              <a:lstStyle/>
              <a:p>
                <a:pPr>
                  <a:defRPr sz="1600"/>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Rozsudky!$J$7:$M$7</c:f>
              <c:strCache>
                <c:ptCount val="4"/>
                <c:pt idx="0">
                  <c:v>Vodní zákon</c:v>
                </c:pt>
                <c:pt idx="1">
                  <c:v>Restituční předpisy</c:v>
                </c:pt>
                <c:pt idx="2">
                  <c:v>Veterinární zákon</c:v>
                </c:pt>
                <c:pt idx="3">
                  <c:v>Zákon o myslivosti</c:v>
                </c:pt>
              </c:strCache>
            </c:strRef>
          </c:cat>
          <c:val>
            <c:numRef>
              <c:f>Rozsudky!$J$8:$M$8</c:f>
              <c:numCache>
                <c:formatCode>General</c:formatCode>
                <c:ptCount val="4"/>
                <c:pt idx="0" formatCode="#,##0.00\ &quot;Kč&quot;">
                  <c:v>901347</c:v>
                </c:pt>
                <c:pt idx="3" formatCode="#,##0.00\ &quot;Kč&quot;">
                  <c:v>80000</c:v>
                </c:pt>
              </c:numCache>
            </c:numRef>
          </c:val>
          <c:extLst>
            <c:ext xmlns:c16="http://schemas.microsoft.com/office/drawing/2014/chart" uri="{C3380CC4-5D6E-409C-BE32-E72D297353CC}">
              <c16:uniqueId val="{00000006-8B70-43C3-AF1C-9DD4C09D595F}"/>
            </c:ext>
          </c:extLst>
        </c:ser>
        <c:dLbls>
          <c:showLegendKey val="0"/>
          <c:showVal val="0"/>
          <c:showCatName val="0"/>
          <c:showSerName val="0"/>
          <c:showPercent val="0"/>
          <c:showBubbleSize val="0"/>
          <c:showLeaderLines val="1"/>
        </c:dLbls>
        <c:firstSliceAng val="0"/>
      </c:pieChart>
      <c:spPr>
        <a:noFill/>
        <a:ln w="25400">
          <a:noFill/>
        </a:ln>
      </c:spPr>
    </c:plotArea>
    <c:legend>
      <c:legendPos val="t"/>
      <c:overlay val="0"/>
      <c:txPr>
        <a:bodyPr/>
        <a:lstStyle/>
        <a:p>
          <a:pPr>
            <a:defRPr sz="1600"/>
          </a:pPr>
          <a:endParaRPr lang="cs-CZ"/>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B07FA9-DE9C-409F-85F2-97F44B920B82}" type="datetimeFigureOut">
              <a:rPr lang="cs-CZ" smtClean="0"/>
              <a:t>19.05.2025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384A4-C56D-4B31-91D3-4CC689CA894B}" type="slidenum">
              <a:rPr lang="cs-CZ" smtClean="0"/>
              <a:t>‹#›</a:t>
            </a:fld>
            <a:endParaRPr lang="cs-CZ"/>
          </a:p>
        </p:txBody>
      </p:sp>
    </p:spTree>
    <p:extLst>
      <p:ext uri="{BB962C8B-B14F-4D97-AF65-F5344CB8AC3E}">
        <p14:creationId xmlns:p14="http://schemas.microsoft.com/office/powerpoint/2010/main" val="108881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Vyjděte prosím z tohoto titulního snímku, který je přímo v prezentaci – přepište název, podnázev (autora) a datum prezentace dle potřeby, vyměňte případně titulní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Některé objekty, jako logo, modrá horizontální linka a černá svislá linka, jsou proto umístěny přímo na snímku (jinak by byly překryty velkým obrázkem, neboť objekty vložené v šabloně se stávají její pevnou součástí a nelze měnit jejich velikost, umístění ani vrstvu). Pokud byste vložili titulní snímek jako nové rozložení, bylo by třeba logo, horizontální a svislou linku nakopírovat ze vzorové prezentace (po vložení se umístí na správnou pozici). Lépe je ovšem využít výše zmíněný postup, který je výměnou za to, že titulní fotografie zůstane měnitelná vzhledem k možnostech a omezením PowerPointu.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1</a:t>
            </a:fld>
            <a:endParaRPr lang="cs-CZ"/>
          </a:p>
        </p:txBody>
      </p:sp>
    </p:spTree>
    <p:extLst>
      <p:ext uri="{BB962C8B-B14F-4D97-AF65-F5344CB8AC3E}">
        <p14:creationId xmlns:p14="http://schemas.microsoft.com/office/powerpoint/2010/main" val="2643312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spcBef>
                <a:spcPts val="0"/>
              </a:spcBef>
              <a:buFontTx/>
              <a:buChar char="-"/>
            </a:pPr>
            <a:r>
              <a:rPr lang="cs-CZ" dirty="0"/>
              <a:t>II. ÚS 482/02:</a:t>
            </a:r>
          </a:p>
          <a:p>
            <a:pPr marL="0" indent="0" algn="just">
              <a:spcBef>
                <a:spcPts val="0"/>
              </a:spcBef>
              <a:buNone/>
            </a:pPr>
            <a:r>
              <a:rPr lang="cs-CZ" i="1" dirty="0"/>
              <a:t>Povinnost odstranit "černou" stavbu, která by ani před její realizací nebyla povolena, je logickým a nevyhnutelným následkem stavební nekázně, nerespektování zákonné ochrany přírody a životního prostředí a konečně vlastnického práva druhých. V tomto smyslu šlo o zásah přiměřený sledovaným cílům, neboť jiným opatřením by jich nemohlo být dosaženo. Stanovení povinnosti odstranit "černou" a "neoprávněnou" stavbu není sankcí, která by se alternativně nabízela vedle pokuty za přestupek proti stavebnímu řádu, nýbrž opatřením, jehož cílem je navrácení území v původní stav. Rozhodnutí o odstranění stavby je následkem, který bez dalšího stíhá vlastníka stavby, který v řízení neprokáže podmínky pro její dodatečné povolení. Tento následek zcela jednoznačně vyplývá ze stavebního zákona i z logiky věci, takže stěžovatel si jej mohl a měl být dobře vědom.</a:t>
            </a:r>
          </a:p>
          <a:p>
            <a:endParaRPr lang="cs-CZ" dirty="0"/>
          </a:p>
        </p:txBody>
      </p:sp>
      <p:sp>
        <p:nvSpPr>
          <p:cNvPr id="4" name="Zástupný symbol pro číslo snímku 3"/>
          <p:cNvSpPr>
            <a:spLocks noGrp="1"/>
          </p:cNvSpPr>
          <p:nvPr>
            <p:ph type="sldNum" sz="quarter" idx="5"/>
          </p:nvPr>
        </p:nvSpPr>
        <p:spPr/>
        <p:txBody>
          <a:bodyPr/>
          <a:lstStyle/>
          <a:p>
            <a:fld id="{368384A4-C56D-4B31-91D3-4CC689CA894B}" type="slidenum">
              <a:rPr lang="cs-CZ" smtClean="0"/>
              <a:t>22</a:t>
            </a:fld>
            <a:endParaRPr lang="cs-CZ"/>
          </a:p>
        </p:txBody>
      </p:sp>
    </p:spTree>
    <p:extLst>
      <p:ext uri="{BB962C8B-B14F-4D97-AF65-F5344CB8AC3E}">
        <p14:creationId xmlns:p14="http://schemas.microsoft.com/office/powerpoint/2010/main" val="2143995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Vyjděte prosím z tohoto závěrečného snímku, který je přímo v prezentaci – upravte texty dle potřeby, vyměňte případně podkladovou fotografii, a to buď přes pravé tlačítko myši Změnit obrázek, nebo obrázek smažte a vložte nový pomocí ikony uprostřed zástupného symbolu pro vložení obrázku. Klikněte na nově vložený obrázek a přeneste jej do pozadí přes Nástroje obrázku / Formát / Přenést dál / Přenést do pozadí. Toto řešení zachovává možnost výměny podkladového obrázku – více viz poznámka u titulního snímku.</a:t>
            </a:r>
          </a:p>
        </p:txBody>
      </p:sp>
      <p:sp>
        <p:nvSpPr>
          <p:cNvPr id="4" name="Zástupný symbol pro číslo snímku 3"/>
          <p:cNvSpPr>
            <a:spLocks noGrp="1"/>
          </p:cNvSpPr>
          <p:nvPr>
            <p:ph type="sldNum" sz="quarter" idx="10"/>
          </p:nvPr>
        </p:nvSpPr>
        <p:spPr/>
        <p:txBody>
          <a:bodyPr/>
          <a:lstStyle/>
          <a:p>
            <a:fld id="{368384A4-C56D-4B31-91D3-4CC689CA894B}" type="slidenum">
              <a:rPr lang="cs-CZ" smtClean="0"/>
              <a:t>29</a:t>
            </a:fld>
            <a:endParaRPr lang="cs-CZ"/>
          </a:p>
        </p:txBody>
      </p:sp>
    </p:spTree>
    <p:extLst>
      <p:ext uri="{BB962C8B-B14F-4D97-AF65-F5344CB8AC3E}">
        <p14:creationId xmlns:p14="http://schemas.microsoft.com/office/powerpoint/2010/main" val="336591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a:xfrm>
            <a:off x="422274" y="4591050"/>
            <a:ext cx="5953125" cy="5122966"/>
          </a:xfrm>
        </p:spPr>
        <p:txBody>
          <a:bodyPr/>
          <a:lstStyle/>
          <a:p>
            <a:pPr>
              <a:lnSpc>
                <a:spcPct val="80000"/>
              </a:lnSpc>
            </a:pPr>
            <a:r>
              <a:rPr lang="cs-CZ" sz="1100" dirty="0"/>
              <a:t>Formální stránka řízení</a:t>
            </a:r>
          </a:p>
          <a:p>
            <a:pPr>
              <a:lnSpc>
                <a:spcPct val="80000"/>
              </a:lnSpc>
            </a:pPr>
            <a:r>
              <a:rPr lang="cs-CZ" sz="1100" dirty="0"/>
              <a:t>- soudy stále častěji zdůrazňují význam řádného spisu, ještě nic nezrušili, ale tuto možnost stále častěji zmiňují…. posuzování nesprávného úředního postupu je vždy otázka nějaké míry a je třeba uhrát každý bod – na druhou příliš hezký spis může být vnímán jako doklad malého pracovního vytížení a působí uměle…</a:t>
            </a:r>
          </a:p>
          <a:p>
            <a:pPr>
              <a:lnSpc>
                <a:spcPct val="80000"/>
              </a:lnSpc>
            </a:pPr>
            <a:r>
              <a:rPr lang="cs-CZ" sz="1100" dirty="0"/>
              <a:t>V rámci řízení o nesprávném úředním postupu soud leckdy předloží zástupci státu spis a vyzve jej aby „tady a teď“ doložil nějakou klíčovou skutečnost, leckdy ani nevíme, že soud připojil celý spis… spis by tedy měl být vedet tak, aby se právník ministerstva v něm dokázal rychle a správně zorientovat…</a:t>
            </a:r>
          </a:p>
          <a:p>
            <a:pPr>
              <a:lnSpc>
                <a:spcPct val="80000"/>
              </a:lnSpc>
            </a:pPr>
            <a:r>
              <a:rPr lang="cs-CZ" sz="1100" dirty="0"/>
              <a:t>- řádně vedené, </a:t>
            </a:r>
          </a:p>
          <a:p>
            <a:pPr>
              <a:lnSpc>
                <a:spcPct val="80000"/>
              </a:lnSpc>
            </a:pPr>
            <a:r>
              <a:rPr lang="cs-CZ" sz="1100" dirty="0"/>
              <a:t>- čím začíná spis – problém, pokud jedním dopisem řeším více věcí najednou, v každém správním spisu musí být kopie a uvedeno, kde je originál</a:t>
            </a:r>
          </a:p>
          <a:p>
            <a:pPr>
              <a:lnSpc>
                <a:spcPct val="80000"/>
              </a:lnSpc>
            </a:pPr>
            <a:r>
              <a:rPr lang="cs-CZ" sz="1100" dirty="0"/>
              <a:t>- vše co tam má být a právě to, co tam má být – musí tam být vše, na co se odvolává odůvodnění rozhodnutí, pokud není v tomto odůvodnění výslovně uvedeno, proč je to řádně jinde</a:t>
            </a:r>
          </a:p>
          <a:p>
            <a:pPr>
              <a:lnSpc>
                <a:spcPct val="80000"/>
              </a:lnSpc>
            </a:pPr>
            <a:r>
              <a:rPr lang="cs-CZ" sz="1100" dirty="0"/>
              <a:t>- žurnalizované – nikde není přesně uvedeno, co to znamená… (položková čísla, počet listů a číslovat je ideálně, forma podání /elektronické, listinné, smíšené/)</a:t>
            </a:r>
          </a:p>
          <a:p>
            <a:pPr>
              <a:lnSpc>
                <a:spcPct val="80000"/>
              </a:lnSpc>
            </a:pPr>
            <a:r>
              <a:rPr lang="cs-CZ" sz="1100" dirty="0"/>
              <a:t>- uvádět zdroj listin a datum vložení, forma listiny – kopie (s předložením originálu nebo bez něj)/originál/konverze</a:t>
            </a:r>
          </a:p>
          <a:p>
            <a:pPr marL="171450" indent="-171450">
              <a:lnSpc>
                <a:spcPct val="80000"/>
              </a:lnSpc>
              <a:buFontTx/>
              <a:buChar char="-"/>
            </a:pPr>
            <a:r>
              <a:rPr lang="cs-CZ" sz="1100" dirty="0"/>
              <a:t>požadavek na zaslání rozhodnutí obou stupňů ve strojově čitelném formátu</a:t>
            </a:r>
          </a:p>
          <a:p>
            <a:pPr marL="171450" indent="-171450">
              <a:lnSpc>
                <a:spcPct val="80000"/>
              </a:lnSpc>
              <a:buFontTx/>
              <a:buChar char="-"/>
            </a:pPr>
            <a:endParaRPr lang="cs-CZ" sz="1100" dirty="0"/>
          </a:p>
          <a:p>
            <a:pPr>
              <a:lnSpc>
                <a:spcPct val="80000"/>
              </a:lnSpc>
            </a:pPr>
            <a:r>
              <a:rPr lang="cs-CZ" sz="1100" dirty="0"/>
              <a:t>Protokoly</a:t>
            </a:r>
          </a:p>
          <a:p>
            <a:pPr>
              <a:lnSpc>
                <a:spcPct val="80000"/>
              </a:lnSpc>
            </a:pPr>
            <a:r>
              <a:rPr lang="cs-CZ" sz="1100" dirty="0"/>
              <a:t>- protokoly z místního šetření – kancelář VOP kontroluje, zda v okamžiku konání místního šetření byl dostatek slunečního světla – vyjádření VOP mají soudy rády jako doklad existence nesprávného úředního postupu…</a:t>
            </a:r>
          </a:p>
          <a:p>
            <a:pPr>
              <a:lnSpc>
                <a:spcPct val="80000"/>
              </a:lnSpc>
            </a:pPr>
            <a:r>
              <a:rPr lang="cs-CZ" sz="1100" dirty="0"/>
              <a:t>- o provedení listinných důkazů – stanovisko poradního sboru ministra vnitra ke správnímu řádu 72/2008, který odkazuje na rozsudek KS Brno, zn. 62 Ca 42/2007, podle nějž absence tohoto protokolu není vadou zakládající nezákonnost řízení – nejjednodušší řešení je učinit záznam do spisového žurnálu a podepsat jej (náležitosti dle § 18 </a:t>
            </a:r>
            <a:r>
              <a:rPr lang="cs-CZ" sz="1100" dirty="0" err="1"/>
              <a:t>sř</a:t>
            </a:r>
            <a:r>
              <a:rPr lang="cs-CZ" sz="1100" dirty="0"/>
              <a:t>); protokol by měl být sepsán ihned po seznámení se s obsahem listiny, ale jedním protokolem lze ošetřit všechny současně provedené listiny, případně udělat „průběžný“ protokol – není </a:t>
            </a:r>
            <a:r>
              <a:rPr lang="cs-CZ" sz="1100" dirty="0" err="1"/>
              <a:t>li</a:t>
            </a:r>
            <a:r>
              <a:rPr lang="cs-CZ" sz="1100" dirty="0"/>
              <a:t> v protokolu zachycena skutečnost, že část listiny (dokumentace) je v jiném jazyce a jakým způsobem byla seznán její obsah úřadem, jde o neprovedený důkaz..</a:t>
            </a:r>
          </a:p>
          <a:p>
            <a:pPr>
              <a:lnSpc>
                <a:spcPct val="80000"/>
              </a:lnSpc>
            </a:pPr>
            <a:r>
              <a:rPr lang="cs-CZ" sz="1100" dirty="0"/>
              <a:t>- z nahlížení do spisu</a:t>
            </a:r>
          </a:p>
          <a:p>
            <a:pPr marL="171450" indent="-171450">
              <a:buFontTx/>
              <a:buChar char="-"/>
            </a:pPr>
            <a:endParaRPr lang="cs-CZ" sz="1100" dirty="0"/>
          </a:p>
          <a:p>
            <a:endParaRPr lang="cs-CZ" dirty="0"/>
          </a:p>
        </p:txBody>
      </p:sp>
      <p:sp>
        <p:nvSpPr>
          <p:cNvPr id="4" name="Zástupný symbol pro číslo snímku 3"/>
          <p:cNvSpPr>
            <a:spLocks noGrp="1"/>
          </p:cNvSpPr>
          <p:nvPr>
            <p:ph type="sldNum" sz="quarter" idx="10"/>
          </p:nvPr>
        </p:nvSpPr>
        <p:spPr/>
        <p:txBody>
          <a:bodyPr/>
          <a:lstStyle/>
          <a:p>
            <a:fld id="{0DA6A9D6-0610-47B7-A75C-1DB62D47F60B}" type="slidenum">
              <a:rPr lang="cs-CZ" smtClean="0"/>
              <a:t>5</a:t>
            </a:fld>
            <a:endParaRPr lang="cs-CZ"/>
          </a:p>
        </p:txBody>
      </p:sp>
    </p:spTree>
    <p:extLst>
      <p:ext uri="{BB962C8B-B14F-4D97-AF65-F5344CB8AC3E}">
        <p14:creationId xmlns:p14="http://schemas.microsoft.com/office/powerpoint/2010/main" val="1847940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jak vnímat soudní rozsudky (pozorně číst, ne každé zrušení rozhodnutí znamená, že je třeba rozhodnout obráceně), ale vždy je třeba respektovat to, co soud označí jako závazný právní názor</a:t>
            </a:r>
          </a:p>
          <a:p>
            <a:r>
              <a:rPr lang="cs-CZ" dirty="0"/>
              <a:t>Nejtragičtější je, když správní orgán po vydání zrušujícího rozsudku rozhodne bez konkrétního odůvodnění přesně opačně, ale dopustí se stejných procesních chyb, pro něž a jen pro něž bylo zrušeno předchozí rozhodnutí – to je flagrantní porušení povinností správního orgánu a může se odrazit například při posuzování příliš dlouhých řízení…</a:t>
            </a:r>
          </a:p>
          <a:p>
            <a:r>
              <a:rPr lang="cs-CZ" dirty="0"/>
              <a:t>Obecně – mezi právníky se NSS považuje za odborně nejlépe obsazenou soudní stolici v ČR</a:t>
            </a:r>
          </a:p>
          <a:p>
            <a:pPr lvl="0"/>
            <a:r>
              <a:rPr lang="cs-CZ" dirty="0"/>
              <a:t>problém je se </a:t>
            </a:r>
            <a:r>
              <a:rPr lang="cs-CZ" dirty="0" err="1"/>
              <a:t>správněprávní</a:t>
            </a:r>
            <a:r>
              <a:rPr lang="cs-CZ" dirty="0"/>
              <a:t> aplikací některých názorů soudů rozhodujících dle zákona o odpovědnosti veřejné moci, které úplně řekněme srozumitelné nejsou – prohlásí cosi za špatné (nesprávný úřední postup), ale nevypořádá se s tím, co tedy je správným úředním postupem – aktuálně předběžný názor ve věci kůrovce…</a:t>
            </a:r>
          </a:p>
          <a:p>
            <a:pPr lvl="0"/>
            <a:r>
              <a:rPr lang="cs-CZ" dirty="0"/>
              <a:t>zcela specifickou disciplínou jsou skutkové závěry ÚS…</a:t>
            </a:r>
          </a:p>
          <a:p>
            <a:endParaRPr lang="cs-CZ" dirty="0"/>
          </a:p>
        </p:txBody>
      </p:sp>
      <p:sp>
        <p:nvSpPr>
          <p:cNvPr id="4" name="Zástupný symbol pro číslo snímku 3"/>
          <p:cNvSpPr>
            <a:spLocks noGrp="1"/>
          </p:cNvSpPr>
          <p:nvPr>
            <p:ph type="sldNum" sz="quarter" idx="10"/>
          </p:nvPr>
        </p:nvSpPr>
        <p:spPr/>
        <p:txBody>
          <a:bodyPr/>
          <a:lstStyle/>
          <a:p>
            <a:fld id="{0DA6A9D6-0610-47B7-A75C-1DB62D47F60B}" type="slidenum">
              <a:rPr lang="cs-CZ" smtClean="0"/>
              <a:t>6</a:t>
            </a:fld>
            <a:endParaRPr lang="cs-CZ"/>
          </a:p>
        </p:txBody>
      </p:sp>
    </p:spTree>
    <p:extLst>
      <p:ext uri="{BB962C8B-B14F-4D97-AF65-F5344CB8AC3E}">
        <p14:creationId xmlns:p14="http://schemas.microsoft.com/office/powerpoint/2010/main" val="1898271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DA6A9D6-0610-47B7-A75C-1DB62D47F60B}" type="slidenum">
              <a:rPr lang="cs-CZ" smtClean="0"/>
              <a:t>13</a:t>
            </a:fld>
            <a:endParaRPr lang="cs-CZ"/>
          </a:p>
        </p:txBody>
      </p:sp>
    </p:spTree>
    <p:extLst>
      <p:ext uri="{BB962C8B-B14F-4D97-AF65-F5344CB8AC3E}">
        <p14:creationId xmlns:p14="http://schemas.microsoft.com/office/powerpoint/2010/main" val="5348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DA6A9D6-0610-47B7-A75C-1DB62D47F60B}" type="slidenum">
              <a:rPr lang="cs-CZ" smtClean="0"/>
              <a:t>14</a:t>
            </a:fld>
            <a:endParaRPr lang="cs-CZ"/>
          </a:p>
        </p:txBody>
      </p:sp>
    </p:spTree>
    <p:extLst>
      <p:ext uri="{BB962C8B-B14F-4D97-AF65-F5344CB8AC3E}">
        <p14:creationId xmlns:p14="http://schemas.microsoft.com/office/powerpoint/2010/main" val="124742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DA6A9D6-0610-47B7-A75C-1DB62D47F60B}" type="slidenum">
              <a:rPr lang="cs-CZ" smtClean="0"/>
              <a:t>15</a:t>
            </a:fld>
            <a:endParaRPr lang="cs-CZ"/>
          </a:p>
        </p:txBody>
      </p:sp>
    </p:spTree>
    <p:extLst>
      <p:ext uri="{BB962C8B-B14F-4D97-AF65-F5344CB8AC3E}">
        <p14:creationId xmlns:p14="http://schemas.microsoft.com/office/powerpoint/2010/main" val="359380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DA6A9D6-0610-47B7-A75C-1DB62D47F60B}" type="slidenum">
              <a:rPr lang="cs-CZ" smtClean="0"/>
              <a:t>16</a:t>
            </a:fld>
            <a:endParaRPr lang="cs-CZ"/>
          </a:p>
        </p:txBody>
      </p:sp>
    </p:spTree>
    <p:extLst>
      <p:ext uri="{BB962C8B-B14F-4D97-AF65-F5344CB8AC3E}">
        <p14:creationId xmlns:p14="http://schemas.microsoft.com/office/powerpoint/2010/main" val="312025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obecně se jedná o významný důkaz, který bývá klíčovým pro vlastní rozhodnutí, relativně obtížněji se vyvrací a přezkoumává, proto je třeba  </a:t>
            </a:r>
          </a:p>
          <a:p>
            <a:r>
              <a:rPr lang="cs-CZ" dirty="0"/>
              <a:t>- pokud je na pozemek dobře vidět z ulice (z pozemku účastníka), tak vstupem vznikne jen drobný zásah</a:t>
            </a:r>
          </a:p>
          <a:p>
            <a:r>
              <a:rPr lang="cs-CZ" dirty="0"/>
              <a:t>- pokud je řízení prováděno na žádost vlastníka a ohledání věci na místě samém je jeho nutnou součástí (řízení o dodatečném povolení stavby) měl vlastník pozemku s tím počítat…obdobné bude jeho postavení v řízení, pokud porušil své právní povinnosti…</a:t>
            </a:r>
          </a:p>
          <a:p>
            <a:endParaRPr lang="cs-CZ" dirty="0"/>
          </a:p>
        </p:txBody>
      </p:sp>
      <p:sp>
        <p:nvSpPr>
          <p:cNvPr id="4" name="Zástupný symbol pro číslo snímku 3"/>
          <p:cNvSpPr>
            <a:spLocks noGrp="1"/>
          </p:cNvSpPr>
          <p:nvPr>
            <p:ph type="sldNum" sz="quarter" idx="10"/>
          </p:nvPr>
        </p:nvSpPr>
        <p:spPr/>
        <p:txBody>
          <a:bodyPr/>
          <a:lstStyle/>
          <a:p>
            <a:fld id="{0DA6A9D6-0610-47B7-A75C-1DB62D47F60B}" type="slidenum">
              <a:rPr lang="cs-CZ" smtClean="0"/>
              <a:t>18</a:t>
            </a:fld>
            <a:endParaRPr lang="cs-CZ"/>
          </a:p>
        </p:txBody>
      </p:sp>
    </p:spTree>
    <p:extLst>
      <p:ext uri="{BB962C8B-B14F-4D97-AF65-F5344CB8AC3E}">
        <p14:creationId xmlns:p14="http://schemas.microsoft.com/office/powerpoint/2010/main" val="145232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DA6A9D6-0610-47B7-A75C-1DB62D47F60B}" type="slidenum">
              <a:rPr lang="cs-CZ" smtClean="0"/>
              <a:t>19</a:t>
            </a:fld>
            <a:endParaRPr lang="cs-CZ"/>
          </a:p>
        </p:txBody>
      </p:sp>
    </p:spTree>
    <p:extLst>
      <p:ext uri="{BB962C8B-B14F-4D97-AF65-F5344CB8AC3E}">
        <p14:creationId xmlns:p14="http://schemas.microsoft.com/office/powerpoint/2010/main" val="2194003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12" name="Zástupný symbol podkladový obrázek">
            <a:extLst>
              <a:ext uri="{FF2B5EF4-FFF2-40B4-BE49-F238E27FC236}">
                <a16:creationId xmlns:a16="http://schemas.microsoft.com/office/drawing/2014/main" id="{1484CE54-FF2E-408A-B4CF-FF94338BEBE8}"/>
              </a:ext>
            </a:extLst>
          </p:cNvPr>
          <p:cNvSpPr>
            <a:spLocks noGrp="1" noChangeAspect="1"/>
          </p:cNvSpPr>
          <p:nvPr>
            <p:ph type="pic" sz="quarter" idx="13"/>
          </p:nvPr>
        </p:nvSpPr>
        <p:spPr>
          <a:xfrm>
            <a:off x="457200" y="457200"/>
            <a:ext cx="23472000" cy="12801600"/>
          </a:xfrm>
        </p:spPr>
        <p:txBody>
          <a:bodyPr/>
          <a:lstStyle/>
          <a:p>
            <a:r>
              <a:rPr lang="cs-CZ"/>
              <a:t>Kliknutím na ikonu přidáte obrázek.</a:t>
            </a:r>
          </a:p>
        </p:txBody>
      </p:sp>
      <p:sp>
        <p:nvSpPr>
          <p:cNvPr id="6" name="Bílý podklad">
            <a:extLst>
              <a:ext uri="{FF2B5EF4-FFF2-40B4-BE49-F238E27FC236}">
                <a16:creationId xmlns:a16="http://schemas.microsoft.com/office/drawing/2014/main" id="{F70F13C3-16CD-4EC9-A61B-A853E6F0F19D}"/>
              </a:ext>
            </a:extLst>
          </p:cNvPr>
          <p:cNvSpPr>
            <a:spLocks noGrp="1"/>
          </p:cNvSpPr>
          <p:nvPr>
            <p:ph type="body" sz="quarter" idx="12" hasCustomPrompt="1"/>
          </p:nvPr>
        </p:nvSpPr>
        <p:spPr>
          <a:xfrm>
            <a:off x="0" y="1522800"/>
            <a:ext cx="15228000" cy="3420000"/>
          </a:xfrm>
          <a:solidFill>
            <a:srgbClr val="FFFFFF">
              <a:alpha val="85098"/>
            </a:srgbClr>
          </a:solidFill>
        </p:spPr>
        <p:txBody>
          <a:bodyPr/>
          <a:lstStyle>
            <a:lvl1pPr marL="0" indent="0">
              <a:buFontTx/>
              <a:buNone/>
              <a:defRPr/>
            </a:lvl1pPr>
          </a:lstStyle>
          <a:p>
            <a:pPr lvl="0"/>
            <a:r>
              <a:rPr lang="cs-CZ" dirty="0"/>
              <a:t> </a:t>
            </a:r>
          </a:p>
        </p:txBody>
      </p:sp>
      <p:sp>
        <p:nvSpPr>
          <p:cNvPr id="9" name="Bílá pod nadpisem" hidden="1"/>
          <p:cNvSpPr/>
          <p:nvPr userDrawn="1"/>
        </p:nvSpPr>
        <p:spPr>
          <a:xfrm>
            <a:off x="4500000" y="1522800"/>
            <a:ext cx="10440000" cy="34200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římá spojnice 17" hidden="1">
            <a:extLst>
              <a:ext uri="{FF2B5EF4-FFF2-40B4-BE49-F238E27FC236}">
                <a16:creationId xmlns:a16="http://schemas.microsoft.com/office/drawing/2014/main" id="{BCC887BD-1330-4E6F-92EE-65D69E01A7EE}"/>
              </a:ext>
            </a:extLst>
          </p:cNvPr>
          <p:cNvCxnSpPr/>
          <p:nvPr userDrawn="1"/>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Logo MZe" hidden="1">
            <a:extLst>
              <a:ext uri="{FF2B5EF4-FFF2-40B4-BE49-F238E27FC236}">
                <a16:creationId xmlns:a16="http://schemas.microsoft.com/office/drawing/2014/main" id="{D7F392D9-0192-44DF-B5B6-E60B0F320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pic>
        <p:nvPicPr>
          <p:cNvPr id="8" name="Logo MZe png" hidden="1">
            <a:extLst>
              <a:ext uri="{FF2B5EF4-FFF2-40B4-BE49-F238E27FC236}">
                <a16:creationId xmlns:a16="http://schemas.microsoft.com/office/drawing/2014/main" id="{129EC058-4951-49A8-B2F1-71C45ED316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725" y="3214934"/>
            <a:ext cx="3133350" cy="1353315"/>
          </a:xfrm>
          <a:prstGeom prst="rect">
            <a:avLst/>
          </a:prstGeom>
        </p:spPr>
      </p:pic>
      <p:sp>
        <p:nvSpPr>
          <p:cNvPr id="16" name="Datum">
            <a:extLst>
              <a:ext uri="{FF2B5EF4-FFF2-40B4-BE49-F238E27FC236}">
                <a16:creationId xmlns:a16="http://schemas.microsoft.com/office/drawing/2014/main" id="{19795874-6BF3-4E26-B86E-D2075A368DBC}"/>
              </a:ext>
            </a:extLst>
          </p:cNvPr>
          <p:cNvSpPr>
            <a:spLocks noGrp="1"/>
          </p:cNvSpPr>
          <p:nvPr>
            <p:ph type="body" sz="quarter" idx="11" hasCustomPrompt="1"/>
          </p:nvPr>
        </p:nvSpPr>
        <p:spPr>
          <a:xfrm>
            <a:off x="828000" y="2160000"/>
            <a:ext cx="2880000" cy="720000"/>
          </a:xfrm>
          <a:noFill/>
        </p:spPr>
        <p:txBody>
          <a:bodyPr tIns="0" rIns="0">
            <a:noAutofit/>
          </a:bodyPr>
          <a:lstStyle>
            <a:lvl1pPr marL="0" indent="0" algn="r">
              <a:spcBef>
                <a:spcPts val="0"/>
              </a:spcBef>
              <a:buFontTx/>
              <a:buNone/>
              <a:defRPr sz="2800"/>
            </a:lvl1pPr>
          </a:lstStyle>
          <a:p>
            <a:pPr lvl="0"/>
            <a:r>
              <a:rPr lang="cs-CZ" dirty="0"/>
              <a:t>Datum</a:t>
            </a:r>
          </a:p>
        </p:txBody>
      </p:sp>
      <p:sp>
        <p:nvSpPr>
          <p:cNvPr id="3" name="Subtitle 2"/>
          <p:cNvSpPr>
            <a:spLocks noGrp="1"/>
          </p:cNvSpPr>
          <p:nvPr>
            <p:ph type="subTitle" idx="1" hasCustomPrompt="1"/>
          </p:nvPr>
        </p:nvSpPr>
        <p:spPr>
          <a:xfrm>
            <a:off x="4500000" y="4140000"/>
            <a:ext cx="10440000" cy="720724"/>
          </a:xfrm>
        </p:spPr>
        <p:txBody>
          <a:bodyPr>
            <a:noAutofit/>
          </a:bodyPr>
          <a:lstStyle>
            <a:lvl1pPr marL="0" indent="0" algn="l">
              <a:spcBef>
                <a:spcPts val="0"/>
              </a:spcBef>
              <a:buNone/>
              <a:defRPr sz="2800" cap="all"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Autor prezentace</a:t>
            </a:r>
            <a:endParaRPr lang="en-US" dirty="0"/>
          </a:p>
        </p:txBody>
      </p:sp>
      <p:sp>
        <p:nvSpPr>
          <p:cNvPr id="2" name="Title 1"/>
          <p:cNvSpPr>
            <a:spLocks noGrp="1"/>
          </p:cNvSpPr>
          <p:nvPr>
            <p:ph type="ctrTitle" hasCustomPrompt="1"/>
          </p:nvPr>
        </p:nvSpPr>
        <p:spPr>
          <a:xfrm>
            <a:off x="4500000" y="1990800"/>
            <a:ext cx="10440000" cy="1980000"/>
          </a:xfrm>
          <a:noFill/>
        </p:spPr>
        <p:txBody>
          <a:bodyPr lIns="0" tIns="0" anchor="t" anchorCtr="0">
            <a:noAutofit/>
          </a:bodyPr>
          <a:lstStyle>
            <a:lvl1pPr algn="l">
              <a:lnSpc>
                <a:spcPts val="7800"/>
              </a:lnSpc>
              <a:defRPr sz="6600"/>
            </a:lvl1pPr>
          </a:lstStyle>
          <a:p>
            <a:r>
              <a:rPr lang="cs-CZ" dirty="0"/>
              <a:t>Název</a:t>
            </a:r>
            <a:br>
              <a:rPr lang="cs-CZ" dirty="0"/>
            </a:br>
            <a:r>
              <a:rPr lang="cs-CZ" dirty="0"/>
              <a:t>Prezentace</a:t>
            </a:r>
            <a:endParaRPr lang="en-US" dirty="0"/>
          </a:p>
        </p:txBody>
      </p:sp>
    </p:spTree>
    <p:extLst>
      <p:ext uri="{BB962C8B-B14F-4D97-AF65-F5344CB8AC3E}">
        <p14:creationId xmlns:p14="http://schemas.microsoft.com/office/powerpoint/2010/main" val="334833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Úzký obrázek,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7920000" y="1980000"/>
            <a:ext cx="152172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7920000" y="3420000"/>
            <a:ext cx="15217200" cy="1656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5" name="Zástupný symbol pro text 4"/>
          <p:cNvSpPr>
            <a:spLocks noGrp="1"/>
          </p:cNvSpPr>
          <p:nvPr>
            <p:ph type="body" sz="quarter" idx="29"/>
          </p:nvPr>
        </p:nvSpPr>
        <p:spPr>
          <a:xfrm>
            <a:off x="7920000" y="5219700"/>
            <a:ext cx="15217200" cy="7239000"/>
          </a:xfrm>
        </p:spPr>
        <p:txBody>
          <a:bodyPr/>
          <a:lstStyle>
            <a:lvl1pPr marL="504000" indent="-504000">
              <a:buFontTx/>
              <a:buBlip>
                <a:blip r:embed="rId2"/>
              </a:buBlip>
              <a:defRPr cap="all" baseline="0">
                <a:solidFill>
                  <a:schemeClr val="accent2"/>
                </a:solidFill>
              </a:defRPr>
            </a:lvl1pPr>
            <a:lvl2pPr marL="1008000" indent="-504000">
              <a:buClr>
                <a:schemeClr val="accent2"/>
              </a:buClr>
              <a:buFont typeface="+mj-lt"/>
              <a:buAutoNum type="arabicPeriod"/>
              <a:defRPr/>
            </a:lvl2pPr>
          </a:lstStyle>
          <a:p>
            <a:pPr lvl="0"/>
            <a:r>
              <a:rPr lang="cs-CZ"/>
              <a:t>Kliknutím lze upravit styly předlohy textu.</a:t>
            </a:r>
          </a:p>
          <a:p>
            <a:pPr lvl="1"/>
            <a:r>
              <a:rPr lang="cs-CZ"/>
              <a:t>Druhá úroveň</a:t>
            </a:r>
          </a:p>
        </p:txBody>
      </p:sp>
      <p:pic>
        <p:nvPicPr>
          <p:cNvPr id="9" name="Lístek s linkou tmavě modrý">
            <a:extLst>
              <a:ext uri="{FF2B5EF4-FFF2-40B4-BE49-F238E27FC236}">
                <a16:creationId xmlns:a16="http://schemas.microsoft.com/office/drawing/2014/main" id="{FECF6A3C-E773-4D22-822E-5EFACF37493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1315480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Úzký text s obrázek, střední obrázek či graf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500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500000" cy="41040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5" name="Zástupný symbol pro obsah 4"/>
          <p:cNvSpPr>
            <a:spLocks noGrp="1"/>
          </p:cNvSpPr>
          <p:nvPr>
            <p:ph sz="quarter" idx="15" hasCustomPrompt="1"/>
          </p:nvPr>
        </p:nvSpPr>
        <p:spPr>
          <a:xfrm>
            <a:off x="7239600" y="1979612"/>
            <a:ext cx="10248300" cy="9900000"/>
          </a:xfrm>
        </p:spPr>
        <p:txBody>
          <a:bodyPr/>
          <a:lstStyle>
            <a:lvl1pPr>
              <a:defRPr/>
            </a:lvl1pPr>
          </a:lstStyle>
          <a:p>
            <a:pPr lvl="0"/>
            <a:r>
              <a:rPr lang="cs-CZ" dirty="0"/>
              <a:t>Obrázek nebo graf se zdrojem, případně text</a:t>
            </a:r>
          </a:p>
        </p:txBody>
      </p:sp>
      <p:sp>
        <p:nvSpPr>
          <p:cNvPr id="9"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obrázek 5"/>
          <p:cNvSpPr>
            <a:spLocks noGrp="1"/>
          </p:cNvSpPr>
          <p:nvPr>
            <p:ph type="pic" sz="quarter" idx="26"/>
          </p:nvPr>
        </p:nvSpPr>
        <p:spPr>
          <a:xfrm>
            <a:off x="1249200" y="8679600"/>
            <a:ext cx="4500000" cy="37872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18072000" y="288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18072000" y="342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7" hasCustomPrompt="1"/>
          </p:nvPr>
        </p:nvSpPr>
        <p:spPr>
          <a:xfrm>
            <a:off x="18072000" y="516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8" hasCustomPrompt="1"/>
          </p:nvPr>
        </p:nvSpPr>
        <p:spPr>
          <a:xfrm>
            <a:off x="18072000" y="5724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9" hasCustomPrompt="1"/>
          </p:nvPr>
        </p:nvSpPr>
        <p:spPr>
          <a:xfrm>
            <a:off x="18072000" y="744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30" hasCustomPrompt="1"/>
          </p:nvPr>
        </p:nvSpPr>
        <p:spPr>
          <a:xfrm>
            <a:off x="18072000" y="7992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31" hasCustomPrompt="1"/>
          </p:nvPr>
        </p:nvSpPr>
        <p:spPr>
          <a:xfrm>
            <a:off x="18072000" y="9720000"/>
            <a:ext cx="2880000" cy="432000"/>
          </a:xfrm>
        </p:spPr>
        <p:txBody>
          <a:bodyPr anchor="t" anchorCtr="0">
            <a:no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9" name="Zástupný symbol pro text 13"/>
          <p:cNvSpPr>
            <a:spLocks noGrp="1"/>
          </p:cNvSpPr>
          <p:nvPr>
            <p:ph type="body" sz="quarter" idx="32" hasCustomPrompt="1"/>
          </p:nvPr>
        </p:nvSpPr>
        <p:spPr>
          <a:xfrm>
            <a:off x="18072000" y="10260000"/>
            <a:ext cx="2880000" cy="144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3" name="Zástupný symbol pro datum 2">
            <a:extLst>
              <a:ext uri="{FF2B5EF4-FFF2-40B4-BE49-F238E27FC236}">
                <a16:creationId xmlns:a16="http://schemas.microsoft.com/office/drawing/2014/main" id="{94112CEA-A89A-40F5-9B5A-7589038E7C10}"/>
              </a:ext>
            </a:extLst>
          </p:cNvPr>
          <p:cNvSpPr>
            <a:spLocks noGrp="1"/>
          </p:cNvSpPr>
          <p:nvPr>
            <p:ph type="dt" sz="half" idx="33"/>
          </p:nvPr>
        </p:nvSpPr>
        <p:spPr/>
        <p:txBody>
          <a:bodyPr/>
          <a:lstStyle/>
          <a:p>
            <a:fld id="{9B3895B8-0BD6-4EDC-959F-D82D66CA15D6}" type="datetimeFigureOut">
              <a:rPr lang="cs-CZ" smtClean="0"/>
              <a:t>19.05.2025</a:t>
            </a:fld>
            <a:endParaRPr lang="cs-CZ" dirty="0"/>
          </a:p>
        </p:txBody>
      </p:sp>
      <p:sp>
        <p:nvSpPr>
          <p:cNvPr id="7" name="Zástupný symbol pro zápatí 6">
            <a:extLst>
              <a:ext uri="{FF2B5EF4-FFF2-40B4-BE49-F238E27FC236}">
                <a16:creationId xmlns:a16="http://schemas.microsoft.com/office/drawing/2014/main" id="{09A95665-5191-4CEE-B676-2081A6A1E177}"/>
              </a:ext>
            </a:extLst>
          </p:cNvPr>
          <p:cNvSpPr>
            <a:spLocks noGrp="1"/>
          </p:cNvSpPr>
          <p:nvPr>
            <p:ph type="ftr" sz="quarter" idx="34"/>
          </p:nvPr>
        </p:nvSpPr>
        <p:spPr/>
        <p:txBody>
          <a:bodyPr/>
          <a:lstStyle/>
          <a:p>
            <a:endParaRPr lang="cs-CZ" dirty="0"/>
          </a:p>
        </p:txBody>
      </p:sp>
      <p:sp>
        <p:nvSpPr>
          <p:cNvPr id="8" name="Zástupný symbol pro číslo snímku 7">
            <a:extLst>
              <a:ext uri="{FF2B5EF4-FFF2-40B4-BE49-F238E27FC236}">
                <a16:creationId xmlns:a16="http://schemas.microsoft.com/office/drawing/2014/main" id="{D92B6150-2864-4F6A-814F-8C54C94CA5FD}"/>
              </a:ext>
            </a:extLst>
          </p:cNvPr>
          <p:cNvSpPr>
            <a:spLocks noGrp="1"/>
          </p:cNvSpPr>
          <p:nvPr>
            <p:ph type="sldNum" sz="quarter" idx="35"/>
          </p:nvPr>
        </p:nvSpPr>
        <p:spPr/>
        <p:txBody>
          <a:bodyPr/>
          <a:lstStyle/>
          <a:p>
            <a:fld id="{C79EEDCB-EB91-4C4F-A503-5C6FE3AC84D2}" type="slidenum">
              <a:rPr lang="cs-CZ" smtClean="0"/>
              <a:t>‹#›</a:t>
            </a:fld>
            <a:endParaRPr lang="cs-CZ" dirty="0"/>
          </a:p>
        </p:txBody>
      </p:sp>
      <p:pic>
        <p:nvPicPr>
          <p:cNvPr id="21" name="Lístek s linkou tmavě modrý">
            <a:extLst>
              <a:ext uri="{FF2B5EF4-FFF2-40B4-BE49-F238E27FC236}">
                <a16:creationId xmlns:a16="http://schemas.microsoft.com/office/drawing/2014/main" id="{FE198D1F-CAA8-4D7E-9CD4-3AC30F4CB6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289222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snímek s lístke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pic>
        <p:nvPicPr>
          <p:cNvPr id="4" name="Lístek s linkou tmavě modrý">
            <a:extLst>
              <a:ext uri="{FF2B5EF4-FFF2-40B4-BE49-F238E27FC236}">
                <a16:creationId xmlns:a16="http://schemas.microsoft.com/office/drawing/2014/main" id="{862E5BC3-DD10-4465-997F-9FE3AA2E864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78766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eden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a:t>Kliknutím lze upravit styl.</a:t>
            </a:r>
          </a:p>
        </p:txBody>
      </p:sp>
      <p:sp>
        <p:nvSpPr>
          <p:cNvPr id="4" name="Zástupný symbol pro obsah 3"/>
          <p:cNvSpPr>
            <a:spLocks noGrp="1"/>
          </p:cNvSpPr>
          <p:nvPr>
            <p:ph sz="quarter" idx="13"/>
          </p:nvPr>
        </p:nvSpPr>
        <p:spPr>
          <a:xfrm>
            <a:off x="1249200" y="3240000"/>
            <a:ext cx="218880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Lístek s linkou tmavě modrý">
            <a:extLst>
              <a:ext uri="{FF2B5EF4-FFF2-40B4-BE49-F238E27FC236}">
                <a16:creationId xmlns:a16="http://schemas.microsoft.com/office/drawing/2014/main" id="{D03EAF01-9C44-4F00-8722-52E6F8902B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152214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a:t>Kliknutím lze upravit styl.</a:t>
            </a:r>
            <a:endParaRPr lang="cs-CZ" dirty="0"/>
          </a:p>
        </p:txBody>
      </p:sp>
      <p:sp>
        <p:nvSpPr>
          <p:cNvPr id="4" name="Zástupný symbol pro obsah 3"/>
          <p:cNvSpPr>
            <a:spLocks noGrp="1"/>
          </p:cNvSpPr>
          <p:nvPr>
            <p:ph sz="quarter" idx="13"/>
          </p:nvPr>
        </p:nvSpPr>
        <p:spPr>
          <a:xfrm>
            <a:off x="12492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3"/>
          <p:cNvSpPr>
            <a:spLocks noGrp="1"/>
          </p:cNvSpPr>
          <p:nvPr>
            <p:ph sz="quarter" idx="14"/>
          </p:nvPr>
        </p:nvSpPr>
        <p:spPr>
          <a:xfrm>
            <a:off x="12816000" y="3240000"/>
            <a:ext cx="10321200" cy="9226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7" name="Lístek s linkou tmavě modrý">
            <a:extLst>
              <a:ext uri="{FF2B5EF4-FFF2-40B4-BE49-F238E27FC236}">
                <a16:creationId xmlns:a16="http://schemas.microsoft.com/office/drawing/2014/main" id="{6FA1681F-18BC-4AA2-89C6-CC1797F464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412346" y="450055"/>
            <a:ext cx="525847" cy="12818270"/>
          </a:xfrm>
          <a:prstGeom prst="rect">
            <a:avLst/>
          </a:prstGeom>
        </p:spPr>
      </p:pic>
    </p:spTree>
    <p:extLst>
      <p:ext uri="{BB962C8B-B14F-4D97-AF65-F5344CB8AC3E}">
        <p14:creationId xmlns:p14="http://schemas.microsoft.com/office/powerpoint/2010/main" val="414927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ěkujeme za pozornost">
    <p:spTree>
      <p:nvGrpSpPr>
        <p:cNvPr id="1" name=""/>
        <p:cNvGrpSpPr/>
        <p:nvPr/>
      </p:nvGrpSpPr>
      <p:grpSpPr>
        <a:xfrm>
          <a:off x="0" y="0"/>
          <a:ext cx="0" cy="0"/>
          <a:chOff x="0" y="0"/>
          <a:chExt cx="0" cy="0"/>
        </a:xfrm>
      </p:grpSpPr>
      <p:sp>
        <p:nvSpPr>
          <p:cNvPr id="9" name="Bílý podklad">
            <a:extLst>
              <a:ext uri="{FF2B5EF4-FFF2-40B4-BE49-F238E27FC236}">
                <a16:creationId xmlns:a16="http://schemas.microsoft.com/office/drawing/2014/main" id="{92AF821C-5C62-41EB-8EE6-BD2D59AAC7FE}"/>
              </a:ext>
            </a:extLst>
          </p:cNvPr>
          <p:cNvSpPr>
            <a:spLocks noGrp="1"/>
          </p:cNvSpPr>
          <p:nvPr>
            <p:ph type="body" sz="quarter" idx="12" hasCustomPrompt="1"/>
          </p:nvPr>
        </p:nvSpPr>
        <p:spPr>
          <a:xfrm>
            <a:off x="5713587" y="4338000"/>
            <a:ext cx="12960000" cy="5040000"/>
          </a:xfrm>
          <a:solidFill>
            <a:srgbClr val="FFFFFF">
              <a:alpha val="85098"/>
            </a:srgbClr>
          </a:solidFill>
        </p:spPr>
        <p:txBody>
          <a:bodyPr/>
          <a:lstStyle>
            <a:lvl1pPr marL="0" indent="0">
              <a:buFontTx/>
              <a:buNone/>
              <a:defRPr/>
            </a:lvl1pPr>
          </a:lstStyle>
          <a:p>
            <a:pPr lvl="0"/>
            <a:r>
              <a:rPr lang="cs-CZ" dirty="0"/>
              <a:t> </a:t>
            </a:r>
          </a:p>
        </p:txBody>
      </p:sp>
      <p:sp>
        <p:nvSpPr>
          <p:cNvPr id="2" name="Title 1"/>
          <p:cNvSpPr>
            <a:spLocks noGrp="1"/>
          </p:cNvSpPr>
          <p:nvPr>
            <p:ph type="ctrTitle" hasCustomPrompt="1"/>
          </p:nvPr>
        </p:nvSpPr>
        <p:spPr>
          <a:xfrm>
            <a:off x="10861200" y="4338000"/>
            <a:ext cx="7812387" cy="3780000"/>
          </a:xfrm>
          <a:noFill/>
        </p:spPr>
        <p:txBody>
          <a:bodyPr lIns="0" tIns="0" anchor="ctr" anchorCtr="0">
            <a:normAutofit/>
          </a:bodyPr>
          <a:lstStyle>
            <a:lvl1pPr algn="l">
              <a:lnSpc>
                <a:spcPts val="7800"/>
              </a:lnSpc>
              <a:defRPr sz="6600" baseline="0"/>
            </a:lvl1pPr>
          </a:lstStyle>
          <a:p>
            <a:r>
              <a:rPr lang="cs-CZ" dirty="0"/>
              <a:t>Děkujeme</a:t>
            </a:r>
            <a:br>
              <a:rPr lang="cs-CZ" dirty="0"/>
            </a:br>
            <a:r>
              <a:rPr lang="cs-CZ" dirty="0"/>
              <a:t>za pozornost</a:t>
            </a:r>
            <a:endParaRPr lang="en-US" dirty="0"/>
          </a:p>
        </p:txBody>
      </p:sp>
      <p:sp>
        <p:nvSpPr>
          <p:cNvPr id="3" name="Subtitle 2"/>
          <p:cNvSpPr>
            <a:spLocks noGrp="1"/>
          </p:cNvSpPr>
          <p:nvPr>
            <p:ph type="subTitle" idx="1" hasCustomPrompt="1"/>
          </p:nvPr>
        </p:nvSpPr>
        <p:spPr>
          <a:xfrm>
            <a:off x="5713587" y="8118000"/>
            <a:ext cx="12960000" cy="1260000"/>
          </a:xfrm>
          <a:noFill/>
        </p:spPr>
        <p:txBody>
          <a:bodyPr anchor="ctr" anchorCtr="1">
            <a:normAutofit/>
          </a:bodyPr>
          <a:lstStyle>
            <a:lvl1pPr marL="0" indent="0" algn="ctr">
              <a:spcBef>
                <a:spcPts val="600"/>
              </a:spcBef>
              <a:spcAft>
                <a:spcPts val="600"/>
              </a:spcAft>
              <a:buNone/>
              <a:defRPr sz="2800" cap="none" baseline="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cs-CZ" dirty="0"/>
              <a:t>Kontakty:  Jméno, adresa, e-mail, telefonní číslo</a:t>
            </a:r>
            <a:br>
              <a:rPr lang="cs-CZ" dirty="0"/>
            </a:br>
            <a:r>
              <a:rPr lang="cs-CZ" dirty="0"/>
              <a:t>Autor fotografií: Jméno</a:t>
            </a:r>
            <a:endParaRPr lang="en-US" dirty="0"/>
          </a:p>
        </p:txBody>
      </p:sp>
      <p:sp>
        <p:nvSpPr>
          <p:cNvPr id="5" name="Zástup Podkladový obrázek"/>
          <p:cNvSpPr>
            <a:spLocks noGrp="1" noChangeAspect="1"/>
          </p:cNvSpPr>
          <p:nvPr>
            <p:ph type="pic" sz="quarter" idx="13"/>
          </p:nvPr>
        </p:nvSpPr>
        <p:spPr>
          <a:xfrm>
            <a:off x="457200" y="457200"/>
            <a:ext cx="23472000" cy="12801600"/>
          </a:xfrm>
        </p:spPr>
        <p:txBody>
          <a:bodyPr/>
          <a:lstStyle/>
          <a:p>
            <a:r>
              <a:rPr lang="cs-CZ"/>
              <a:t>Kliknutím na ikonu přidáte obrázek.</a:t>
            </a:r>
            <a:endParaRPr lang="cs-CZ" dirty="0"/>
          </a:p>
        </p:txBody>
      </p:sp>
    </p:spTree>
    <p:extLst>
      <p:ext uri="{BB962C8B-B14F-4D97-AF65-F5344CB8AC3E}">
        <p14:creationId xmlns:p14="http://schemas.microsoft.com/office/powerpoint/2010/main" val="1416810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2B9D348-B799-4FB4-8693-A68C04D546BF}" type="datetimeFigureOut">
              <a:rPr lang="cs-CZ" smtClean="0"/>
              <a:t>19.05.2025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416699-5A8A-43BD-BA28-C52C6292FCCC}" type="slidenum">
              <a:rPr lang="cs-CZ" smtClean="0"/>
              <a:t>‹#›</a:t>
            </a:fld>
            <a:endParaRPr lang="cs-CZ"/>
          </a:p>
        </p:txBody>
      </p:sp>
    </p:spTree>
    <p:extLst>
      <p:ext uri="{BB962C8B-B14F-4D97-AF65-F5344CB8AC3E}">
        <p14:creationId xmlns:p14="http://schemas.microsoft.com/office/powerpoint/2010/main" val="270462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sa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531600" y="1980000"/>
            <a:ext cx="10614150" cy="1224000"/>
          </a:xfrm>
        </p:spPr>
        <p:txBody>
          <a:bodyPr/>
          <a:lstStyle>
            <a:lvl1pPr>
              <a:defRPr>
                <a:solidFill>
                  <a:schemeClr val="accent1"/>
                </a:solidFill>
              </a:defRPr>
            </a:lvl1pPr>
          </a:lstStyle>
          <a:p>
            <a:r>
              <a:rPr lang="cs-CZ" dirty="0"/>
              <a:t>OBSAH</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825200" cy="12801600"/>
          </a:xfrm>
        </p:spPr>
        <p:txBody>
          <a:bodyPr/>
          <a:lstStyle/>
          <a:p>
            <a:r>
              <a:rPr lang="cs-CZ"/>
              <a:t>Kliknutím na ikonu přidáte obrázek.</a:t>
            </a:r>
            <a:endParaRPr lang="cs-CZ" dirty="0"/>
          </a:p>
        </p:txBody>
      </p:sp>
      <p:sp>
        <p:nvSpPr>
          <p:cNvPr id="14" name="Zástup Položka obsahu 1"/>
          <p:cNvSpPr>
            <a:spLocks noGrp="1"/>
          </p:cNvSpPr>
          <p:nvPr>
            <p:ph type="body" sz="quarter" idx="14" hasCustomPrompt="1"/>
          </p:nvPr>
        </p:nvSpPr>
        <p:spPr>
          <a:xfrm>
            <a:off x="12531600" y="3672000"/>
            <a:ext cx="10605600" cy="8786700"/>
          </a:xfrm>
        </p:spPr>
        <p:txBody>
          <a:bodyPr/>
          <a:lstStyle>
            <a:lvl1pPr marL="648000" indent="-648000">
              <a:spcBef>
                <a:spcPts val="0"/>
              </a:spcBef>
              <a:spcAft>
                <a:spcPts val="9000"/>
              </a:spcAft>
              <a:buSzPct val="150000"/>
              <a:buFontTx/>
              <a:buBlip>
                <a:blip r:embed="rId2"/>
              </a:buBlip>
              <a:defRPr sz="3600" cap="all" baseline="0">
                <a:solidFill>
                  <a:schemeClr val="accent1"/>
                </a:solidFill>
              </a:defRPr>
            </a:lvl1pPr>
          </a:lstStyle>
          <a:p>
            <a:pPr lvl="0"/>
            <a:r>
              <a:rPr lang="cs-CZ" dirty="0"/>
              <a:t>Položka obsahu</a:t>
            </a:r>
          </a:p>
        </p:txBody>
      </p:sp>
      <p:pic>
        <p:nvPicPr>
          <p:cNvPr id="4" name="Lístek s linkou tmavě modrý">
            <a:extLst>
              <a:ext uri="{FF2B5EF4-FFF2-40B4-BE49-F238E27FC236}">
                <a16:creationId xmlns:a16="http://schemas.microsoft.com/office/drawing/2014/main" id="{69ACD24F-DBEE-434B-AD9C-84D36E9E64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8351" t="3281" r="49491" b="3264"/>
          <a:stretch/>
        </p:blipFill>
        <p:spPr>
          <a:xfrm>
            <a:off x="11706224" y="450055"/>
            <a:ext cx="525847" cy="12818270"/>
          </a:xfrm>
          <a:prstGeom prst="rect">
            <a:avLst/>
          </a:prstGeom>
        </p:spPr>
      </p:pic>
    </p:spTree>
    <p:extLst>
      <p:ext uri="{BB962C8B-B14F-4D97-AF65-F5344CB8AC3E}">
        <p14:creationId xmlns:p14="http://schemas.microsoft.com/office/powerpoint/2010/main" val="78357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Úzký text, široký obráze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457200"/>
            <a:ext cx="16689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pic>
        <p:nvPicPr>
          <p:cNvPr id="7" name="Lístek s linkou tmavě modrý">
            <a:extLst>
              <a:ext uri="{FF2B5EF4-FFF2-40B4-BE49-F238E27FC236}">
                <a16:creationId xmlns:a16="http://schemas.microsoft.com/office/drawing/2014/main" id="{8FF7A68B-108B-4C90-9017-3546208DC0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421612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Úzký obrázek a text v blocích">
    <p:spTree>
      <p:nvGrpSpPr>
        <p:cNvPr id="1" name=""/>
        <p:cNvGrpSpPr/>
        <p:nvPr/>
      </p:nvGrpSpPr>
      <p:grpSpPr>
        <a:xfrm>
          <a:off x="0" y="0"/>
          <a:ext cx="0" cy="0"/>
          <a:chOff x="0" y="0"/>
          <a:chExt cx="0" cy="0"/>
        </a:xfrm>
      </p:grpSpPr>
      <p:sp>
        <p:nvSpPr>
          <p:cNvPr id="2" name="Title 1"/>
          <p:cNvSpPr>
            <a:spLocks noGrp="1"/>
          </p:cNvSpPr>
          <p:nvPr>
            <p:ph type="title"/>
          </p:nvPr>
        </p:nvSpPr>
        <p:spPr>
          <a:xfrm>
            <a:off x="7272000" y="1980000"/>
            <a:ext cx="4032000" cy="1980000"/>
          </a:xfrm>
        </p:spPr>
        <p:txBody>
          <a:bodyPr/>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7272000" y="4248000"/>
            <a:ext cx="40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11" name="Zástupný symbol pro text 13"/>
          <p:cNvSpPr>
            <a:spLocks noGrp="1"/>
          </p:cNvSpPr>
          <p:nvPr>
            <p:ph type="body" sz="quarter" idx="15" hasCustomPrompt="1"/>
          </p:nvPr>
        </p:nvSpPr>
        <p:spPr>
          <a:xfrm>
            <a:off x="126936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7" name="Zástupný symbol pro text 13"/>
          <p:cNvSpPr>
            <a:spLocks noGrp="1"/>
          </p:cNvSpPr>
          <p:nvPr>
            <p:ph type="body" sz="quarter" idx="16" hasCustomPrompt="1"/>
          </p:nvPr>
        </p:nvSpPr>
        <p:spPr>
          <a:xfrm>
            <a:off x="17906400" y="1980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9" name="Zástupný symbol pro text 13"/>
          <p:cNvSpPr>
            <a:spLocks noGrp="1"/>
          </p:cNvSpPr>
          <p:nvPr>
            <p:ph type="body" sz="quarter" idx="17" hasCustomPrompt="1"/>
          </p:nvPr>
        </p:nvSpPr>
        <p:spPr>
          <a:xfrm>
            <a:off x="126936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0" name="Zástupný symbol pro text 13"/>
          <p:cNvSpPr>
            <a:spLocks noGrp="1"/>
          </p:cNvSpPr>
          <p:nvPr>
            <p:ph type="body" sz="quarter" idx="18" hasCustomPrompt="1"/>
          </p:nvPr>
        </p:nvSpPr>
        <p:spPr>
          <a:xfrm>
            <a:off x="17906400" y="6696000"/>
            <a:ext cx="4320000" cy="540000"/>
          </a:xfrm>
        </p:spPr>
        <p:txBody>
          <a:bodyPr>
            <a:normAutofit/>
          </a:bodyPr>
          <a:lstStyle>
            <a:lvl1pPr marL="0" indent="0">
              <a:spcBef>
                <a:spcPts val="0"/>
              </a:spcBef>
              <a:buFontTx/>
              <a:buNone/>
              <a:defRPr sz="3200" cap="all" baseline="0">
                <a:solidFill>
                  <a:schemeClr val="accent1"/>
                </a:solidFill>
              </a:defRPr>
            </a:lvl1pPr>
          </a:lstStyle>
          <a:p>
            <a:pPr lvl="0"/>
            <a:r>
              <a:rPr lang="cs-CZ" dirty="0"/>
              <a:t>Podnadpis</a:t>
            </a:r>
          </a:p>
        </p:txBody>
      </p:sp>
      <p:sp>
        <p:nvSpPr>
          <p:cNvPr id="12" name="Zástupný symbol pro text 13"/>
          <p:cNvSpPr>
            <a:spLocks noGrp="1"/>
          </p:cNvSpPr>
          <p:nvPr>
            <p:ph type="body" sz="quarter" idx="19"/>
          </p:nvPr>
        </p:nvSpPr>
        <p:spPr>
          <a:xfrm>
            <a:off x="12693600" y="2628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3" name="Zástupný symbol pro text 13"/>
          <p:cNvSpPr>
            <a:spLocks noGrp="1"/>
          </p:cNvSpPr>
          <p:nvPr>
            <p:ph type="body" sz="quarter" idx="20"/>
          </p:nvPr>
        </p:nvSpPr>
        <p:spPr>
          <a:xfrm>
            <a:off x="17906400" y="2628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5" name="Zástupný symbol pro text 13"/>
          <p:cNvSpPr>
            <a:spLocks noGrp="1"/>
          </p:cNvSpPr>
          <p:nvPr>
            <p:ph type="body" sz="quarter" idx="21"/>
          </p:nvPr>
        </p:nvSpPr>
        <p:spPr>
          <a:xfrm>
            <a:off x="12693600" y="7344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sp>
        <p:nvSpPr>
          <p:cNvPr id="16" name="Zástupný symbol pro text 13"/>
          <p:cNvSpPr>
            <a:spLocks noGrp="1"/>
          </p:cNvSpPr>
          <p:nvPr>
            <p:ph type="body" sz="quarter" idx="22"/>
          </p:nvPr>
        </p:nvSpPr>
        <p:spPr>
          <a:xfrm>
            <a:off x="17906400" y="7344000"/>
            <a:ext cx="4320000" cy="3780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Lístek s linkou tmavě modrý">
            <a:extLst>
              <a:ext uri="{FF2B5EF4-FFF2-40B4-BE49-F238E27FC236}">
                <a16:creationId xmlns:a16="http://schemas.microsoft.com/office/drawing/2014/main" id="{7D3C9E08-EFC7-45BA-9EE2-4FC19E8F39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355933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řední obrázek, text, data">
    <p:spTree>
      <p:nvGrpSpPr>
        <p:cNvPr id="1" name=""/>
        <p:cNvGrpSpPr/>
        <p:nvPr/>
      </p:nvGrpSpPr>
      <p:grpSpPr>
        <a:xfrm>
          <a:off x="0" y="0"/>
          <a:ext cx="0" cy="0"/>
          <a:chOff x="0" y="0"/>
          <a:chExt cx="0" cy="0"/>
        </a:xfrm>
      </p:grpSpPr>
      <p:sp>
        <p:nvSpPr>
          <p:cNvPr id="2" name="Title 1"/>
          <p:cNvSpPr>
            <a:spLocks noGrp="1"/>
          </p:cNvSpPr>
          <p:nvPr>
            <p:ph type="title"/>
          </p:nvPr>
        </p:nvSpPr>
        <p:spPr>
          <a:xfrm>
            <a:off x="12682800" y="3240000"/>
            <a:ext cx="10454400" cy="1332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10562400" cy="128016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682800" y="4680000"/>
            <a:ext cx="10454400" cy="43200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text 13"/>
          <p:cNvSpPr>
            <a:spLocks noGrp="1"/>
          </p:cNvSpPr>
          <p:nvPr>
            <p:ph type="body" sz="quarter" idx="17" hasCustomPrompt="1"/>
          </p:nvPr>
        </p:nvSpPr>
        <p:spPr>
          <a:xfrm>
            <a:off x="16002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0" name="Zástupný symbol pro text 13"/>
          <p:cNvSpPr>
            <a:spLocks noGrp="1"/>
          </p:cNvSpPr>
          <p:nvPr>
            <p:ph type="body" sz="quarter" idx="18" hasCustomPrompt="1"/>
          </p:nvPr>
        </p:nvSpPr>
        <p:spPr>
          <a:xfrm>
            <a:off x="16002000" y="11634573"/>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17" name="Zástupný symbol pro obrázek 7"/>
          <p:cNvSpPr>
            <a:spLocks noGrp="1"/>
          </p:cNvSpPr>
          <p:nvPr>
            <p:ph type="pic" sz="quarter" idx="23"/>
          </p:nvPr>
        </p:nvSpPr>
        <p:spPr>
          <a:xfrm>
            <a:off x="12682800" y="9331200"/>
            <a:ext cx="2865600" cy="3135600"/>
          </a:xfrm>
        </p:spPr>
        <p:txBody>
          <a:bodyPr/>
          <a:lstStyle/>
          <a:p>
            <a:r>
              <a:rPr lang="cs-CZ"/>
              <a:t>Kliknutím na ikonu přidáte obrázek.</a:t>
            </a:r>
            <a:endParaRPr lang="cs-CZ" dirty="0"/>
          </a:p>
        </p:txBody>
      </p:sp>
      <p:sp>
        <p:nvSpPr>
          <p:cNvPr id="18" name="Zástupný symbol pro text 13"/>
          <p:cNvSpPr>
            <a:spLocks noGrp="1"/>
          </p:cNvSpPr>
          <p:nvPr>
            <p:ph type="body" sz="quarter" idx="24" hasCustomPrompt="1"/>
          </p:nvPr>
        </p:nvSpPr>
        <p:spPr>
          <a:xfrm>
            <a:off x="18684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5" hasCustomPrompt="1"/>
          </p:nvPr>
        </p:nvSpPr>
        <p:spPr>
          <a:xfrm>
            <a:off x="21348000" y="10440000"/>
            <a:ext cx="2160000" cy="1080000"/>
          </a:xfrm>
        </p:spPr>
        <p:txBody>
          <a:bodyPr anchor="ctr" anchorCtr="0">
            <a:normAutofit/>
          </a:bodyPr>
          <a:lstStyle>
            <a:lvl1pPr marL="0" indent="0">
              <a:spcBef>
                <a:spcPts val="0"/>
              </a:spcBef>
              <a:buFontTx/>
              <a:buNone/>
              <a:defRPr sz="9600" b="1" cap="all" baseline="0">
                <a:solidFill>
                  <a:schemeClr val="accent1"/>
                </a:solidFill>
                <a:latin typeface="+mj-lt"/>
              </a:defRPr>
            </a:lvl1pPr>
          </a:lstStyle>
          <a:p>
            <a:pPr lvl="0"/>
            <a:r>
              <a:rPr lang="cs-CZ" dirty="0"/>
              <a:t>0</a:t>
            </a:r>
          </a:p>
        </p:txBody>
      </p:sp>
      <p:sp>
        <p:nvSpPr>
          <p:cNvPr id="20" name="Zástupný symbol pro text 13"/>
          <p:cNvSpPr>
            <a:spLocks noGrp="1"/>
          </p:cNvSpPr>
          <p:nvPr>
            <p:ph type="body" sz="quarter" idx="26" hasCustomPrompt="1"/>
          </p:nvPr>
        </p:nvSpPr>
        <p:spPr>
          <a:xfrm>
            <a:off x="18684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sp>
        <p:nvSpPr>
          <p:cNvPr id="21" name="Zástupný symbol pro text 13"/>
          <p:cNvSpPr>
            <a:spLocks noGrp="1"/>
          </p:cNvSpPr>
          <p:nvPr>
            <p:ph type="body" sz="quarter" idx="27" hasCustomPrompt="1"/>
          </p:nvPr>
        </p:nvSpPr>
        <p:spPr>
          <a:xfrm>
            <a:off x="21348000" y="11635200"/>
            <a:ext cx="2160000" cy="792000"/>
          </a:xfrm>
        </p:spPr>
        <p:txBody>
          <a:bodyPr>
            <a:normAutofit/>
          </a:bodyPr>
          <a:lstStyle>
            <a:lvl1pPr marL="0" indent="0">
              <a:spcBef>
                <a:spcPts val="0"/>
              </a:spcBef>
              <a:buFontTx/>
              <a:buNone/>
              <a:defRPr sz="3600" b="1" cap="all" baseline="0">
                <a:solidFill>
                  <a:schemeClr val="accent1"/>
                </a:solidFill>
                <a:latin typeface="+mj-lt"/>
              </a:defRPr>
            </a:lvl1pPr>
          </a:lstStyle>
          <a:p>
            <a:pPr lvl="0"/>
            <a:r>
              <a:rPr lang="cs-CZ" dirty="0"/>
              <a:t>MJ</a:t>
            </a:r>
          </a:p>
        </p:txBody>
      </p:sp>
      <p:pic>
        <p:nvPicPr>
          <p:cNvPr id="15" name="Lístek s linkou tmavě modrý">
            <a:extLst>
              <a:ext uri="{FF2B5EF4-FFF2-40B4-BE49-F238E27FC236}">
                <a16:creationId xmlns:a16="http://schemas.microsoft.com/office/drawing/2014/main" id="{9022AE5E-DCFD-4C0E-9017-2A1064DEAE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11439524" y="450055"/>
            <a:ext cx="525847" cy="12818270"/>
          </a:xfrm>
          <a:prstGeom prst="rect">
            <a:avLst/>
          </a:prstGeom>
        </p:spPr>
      </p:pic>
    </p:spTree>
    <p:extLst>
      <p:ext uri="{BB962C8B-B14F-4D97-AF65-F5344CB8AC3E}">
        <p14:creationId xmlns:p14="http://schemas.microsoft.com/office/powerpoint/2010/main" val="230968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Úzký text, graf či obrázek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16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6" name="Zástupný symbol pro obsah 5"/>
          <p:cNvSpPr>
            <a:spLocks noGrp="1"/>
          </p:cNvSpPr>
          <p:nvPr>
            <p:ph sz="quarter" idx="15" hasCustomPrompt="1"/>
          </p:nvPr>
        </p:nvSpPr>
        <p:spPr>
          <a:xfrm>
            <a:off x="7920000" y="2017713"/>
            <a:ext cx="15217200" cy="6022701"/>
          </a:xfrm>
        </p:spPr>
        <p:txBody>
          <a:bodyPr/>
          <a:lstStyle>
            <a:lvl1pPr>
              <a:defRPr baseline="0"/>
            </a:lvl1pPr>
          </a:lstStyle>
          <a:p>
            <a:pPr lvl="0"/>
            <a:r>
              <a:rPr lang="cs-CZ" dirty="0"/>
              <a:t>Kliknutím lze na ikonu lze vložit graf, ale i jiné objekty či text</a:t>
            </a:r>
          </a:p>
        </p:txBody>
      </p:sp>
      <p:sp>
        <p:nvSpPr>
          <p:cNvPr id="9" name="Zástupný symbol pro text 13"/>
          <p:cNvSpPr>
            <a:spLocks noGrp="1"/>
          </p:cNvSpPr>
          <p:nvPr>
            <p:ph type="body" sz="quarter" idx="17" hasCustomPrompt="1"/>
          </p:nvPr>
        </p:nvSpPr>
        <p:spPr>
          <a:xfrm>
            <a:off x="8910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0" name="Zástupný symbol pro text 13"/>
          <p:cNvSpPr>
            <a:spLocks noGrp="1"/>
          </p:cNvSpPr>
          <p:nvPr>
            <p:ph type="body" sz="quarter" idx="18" hasCustomPrompt="1"/>
          </p:nvPr>
        </p:nvSpPr>
        <p:spPr>
          <a:xfrm>
            <a:off x="8910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1" name="Zástupný symbol pro text 13"/>
          <p:cNvSpPr>
            <a:spLocks noGrp="1"/>
          </p:cNvSpPr>
          <p:nvPr>
            <p:ph type="body" sz="quarter" idx="19" hasCustomPrompt="1"/>
          </p:nvPr>
        </p:nvSpPr>
        <p:spPr>
          <a:xfrm>
            <a:off x="12366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20" hasCustomPrompt="1"/>
          </p:nvPr>
        </p:nvSpPr>
        <p:spPr>
          <a:xfrm>
            <a:off x="12366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3" name="Zástupný symbol pro text 13"/>
          <p:cNvSpPr>
            <a:spLocks noGrp="1"/>
          </p:cNvSpPr>
          <p:nvPr>
            <p:ph type="body" sz="quarter" idx="21" hasCustomPrompt="1"/>
          </p:nvPr>
        </p:nvSpPr>
        <p:spPr>
          <a:xfrm>
            <a:off x="15822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2" hasCustomPrompt="1"/>
          </p:nvPr>
        </p:nvSpPr>
        <p:spPr>
          <a:xfrm>
            <a:off x="15822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6" name="Zástupný symbol pro text 13"/>
          <p:cNvSpPr>
            <a:spLocks noGrp="1"/>
          </p:cNvSpPr>
          <p:nvPr>
            <p:ph type="body" sz="quarter" idx="23" hasCustomPrompt="1"/>
          </p:nvPr>
        </p:nvSpPr>
        <p:spPr>
          <a:xfrm>
            <a:off x="19278000" y="8676000"/>
            <a:ext cx="2880000" cy="1080000"/>
          </a:xfrm>
        </p:spPr>
        <p:txBody>
          <a:bodyPr anchor="b"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4" hasCustomPrompt="1"/>
          </p:nvPr>
        </p:nvSpPr>
        <p:spPr>
          <a:xfrm>
            <a:off x="19278000" y="9864000"/>
            <a:ext cx="2880000" cy="1800000"/>
          </a:xfrm>
        </p:spPr>
        <p:txBody>
          <a:bodyPr>
            <a:normAutofit/>
          </a:bodyPr>
          <a:lstStyle>
            <a:lvl1pPr marL="0" indent="0">
              <a:spcBef>
                <a:spcPts val="0"/>
              </a:spcBef>
              <a:buFontTx/>
              <a:buNone/>
              <a:defRPr sz="2800" b="0" cap="none" baseline="0">
                <a:solidFill>
                  <a:schemeClr val="bg2"/>
                </a:solidFill>
                <a:latin typeface="+mn-lt"/>
              </a:defRPr>
            </a:lvl1pPr>
          </a:lstStyle>
          <a:p>
            <a:pPr lvl="0"/>
            <a:r>
              <a:rPr lang="cs-CZ" dirty="0"/>
              <a:t>Popis</a:t>
            </a:r>
          </a:p>
        </p:txBody>
      </p:sp>
      <p:sp>
        <p:nvSpPr>
          <p:cNvPr id="18" name="Zástupný symbol pro text 13"/>
          <p:cNvSpPr>
            <a:spLocks noGrp="1"/>
          </p:cNvSpPr>
          <p:nvPr>
            <p:ph type="body" sz="quarter" idx="25" hasCustomPrompt="1"/>
          </p:nvPr>
        </p:nvSpPr>
        <p:spPr>
          <a:xfrm>
            <a:off x="7239600" y="12111000"/>
            <a:ext cx="158976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8" name="Zástupný symbol pro datum 7">
            <a:extLst>
              <a:ext uri="{FF2B5EF4-FFF2-40B4-BE49-F238E27FC236}">
                <a16:creationId xmlns:a16="http://schemas.microsoft.com/office/drawing/2014/main" id="{A0F8F35C-3EBD-4D92-A682-98134090EC07}"/>
              </a:ext>
            </a:extLst>
          </p:cNvPr>
          <p:cNvSpPr>
            <a:spLocks noGrp="1"/>
          </p:cNvSpPr>
          <p:nvPr>
            <p:ph type="dt" sz="half" idx="26"/>
          </p:nvPr>
        </p:nvSpPr>
        <p:spPr/>
        <p:txBody>
          <a:bodyPr/>
          <a:lstStyle/>
          <a:p>
            <a:fld id="{9B3895B8-0BD6-4EDC-959F-D82D66CA15D6}" type="datetimeFigureOut">
              <a:rPr lang="cs-CZ" smtClean="0"/>
              <a:t>19.05.2025</a:t>
            </a:fld>
            <a:endParaRPr lang="cs-CZ" dirty="0"/>
          </a:p>
        </p:txBody>
      </p:sp>
      <p:sp>
        <p:nvSpPr>
          <p:cNvPr id="20" name="Zástupný symbol pro zápatí 19">
            <a:extLst>
              <a:ext uri="{FF2B5EF4-FFF2-40B4-BE49-F238E27FC236}">
                <a16:creationId xmlns:a16="http://schemas.microsoft.com/office/drawing/2014/main" id="{83CB2368-0C7F-4A8D-82C9-F3F9B375AD32}"/>
              </a:ext>
            </a:extLst>
          </p:cNvPr>
          <p:cNvSpPr>
            <a:spLocks noGrp="1"/>
          </p:cNvSpPr>
          <p:nvPr>
            <p:ph type="ftr" sz="quarter" idx="27"/>
          </p:nvPr>
        </p:nvSpPr>
        <p:spPr/>
        <p:txBody>
          <a:bodyPr/>
          <a:lstStyle/>
          <a:p>
            <a:endParaRPr lang="cs-CZ" dirty="0"/>
          </a:p>
        </p:txBody>
      </p:sp>
      <p:sp>
        <p:nvSpPr>
          <p:cNvPr id="21" name="Zástupný symbol pro číslo snímku 20">
            <a:extLst>
              <a:ext uri="{FF2B5EF4-FFF2-40B4-BE49-F238E27FC236}">
                <a16:creationId xmlns:a16="http://schemas.microsoft.com/office/drawing/2014/main" id="{694D55FB-482C-4174-9D72-A2274FB4E155}"/>
              </a:ext>
            </a:extLst>
          </p:cNvPr>
          <p:cNvSpPr>
            <a:spLocks noGrp="1"/>
          </p:cNvSpPr>
          <p:nvPr>
            <p:ph type="sldNum" sz="quarter" idx="28"/>
          </p:nvPr>
        </p:nvSpPr>
        <p:spPr/>
        <p:txBody>
          <a:bodyPr/>
          <a:lstStyle/>
          <a:p>
            <a:fld id="{C79EEDCB-EB91-4C4F-A503-5C6FE3AC84D2}" type="slidenum">
              <a:rPr lang="cs-CZ" smtClean="0"/>
              <a:t>‹#›</a:t>
            </a:fld>
            <a:endParaRPr lang="cs-CZ" dirty="0"/>
          </a:p>
        </p:txBody>
      </p:sp>
      <p:pic>
        <p:nvPicPr>
          <p:cNvPr id="22" name="Lístek s linkou tmavě modrý">
            <a:extLst>
              <a:ext uri="{FF2B5EF4-FFF2-40B4-BE49-F238E27FC236}">
                <a16:creationId xmlns:a16="http://schemas.microsoft.com/office/drawing/2014/main" id="{97D4A6D7-65B2-451C-8B29-3AE3EA52E2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706"/>
          <a:stretch/>
        </p:blipFill>
        <p:spPr>
          <a:xfrm flipH="1">
            <a:off x="6289620" y="2033714"/>
            <a:ext cx="525847" cy="10425886"/>
          </a:xfrm>
          <a:prstGeom prst="rect">
            <a:avLst/>
          </a:prstGeom>
        </p:spPr>
      </p:pic>
    </p:spTree>
    <p:extLst>
      <p:ext uri="{BB962C8B-B14F-4D97-AF65-F5344CB8AC3E}">
        <p14:creationId xmlns:p14="http://schemas.microsoft.com/office/powerpoint/2010/main" val="147442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Úzký text, tři obrázky s po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8" name="Zástupný symbol pro obrázek 7"/>
          <p:cNvSpPr>
            <a:spLocks noGrp="1"/>
          </p:cNvSpPr>
          <p:nvPr>
            <p:ph type="pic" sz="quarter" idx="13"/>
          </p:nvPr>
        </p:nvSpPr>
        <p:spPr>
          <a:xfrm>
            <a:off x="7239600" y="2059200"/>
            <a:ext cx="3812400" cy="5436000"/>
          </a:xfrm>
        </p:spPr>
        <p:txBody>
          <a:bodyPr/>
          <a:lstStyle/>
          <a:p>
            <a:r>
              <a:rPr lang="cs-CZ"/>
              <a:t>Kliknutím na ikonu přidáte obrázek.</a:t>
            </a:r>
            <a:endParaRPr lang="cs-CZ"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obrázek 7"/>
          <p:cNvSpPr>
            <a:spLocks noGrp="1"/>
          </p:cNvSpPr>
          <p:nvPr>
            <p:ph type="pic" sz="quarter" idx="15"/>
          </p:nvPr>
        </p:nvSpPr>
        <p:spPr>
          <a:xfrm>
            <a:off x="12529800" y="2059200"/>
            <a:ext cx="3812400" cy="5436000"/>
          </a:xfrm>
        </p:spPr>
        <p:txBody>
          <a:bodyPr/>
          <a:lstStyle/>
          <a:p>
            <a:r>
              <a:rPr lang="cs-CZ"/>
              <a:t>Kliknutím na ikonu přidáte obrázek.</a:t>
            </a:r>
            <a:endParaRPr lang="cs-CZ" dirty="0"/>
          </a:p>
        </p:txBody>
      </p:sp>
      <p:sp>
        <p:nvSpPr>
          <p:cNvPr id="10" name="Zástupný symbol pro obrázek 7"/>
          <p:cNvSpPr>
            <a:spLocks noGrp="1"/>
          </p:cNvSpPr>
          <p:nvPr>
            <p:ph type="pic" sz="quarter" idx="16"/>
          </p:nvPr>
        </p:nvSpPr>
        <p:spPr>
          <a:xfrm>
            <a:off x="17820000" y="2059200"/>
            <a:ext cx="3812400" cy="5436000"/>
          </a:xfrm>
        </p:spPr>
        <p:txBody>
          <a:bodyPr/>
          <a:lstStyle/>
          <a:p>
            <a:r>
              <a:rPr lang="cs-CZ"/>
              <a:t>Kliknutím na ikonu přidáte obrázek.</a:t>
            </a:r>
            <a:endParaRPr lang="cs-CZ" dirty="0"/>
          </a:p>
        </p:txBody>
      </p:sp>
      <p:sp>
        <p:nvSpPr>
          <p:cNvPr id="11" name="Zástupný symbol pro text 13"/>
          <p:cNvSpPr>
            <a:spLocks noGrp="1"/>
          </p:cNvSpPr>
          <p:nvPr>
            <p:ph type="body" sz="quarter" idx="17" hasCustomPrompt="1"/>
          </p:nvPr>
        </p:nvSpPr>
        <p:spPr>
          <a:xfrm>
            <a:off x="7239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2" name="Zástupný symbol pro text 13"/>
          <p:cNvSpPr>
            <a:spLocks noGrp="1"/>
          </p:cNvSpPr>
          <p:nvPr>
            <p:ph type="body" sz="quarter" idx="18" hasCustomPrompt="1"/>
          </p:nvPr>
        </p:nvSpPr>
        <p:spPr>
          <a:xfrm>
            <a:off x="7239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3" name="Zástupný symbol pro text 13"/>
          <p:cNvSpPr>
            <a:spLocks noGrp="1"/>
          </p:cNvSpPr>
          <p:nvPr>
            <p:ph type="body" sz="quarter" idx="19" hasCustomPrompt="1"/>
          </p:nvPr>
        </p:nvSpPr>
        <p:spPr>
          <a:xfrm>
            <a:off x="125316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5" name="Zástupný symbol pro text 13"/>
          <p:cNvSpPr>
            <a:spLocks noGrp="1"/>
          </p:cNvSpPr>
          <p:nvPr>
            <p:ph type="body" sz="quarter" idx="20" hasCustomPrompt="1"/>
          </p:nvPr>
        </p:nvSpPr>
        <p:spPr>
          <a:xfrm>
            <a:off x="125316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6" name="Zástupný symbol pro text 13"/>
          <p:cNvSpPr>
            <a:spLocks noGrp="1"/>
          </p:cNvSpPr>
          <p:nvPr>
            <p:ph type="body" sz="quarter" idx="21" hasCustomPrompt="1"/>
          </p:nvPr>
        </p:nvSpPr>
        <p:spPr>
          <a:xfrm>
            <a:off x="17820000" y="8042400"/>
            <a:ext cx="3812400" cy="540000"/>
          </a:xfrm>
        </p:spPr>
        <p:txBody>
          <a:bodyPr anchor="t" anchorCtr="0">
            <a:normAutofit/>
          </a:bodyPr>
          <a:lstStyle>
            <a:lvl1pPr marL="0" indent="0">
              <a:spcBef>
                <a:spcPts val="0"/>
              </a:spcBef>
              <a:buFontTx/>
              <a:buNone/>
              <a:defRPr sz="3200" b="1" cap="all" baseline="0">
                <a:solidFill>
                  <a:schemeClr val="accent2"/>
                </a:solidFill>
                <a:latin typeface="+mj-lt"/>
              </a:defRPr>
            </a:lvl1pPr>
          </a:lstStyle>
          <a:p>
            <a:pPr lvl="0"/>
            <a:r>
              <a:rPr lang="cs-CZ" dirty="0"/>
              <a:t>Podnadpis</a:t>
            </a:r>
          </a:p>
        </p:txBody>
      </p:sp>
      <p:sp>
        <p:nvSpPr>
          <p:cNvPr id="17" name="Zástupný symbol pro text 13"/>
          <p:cNvSpPr>
            <a:spLocks noGrp="1"/>
          </p:cNvSpPr>
          <p:nvPr>
            <p:ph type="body" sz="quarter" idx="22" hasCustomPrompt="1"/>
          </p:nvPr>
        </p:nvSpPr>
        <p:spPr>
          <a:xfrm>
            <a:off x="17820000" y="8712000"/>
            <a:ext cx="3812400" cy="1980000"/>
          </a:xfrm>
        </p:spPr>
        <p:txBody>
          <a:bodyPr>
            <a:normAutofit/>
          </a:bodyPr>
          <a:lstStyle>
            <a:lvl1pPr marL="0" indent="0">
              <a:spcBef>
                <a:spcPts val="0"/>
              </a:spcBef>
              <a:buFontTx/>
              <a:buNone/>
              <a:defRPr sz="2800" b="0" cap="none" baseline="0">
                <a:solidFill>
                  <a:schemeClr val="tx1"/>
                </a:solidFill>
                <a:latin typeface="+mn-lt"/>
              </a:defRPr>
            </a:lvl1pPr>
          </a:lstStyle>
          <a:p>
            <a:pPr lvl="0"/>
            <a:r>
              <a:rPr lang="cs-CZ" dirty="0"/>
              <a:t>Popis</a:t>
            </a:r>
          </a:p>
        </p:txBody>
      </p:sp>
      <p:sp>
        <p:nvSpPr>
          <p:cNvPr id="18" name="Zástupný symbol pro text 13"/>
          <p:cNvSpPr>
            <a:spLocks noGrp="1"/>
          </p:cNvSpPr>
          <p:nvPr>
            <p:ph type="body" sz="quarter" idx="23" hasCustomPrompt="1"/>
          </p:nvPr>
        </p:nvSpPr>
        <p:spPr>
          <a:xfrm>
            <a:off x="72396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19" name="Zástupný symbol pro text 13"/>
          <p:cNvSpPr>
            <a:spLocks noGrp="1"/>
          </p:cNvSpPr>
          <p:nvPr>
            <p:ph type="body" sz="quarter" idx="24" hasCustomPrompt="1"/>
          </p:nvPr>
        </p:nvSpPr>
        <p:spPr>
          <a:xfrm>
            <a:off x="7239600" y="1217565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0" name="Zástupný symbol pro text 13"/>
          <p:cNvSpPr>
            <a:spLocks noGrp="1"/>
          </p:cNvSpPr>
          <p:nvPr>
            <p:ph type="body" sz="quarter" idx="25" hasCustomPrompt="1"/>
          </p:nvPr>
        </p:nvSpPr>
        <p:spPr>
          <a:xfrm>
            <a:off x="12531600" y="10800000"/>
            <a:ext cx="38160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1" name="Zástupný symbol pro text 13"/>
          <p:cNvSpPr>
            <a:spLocks noGrp="1"/>
          </p:cNvSpPr>
          <p:nvPr>
            <p:ph type="body" sz="quarter" idx="26" hasCustomPrompt="1"/>
          </p:nvPr>
        </p:nvSpPr>
        <p:spPr>
          <a:xfrm>
            <a:off x="125316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sp>
        <p:nvSpPr>
          <p:cNvPr id="22" name="Zástupný symbol pro text 13"/>
          <p:cNvSpPr>
            <a:spLocks noGrp="1"/>
          </p:cNvSpPr>
          <p:nvPr>
            <p:ph type="body" sz="quarter" idx="27" hasCustomPrompt="1"/>
          </p:nvPr>
        </p:nvSpPr>
        <p:spPr>
          <a:xfrm>
            <a:off x="17820000" y="10800000"/>
            <a:ext cx="3812400" cy="1296000"/>
          </a:xfrm>
        </p:spPr>
        <p:txBody>
          <a:bodyPr anchor="ctr" anchorCtr="0">
            <a:normAutofit/>
          </a:bodyPr>
          <a:lstStyle>
            <a:lvl1pPr marL="0" indent="0">
              <a:spcBef>
                <a:spcPts val="0"/>
              </a:spcBef>
              <a:buFontTx/>
              <a:buNone/>
              <a:defRPr sz="12600" b="1" cap="all" baseline="0">
                <a:solidFill>
                  <a:schemeClr val="accent1"/>
                </a:solidFill>
                <a:latin typeface="+mj-lt"/>
              </a:defRPr>
            </a:lvl1pPr>
          </a:lstStyle>
          <a:p>
            <a:pPr lvl="0"/>
            <a:r>
              <a:rPr lang="cs-CZ" dirty="0"/>
              <a:t>%</a:t>
            </a:r>
          </a:p>
        </p:txBody>
      </p:sp>
      <p:sp>
        <p:nvSpPr>
          <p:cNvPr id="23" name="Zástupný symbol pro text 13"/>
          <p:cNvSpPr>
            <a:spLocks noGrp="1"/>
          </p:cNvSpPr>
          <p:nvPr>
            <p:ph type="body" sz="quarter" idx="28" hasCustomPrompt="1"/>
          </p:nvPr>
        </p:nvSpPr>
        <p:spPr>
          <a:xfrm>
            <a:off x="17820000" y="12174300"/>
            <a:ext cx="3812400" cy="360000"/>
          </a:xfrm>
        </p:spPr>
        <p:txBody>
          <a:bodyPr anchor="b" anchorCtr="0">
            <a:normAutofit/>
          </a:bodyPr>
          <a:lstStyle>
            <a:lvl1pPr marL="0" indent="0">
              <a:spcBef>
                <a:spcPts val="0"/>
              </a:spcBef>
              <a:buFontTx/>
              <a:buNone/>
              <a:defRPr sz="2400" b="0" i="1" cap="none" baseline="0">
                <a:solidFill>
                  <a:schemeClr val="tx1"/>
                </a:solidFill>
                <a:latin typeface="+mn-lt"/>
              </a:defRPr>
            </a:lvl1pPr>
          </a:lstStyle>
          <a:p>
            <a:pPr lvl="0"/>
            <a:r>
              <a:rPr lang="cs-CZ" dirty="0"/>
              <a:t>z celkového počtu</a:t>
            </a:r>
          </a:p>
        </p:txBody>
      </p:sp>
      <p:cxnSp>
        <p:nvCxnSpPr>
          <p:cNvPr id="24" name="Přímá spojnice 23"/>
          <p:cNvCxnSpPr>
            <a:cxnSpLocks/>
          </p:cNvCxnSpPr>
          <p:nvPr userDrawn="1"/>
        </p:nvCxnSpPr>
        <p:spPr>
          <a:xfrm>
            <a:off x="1178535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Přímá spojnice 24"/>
          <p:cNvCxnSpPr>
            <a:cxnSpLocks/>
          </p:cNvCxnSpPr>
          <p:nvPr userDrawn="1"/>
        </p:nvCxnSpPr>
        <p:spPr>
          <a:xfrm>
            <a:off x="17070900" y="1980000"/>
            <a:ext cx="0" cy="10486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Zástupný symbol pro datum 2">
            <a:extLst>
              <a:ext uri="{FF2B5EF4-FFF2-40B4-BE49-F238E27FC236}">
                <a16:creationId xmlns:a16="http://schemas.microsoft.com/office/drawing/2014/main" id="{0CBEB555-79A3-47E9-B777-CD6AF6AE243A}"/>
              </a:ext>
            </a:extLst>
          </p:cNvPr>
          <p:cNvSpPr>
            <a:spLocks noGrp="1"/>
          </p:cNvSpPr>
          <p:nvPr>
            <p:ph type="dt" sz="half" idx="29"/>
          </p:nvPr>
        </p:nvSpPr>
        <p:spPr/>
        <p:txBody>
          <a:bodyPr/>
          <a:lstStyle/>
          <a:p>
            <a:fld id="{9B3895B8-0BD6-4EDC-959F-D82D66CA15D6}" type="datetimeFigureOut">
              <a:rPr lang="cs-CZ" smtClean="0"/>
              <a:t>19.05.2025</a:t>
            </a:fld>
            <a:endParaRPr lang="cs-CZ" dirty="0"/>
          </a:p>
        </p:txBody>
      </p:sp>
      <p:sp>
        <p:nvSpPr>
          <p:cNvPr id="5" name="Zástupný symbol pro zápatí 4">
            <a:extLst>
              <a:ext uri="{FF2B5EF4-FFF2-40B4-BE49-F238E27FC236}">
                <a16:creationId xmlns:a16="http://schemas.microsoft.com/office/drawing/2014/main" id="{3CD4D53E-F1AF-46C3-8230-7A2D6B81B024}"/>
              </a:ext>
            </a:extLst>
          </p:cNvPr>
          <p:cNvSpPr>
            <a:spLocks noGrp="1"/>
          </p:cNvSpPr>
          <p:nvPr>
            <p:ph type="ftr" sz="quarter" idx="30"/>
          </p:nvPr>
        </p:nvSpPr>
        <p:spPr/>
        <p:txBody>
          <a:bodyPr/>
          <a:lstStyle/>
          <a:p>
            <a:endParaRPr lang="cs-CZ" dirty="0"/>
          </a:p>
        </p:txBody>
      </p:sp>
      <p:sp>
        <p:nvSpPr>
          <p:cNvPr id="6" name="Zástupný symbol pro číslo snímku 5">
            <a:extLst>
              <a:ext uri="{FF2B5EF4-FFF2-40B4-BE49-F238E27FC236}">
                <a16:creationId xmlns:a16="http://schemas.microsoft.com/office/drawing/2014/main" id="{1031FB46-E73A-4EC4-9E00-0D05DF8D0E64}"/>
              </a:ext>
            </a:extLst>
          </p:cNvPr>
          <p:cNvSpPr>
            <a:spLocks noGrp="1"/>
          </p:cNvSpPr>
          <p:nvPr>
            <p:ph type="sldNum" sz="quarter" idx="31"/>
          </p:nvPr>
        </p:nvSpPr>
        <p:spPr/>
        <p:txBody>
          <a:bodyPr/>
          <a:lstStyle/>
          <a:p>
            <a:fld id="{C79EEDCB-EB91-4C4F-A503-5C6FE3AC84D2}" type="slidenum">
              <a:rPr lang="cs-CZ" smtClean="0"/>
              <a:t>‹#›</a:t>
            </a:fld>
            <a:endParaRPr lang="cs-CZ" dirty="0"/>
          </a:p>
        </p:txBody>
      </p:sp>
      <p:pic>
        <p:nvPicPr>
          <p:cNvPr id="26" name="Lístek s linkou tmavě modrý">
            <a:extLst>
              <a:ext uri="{FF2B5EF4-FFF2-40B4-BE49-F238E27FC236}">
                <a16:creationId xmlns:a16="http://schemas.microsoft.com/office/drawing/2014/main" id="{3D6DC962-F10B-453F-8BA5-564F0D017E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20654"/>
          <a:stretch/>
        </p:blipFill>
        <p:spPr>
          <a:xfrm flipH="1">
            <a:off x="6289620" y="2033714"/>
            <a:ext cx="525847" cy="10433086"/>
          </a:xfrm>
          <a:prstGeom prst="rect">
            <a:avLst/>
          </a:prstGeom>
        </p:spPr>
      </p:pic>
    </p:spTree>
    <p:extLst>
      <p:ext uri="{BB962C8B-B14F-4D97-AF65-F5344CB8AC3E}">
        <p14:creationId xmlns:p14="http://schemas.microsoft.com/office/powerpoint/2010/main" val="771189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Úzký text, široký graf či tabulka se zdrojem">
    <p:spTree>
      <p:nvGrpSpPr>
        <p:cNvPr id="1" name=""/>
        <p:cNvGrpSpPr/>
        <p:nvPr/>
      </p:nvGrpSpPr>
      <p:grpSpPr>
        <a:xfrm>
          <a:off x="0" y="0"/>
          <a:ext cx="0" cy="0"/>
          <a:chOff x="0" y="0"/>
          <a:chExt cx="0" cy="0"/>
        </a:xfrm>
      </p:grpSpPr>
      <p:sp>
        <p:nvSpPr>
          <p:cNvPr id="5" name="Zástupný symbol pro obsah 4"/>
          <p:cNvSpPr>
            <a:spLocks noGrp="1"/>
          </p:cNvSpPr>
          <p:nvPr>
            <p:ph sz="quarter" idx="15" hasCustomPrompt="1"/>
          </p:nvPr>
        </p:nvSpPr>
        <p:spPr>
          <a:xfrm>
            <a:off x="7239600" y="1979612"/>
            <a:ext cx="15897600" cy="10479088"/>
          </a:xfrm>
        </p:spPr>
        <p:txBody>
          <a:bodyPr/>
          <a:lstStyle>
            <a:lvl1pPr>
              <a:defRPr/>
            </a:lvl1pPr>
          </a:lstStyle>
          <a:p>
            <a:pPr lvl="0"/>
            <a:r>
              <a:rPr lang="cs-CZ" dirty="0"/>
              <a:t>Obrázek nebo graf se zdrojem, případně text</a:t>
            </a:r>
          </a:p>
        </p:txBody>
      </p:sp>
      <p:sp>
        <p:nvSpPr>
          <p:cNvPr id="2" name="Title 1"/>
          <p:cNvSpPr>
            <a:spLocks noGrp="1"/>
          </p:cNvSpPr>
          <p:nvPr>
            <p:ph type="title" hasCustomPrompt="1"/>
          </p:nvPr>
        </p:nvSpPr>
        <p:spPr>
          <a:xfrm>
            <a:off x="1249200" y="1980000"/>
            <a:ext cx="4968000" cy="1980000"/>
          </a:xfrm>
        </p:spPr>
        <p:txBody>
          <a:bodyPr/>
          <a:lstStyle>
            <a:lvl1pPr>
              <a:defRPr/>
            </a:lvl1pPr>
          </a:lstStyle>
          <a:p>
            <a:r>
              <a:rPr lang="cs-CZ" dirty="0"/>
              <a:t>Kliknutím</a:t>
            </a:r>
            <a:br>
              <a:rPr lang="cs-CZ" dirty="0"/>
            </a:br>
            <a:r>
              <a:rPr lang="cs-CZ" dirty="0"/>
              <a:t>vložíte</a:t>
            </a:r>
            <a:br>
              <a:rPr lang="cs-CZ" dirty="0"/>
            </a:br>
            <a:r>
              <a:rPr lang="cs-CZ" dirty="0"/>
              <a:t>nadpis</a:t>
            </a:r>
            <a:endParaRPr lang="en-US" dirty="0"/>
          </a:p>
        </p:txBody>
      </p:sp>
      <p:sp>
        <p:nvSpPr>
          <p:cNvPr id="14" name="Zástupný symbol pro text 13"/>
          <p:cNvSpPr>
            <a:spLocks noGrp="1"/>
          </p:cNvSpPr>
          <p:nvPr>
            <p:ph type="body" sz="quarter" idx="14"/>
          </p:nvPr>
        </p:nvSpPr>
        <p:spPr>
          <a:xfrm>
            <a:off x="1249200" y="4248000"/>
            <a:ext cx="4968000" cy="8210700"/>
          </a:xfrm>
        </p:spPr>
        <p:txBody>
          <a:bodyPr>
            <a:normAutofit/>
          </a:bodyPr>
          <a:lstStyle>
            <a:lvl1pPr marL="0" indent="0">
              <a:spcBef>
                <a:spcPts val="0"/>
              </a:spcBef>
              <a:buFontTx/>
              <a:buNone/>
              <a:defRPr sz="3200" cap="none" baseline="0"/>
            </a:lvl1pPr>
          </a:lstStyle>
          <a:p>
            <a:pPr lvl="0"/>
            <a:r>
              <a:rPr lang="cs-CZ"/>
              <a:t>Kliknutím lze upravit styly předlohy textu.</a:t>
            </a:r>
          </a:p>
        </p:txBody>
      </p:sp>
      <p:sp>
        <p:nvSpPr>
          <p:cNvPr id="9" name="Zástupný symbol pro text 13"/>
          <p:cNvSpPr>
            <a:spLocks noGrp="1"/>
          </p:cNvSpPr>
          <p:nvPr>
            <p:ph type="body" sz="quarter" idx="25" hasCustomPrompt="1"/>
          </p:nvPr>
        </p:nvSpPr>
        <p:spPr>
          <a:xfrm>
            <a:off x="7239600" y="12903000"/>
            <a:ext cx="12960000" cy="432000"/>
          </a:xfrm>
        </p:spPr>
        <p:txBody>
          <a:bodyPr anchor="b" anchorCtr="0">
            <a:normAutofit/>
          </a:bodyPr>
          <a:lstStyle>
            <a:lvl1pPr marL="0" indent="0">
              <a:buFontTx/>
              <a:buNone/>
              <a:defRPr sz="2800" b="0" i="1" cap="none" baseline="0">
                <a:solidFill>
                  <a:schemeClr val="bg2"/>
                </a:solidFill>
                <a:latin typeface="+mn-lt"/>
              </a:defRPr>
            </a:lvl1pPr>
          </a:lstStyle>
          <a:p>
            <a:pPr lvl="0"/>
            <a:r>
              <a:rPr lang="cs-CZ" dirty="0"/>
              <a:t>Zdroj:</a:t>
            </a:r>
          </a:p>
        </p:txBody>
      </p:sp>
      <p:sp>
        <p:nvSpPr>
          <p:cNvPr id="6" name="Zástupný symbol pro text 5">
            <a:extLst>
              <a:ext uri="{FF2B5EF4-FFF2-40B4-BE49-F238E27FC236}">
                <a16:creationId xmlns:a16="http://schemas.microsoft.com/office/drawing/2014/main" id="{A81E1459-9530-4B93-9D6D-409F0958B970}"/>
              </a:ext>
            </a:extLst>
          </p:cNvPr>
          <p:cNvSpPr>
            <a:spLocks noGrp="1"/>
          </p:cNvSpPr>
          <p:nvPr>
            <p:ph type="body" sz="quarter" idx="26" hasCustomPrompt="1"/>
          </p:nvPr>
        </p:nvSpPr>
        <p:spPr>
          <a:xfrm>
            <a:off x="20498400" y="1979810"/>
            <a:ext cx="432000" cy="432000"/>
          </a:xfrm>
          <a:solidFill>
            <a:schemeClr val="accent4"/>
          </a:solidFill>
        </p:spPr>
        <p:txBody>
          <a:bodyPr anchor="ctr" anchorCtr="1"/>
          <a:lstStyle>
            <a:lvl1pPr marL="0" indent="0">
              <a:spcBef>
                <a:spcPts val="0"/>
              </a:spcBef>
              <a:buFontTx/>
              <a:buNone/>
              <a:defRPr/>
            </a:lvl1pPr>
          </a:lstStyle>
          <a:p>
            <a:pPr lvl="0"/>
            <a:r>
              <a:rPr lang="cs-CZ" dirty="0"/>
              <a:t> </a:t>
            </a:r>
          </a:p>
        </p:txBody>
      </p:sp>
      <p:sp>
        <p:nvSpPr>
          <p:cNvPr id="10" name="Zástupný symbol pro text 5">
            <a:extLst>
              <a:ext uri="{FF2B5EF4-FFF2-40B4-BE49-F238E27FC236}">
                <a16:creationId xmlns:a16="http://schemas.microsoft.com/office/drawing/2014/main" id="{91238411-F7B2-4C2E-B752-012ACEEB09D1}"/>
              </a:ext>
            </a:extLst>
          </p:cNvPr>
          <p:cNvSpPr>
            <a:spLocks noGrp="1"/>
          </p:cNvSpPr>
          <p:nvPr>
            <p:ph type="body" sz="quarter" idx="27" hasCustomPrompt="1"/>
          </p:nvPr>
        </p:nvSpPr>
        <p:spPr>
          <a:xfrm>
            <a:off x="20498400" y="3148010"/>
            <a:ext cx="432000" cy="432000"/>
          </a:xfrm>
          <a:solidFill>
            <a:schemeClr val="accent3"/>
          </a:solidFill>
        </p:spPr>
        <p:txBody>
          <a:bodyPr anchor="ctr" anchorCtr="1"/>
          <a:lstStyle>
            <a:lvl1pPr marL="0" indent="0">
              <a:spcBef>
                <a:spcPts val="0"/>
              </a:spcBef>
              <a:buFontTx/>
              <a:buNone/>
              <a:defRPr/>
            </a:lvl1pPr>
          </a:lstStyle>
          <a:p>
            <a:pPr lvl="0"/>
            <a:r>
              <a:rPr lang="cs-CZ" dirty="0"/>
              <a:t> </a:t>
            </a:r>
          </a:p>
        </p:txBody>
      </p:sp>
      <p:sp>
        <p:nvSpPr>
          <p:cNvPr id="11" name="Zástupný symbol pro text 5">
            <a:extLst>
              <a:ext uri="{FF2B5EF4-FFF2-40B4-BE49-F238E27FC236}">
                <a16:creationId xmlns:a16="http://schemas.microsoft.com/office/drawing/2014/main" id="{ACCC8690-2D85-435A-979C-ECFD7FD54AA5}"/>
              </a:ext>
            </a:extLst>
          </p:cNvPr>
          <p:cNvSpPr>
            <a:spLocks noGrp="1"/>
          </p:cNvSpPr>
          <p:nvPr>
            <p:ph type="body" sz="quarter" idx="28" hasCustomPrompt="1"/>
          </p:nvPr>
        </p:nvSpPr>
        <p:spPr>
          <a:xfrm>
            <a:off x="20498400" y="2563910"/>
            <a:ext cx="432000" cy="432000"/>
          </a:xfrm>
          <a:solidFill>
            <a:schemeClr val="accent1"/>
          </a:solidFill>
        </p:spPr>
        <p:txBody>
          <a:bodyPr anchor="ctr" anchorCtr="1"/>
          <a:lstStyle>
            <a:lvl1pPr marL="0" indent="0">
              <a:spcBef>
                <a:spcPts val="0"/>
              </a:spcBef>
              <a:buFontTx/>
              <a:buNone/>
              <a:defRPr/>
            </a:lvl1pPr>
          </a:lstStyle>
          <a:p>
            <a:pPr lvl="0"/>
            <a:r>
              <a:rPr lang="cs-CZ" dirty="0"/>
              <a:t> </a:t>
            </a:r>
          </a:p>
        </p:txBody>
      </p:sp>
      <p:sp>
        <p:nvSpPr>
          <p:cNvPr id="12" name="Zástupný symbol pro text 13">
            <a:extLst>
              <a:ext uri="{FF2B5EF4-FFF2-40B4-BE49-F238E27FC236}">
                <a16:creationId xmlns:a16="http://schemas.microsoft.com/office/drawing/2014/main" id="{D036E4CD-F9CC-4C94-9BC0-C61C8761254E}"/>
              </a:ext>
            </a:extLst>
          </p:cNvPr>
          <p:cNvSpPr>
            <a:spLocks noGrp="1"/>
          </p:cNvSpPr>
          <p:nvPr>
            <p:ph type="body" sz="quarter" idx="18" hasCustomPrompt="1"/>
          </p:nvPr>
        </p:nvSpPr>
        <p:spPr>
          <a:xfrm>
            <a:off x="21074400" y="2012154"/>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3" name="Zástupný symbol pro text 13">
            <a:extLst>
              <a:ext uri="{FF2B5EF4-FFF2-40B4-BE49-F238E27FC236}">
                <a16:creationId xmlns:a16="http://schemas.microsoft.com/office/drawing/2014/main" id="{570776ED-CE61-4689-82BC-FFCCE7766B6E}"/>
              </a:ext>
            </a:extLst>
          </p:cNvPr>
          <p:cNvSpPr>
            <a:spLocks noGrp="1"/>
          </p:cNvSpPr>
          <p:nvPr>
            <p:ph type="body" sz="quarter" idx="29" hasCustomPrompt="1"/>
          </p:nvPr>
        </p:nvSpPr>
        <p:spPr>
          <a:xfrm>
            <a:off x="21074400" y="25632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5" name="Zástupný symbol pro text 13">
            <a:extLst>
              <a:ext uri="{FF2B5EF4-FFF2-40B4-BE49-F238E27FC236}">
                <a16:creationId xmlns:a16="http://schemas.microsoft.com/office/drawing/2014/main" id="{E9C2F4F2-5EA5-44B2-970A-95EB1301C90A}"/>
              </a:ext>
            </a:extLst>
          </p:cNvPr>
          <p:cNvSpPr>
            <a:spLocks noGrp="1"/>
          </p:cNvSpPr>
          <p:nvPr>
            <p:ph type="body" sz="quarter" idx="30" hasCustomPrompt="1"/>
          </p:nvPr>
        </p:nvSpPr>
        <p:spPr>
          <a:xfrm>
            <a:off x="21074400" y="3146400"/>
            <a:ext cx="2062800" cy="432000"/>
          </a:xfrm>
        </p:spPr>
        <p:txBody>
          <a:bodyPr anchor="ctr" anchorCtr="0">
            <a:normAutofit/>
          </a:bodyPr>
          <a:lstStyle>
            <a:lvl1pPr marL="0" indent="0">
              <a:spcBef>
                <a:spcPts val="0"/>
              </a:spcBef>
              <a:buFontTx/>
              <a:buNone/>
              <a:defRPr sz="2200" b="0" cap="none" baseline="0">
                <a:solidFill>
                  <a:schemeClr val="tx1"/>
                </a:solidFill>
                <a:latin typeface="+mn-lt"/>
              </a:defRPr>
            </a:lvl1pPr>
          </a:lstStyle>
          <a:p>
            <a:pPr lvl="0"/>
            <a:r>
              <a:rPr lang="cs-CZ" dirty="0"/>
              <a:t>Popis</a:t>
            </a:r>
          </a:p>
        </p:txBody>
      </p:sp>
      <p:sp>
        <p:nvSpPr>
          <p:cNvPr id="16" name="Zástupný symbol pro text 13">
            <a:extLst>
              <a:ext uri="{FF2B5EF4-FFF2-40B4-BE49-F238E27FC236}">
                <a16:creationId xmlns:a16="http://schemas.microsoft.com/office/drawing/2014/main" id="{4D73951F-C1A7-4F5F-ADFE-929DB12722B9}"/>
              </a:ext>
            </a:extLst>
          </p:cNvPr>
          <p:cNvSpPr>
            <a:spLocks noGrp="1"/>
          </p:cNvSpPr>
          <p:nvPr>
            <p:ph type="body" sz="quarter" idx="31" hasCustomPrompt="1"/>
          </p:nvPr>
        </p:nvSpPr>
        <p:spPr>
          <a:xfrm>
            <a:off x="15678150" y="2012154"/>
            <a:ext cx="4140000" cy="1566246"/>
          </a:xfrm>
        </p:spPr>
        <p:txBody>
          <a:bodyPr anchor="ctr" anchorCtr="0">
            <a:normAutofit/>
          </a:bodyPr>
          <a:lstStyle>
            <a:lvl1pPr marL="0" indent="0" algn="r">
              <a:spcBef>
                <a:spcPts val="0"/>
              </a:spcBef>
              <a:buFontTx/>
              <a:buNone/>
              <a:defRPr sz="3200" b="0" cap="all" baseline="0">
                <a:solidFill>
                  <a:schemeClr val="accent2"/>
                </a:solidFill>
                <a:latin typeface="+mn-lt"/>
              </a:defRPr>
            </a:lvl1pPr>
          </a:lstStyle>
          <a:p>
            <a:pPr lvl="0"/>
            <a:r>
              <a:rPr lang="cs-CZ" dirty="0"/>
              <a:t>Popis</a:t>
            </a:r>
          </a:p>
        </p:txBody>
      </p:sp>
      <p:sp>
        <p:nvSpPr>
          <p:cNvPr id="20" name="Zástupný symbol pro číslo snímku 19">
            <a:extLst>
              <a:ext uri="{FF2B5EF4-FFF2-40B4-BE49-F238E27FC236}">
                <a16:creationId xmlns:a16="http://schemas.microsoft.com/office/drawing/2014/main" id="{7FEDBD48-8860-4068-B323-34D475515FC2}"/>
              </a:ext>
            </a:extLst>
          </p:cNvPr>
          <p:cNvSpPr>
            <a:spLocks noGrp="1"/>
          </p:cNvSpPr>
          <p:nvPr>
            <p:ph type="sldNum" sz="quarter" idx="34"/>
          </p:nvPr>
        </p:nvSpPr>
        <p:spPr/>
        <p:txBody>
          <a:bodyPr/>
          <a:lstStyle/>
          <a:p>
            <a:fld id="{C79EEDCB-EB91-4C4F-A503-5C6FE3AC84D2}" type="slidenum">
              <a:rPr lang="cs-CZ" smtClean="0"/>
              <a:t>‹#›</a:t>
            </a:fld>
            <a:endParaRPr lang="cs-CZ" dirty="0"/>
          </a:p>
        </p:txBody>
      </p:sp>
      <p:pic>
        <p:nvPicPr>
          <p:cNvPr id="17" name="Lístek s linkou tmavě modrý">
            <a:extLst>
              <a:ext uri="{FF2B5EF4-FFF2-40B4-BE49-F238E27FC236}">
                <a16:creationId xmlns:a16="http://schemas.microsoft.com/office/drawing/2014/main" id="{56F4C523-F866-4D9E-B095-AE5EEB6069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14879"/>
          <a:stretch/>
        </p:blipFill>
        <p:spPr>
          <a:xfrm flipH="1">
            <a:off x="6289621" y="2033714"/>
            <a:ext cx="525847" cy="11225086"/>
          </a:xfrm>
          <a:prstGeom prst="rect">
            <a:avLst/>
          </a:prstGeom>
        </p:spPr>
      </p:pic>
    </p:spTree>
    <p:extLst>
      <p:ext uri="{BB962C8B-B14F-4D97-AF65-F5344CB8AC3E}">
        <p14:creationId xmlns:p14="http://schemas.microsoft.com/office/powerpoint/2010/main" val="133117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Úzký obrázek, data, číslovaný text">
    <p:spTree>
      <p:nvGrpSpPr>
        <p:cNvPr id="1" name=""/>
        <p:cNvGrpSpPr/>
        <p:nvPr/>
      </p:nvGrpSpPr>
      <p:grpSpPr>
        <a:xfrm>
          <a:off x="0" y="0"/>
          <a:ext cx="0" cy="0"/>
          <a:chOff x="0" y="0"/>
          <a:chExt cx="0" cy="0"/>
        </a:xfrm>
      </p:grpSpPr>
      <p:sp>
        <p:nvSpPr>
          <p:cNvPr id="2" name="Title 1"/>
          <p:cNvSpPr>
            <a:spLocks noGrp="1"/>
          </p:cNvSpPr>
          <p:nvPr>
            <p:ph type="title"/>
          </p:nvPr>
        </p:nvSpPr>
        <p:spPr>
          <a:xfrm>
            <a:off x="12693600" y="1980000"/>
            <a:ext cx="10443600" cy="1260000"/>
          </a:xfrm>
        </p:spPr>
        <p:txBody>
          <a:bodyPr anchor="b" anchorCtr="0"/>
          <a:lstStyle>
            <a:lvl1pPr>
              <a:defRPr/>
            </a:lvl1pPr>
          </a:lstStyle>
          <a:p>
            <a:r>
              <a:rPr lang="cs-CZ"/>
              <a:t>Kliknutím lze upravit styl.</a:t>
            </a:r>
            <a:endParaRPr lang="en-US" dirty="0"/>
          </a:p>
        </p:txBody>
      </p:sp>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8" name="Zástupný symbol pro obrázek 7"/>
          <p:cNvSpPr>
            <a:spLocks noGrp="1"/>
          </p:cNvSpPr>
          <p:nvPr>
            <p:ph type="pic" sz="quarter" idx="13"/>
          </p:nvPr>
        </p:nvSpPr>
        <p:spPr>
          <a:xfrm>
            <a:off x="457200" y="457200"/>
            <a:ext cx="5835600" cy="12801600"/>
          </a:xfrm>
        </p:spPr>
        <p:txBody>
          <a:bodyPr/>
          <a:lstStyle/>
          <a:p>
            <a:r>
              <a:rPr lang="cs-CZ"/>
              <a:t>Kliknutím na ikonu přidáte obrázek.</a:t>
            </a:r>
            <a:endParaRPr lang="cs-CZ" dirty="0"/>
          </a:p>
        </p:txBody>
      </p:sp>
      <p:sp>
        <p:nvSpPr>
          <p:cNvPr id="12" name="Zástupný symbol pro text 13"/>
          <p:cNvSpPr>
            <a:spLocks noGrp="1"/>
          </p:cNvSpPr>
          <p:nvPr>
            <p:ph type="body" sz="quarter" idx="19"/>
          </p:nvPr>
        </p:nvSpPr>
        <p:spPr>
          <a:xfrm>
            <a:off x="12693600" y="3420000"/>
            <a:ext cx="10443600" cy="2412000"/>
          </a:xfrm>
        </p:spPr>
        <p:txBody>
          <a:bodyPr>
            <a:normAutofit/>
          </a:bodyPr>
          <a:lstStyle>
            <a:lvl1pPr marL="0" indent="0">
              <a:spcBef>
                <a:spcPts val="0"/>
              </a:spcBef>
              <a:buFontTx/>
              <a:buNone/>
              <a:defRPr sz="2800" cap="none" baseline="0"/>
            </a:lvl1pPr>
          </a:lstStyle>
          <a:p>
            <a:pPr lvl="0"/>
            <a:r>
              <a:rPr lang="cs-CZ"/>
              <a:t>Kliknutím lze upravit styly předlohy textu.</a:t>
            </a:r>
          </a:p>
        </p:txBody>
      </p:sp>
      <p:cxnSp>
        <p:nvCxnSpPr>
          <p:cNvPr id="4" name="Přímá spojnice 3"/>
          <p:cNvCxnSpPr>
            <a:cxnSpLocks/>
          </p:cNvCxnSpPr>
          <p:nvPr userDrawn="1"/>
        </p:nvCxnSpPr>
        <p:spPr>
          <a:xfrm>
            <a:off x="11851200" y="1980000"/>
            <a:ext cx="0" cy="112788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Zástupný symbol pro text 13"/>
          <p:cNvSpPr>
            <a:spLocks noGrp="1"/>
          </p:cNvSpPr>
          <p:nvPr>
            <p:ph type="body" sz="quarter" idx="17" hasCustomPrompt="1"/>
          </p:nvPr>
        </p:nvSpPr>
        <p:spPr>
          <a:xfrm>
            <a:off x="7272000" y="1980000"/>
            <a:ext cx="4068000" cy="1260000"/>
          </a:xfrm>
        </p:spPr>
        <p:txBody>
          <a:bodyPr anchor="b" anchorCtr="0">
            <a:normAutofit/>
          </a:bodyPr>
          <a:lstStyle>
            <a:lvl1pPr marL="0" indent="0">
              <a:spcBef>
                <a:spcPts val="0"/>
              </a:spcBef>
              <a:buFontTx/>
              <a:buNone/>
              <a:defRPr sz="4800" b="1" cap="all" baseline="0">
                <a:solidFill>
                  <a:schemeClr val="accent1"/>
                </a:solidFill>
                <a:latin typeface="+mj-lt"/>
              </a:defRPr>
            </a:lvl1pPr>
          </a:lstStyle>
          <a:p>
            <a:pPr lvl="0"/>
            <a:r>
              <a:rPr lang="cs-CZ" dirty="0"/>
              <a:t>Data</a:t>
            </a:r>
          </a:p>
        </p:txBody>
      </p:sp>
      <p:sp>
        <p:nvSpPr>
          <p:cNvPr id="10" name="Zástupný symbol pro text 13"/>
          <p:cNvSpPr>
            <a:spLocks noGrp="1"/>
          </p:cNvSpPr>
          <p:nvPr>
            <p:ph type="body" sz="quarter" idx="23" hasCustomPrompt="1"/>
          </p:nvPr>
        </p:nvSpPr>
        <p:spPr>
          <a:xfrm>
            <a:off x="7239600" y="42480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3" name="Zástupný symbol pro text 13"/>
          <p:cNvSpPr>
            <a:spLocks noGrp="1"/>
          </p:cNvSpPr>
          <p:nvPr>
            <p:ph type="body" sz="quarter" idx="24" hasCustomPrompt="1"/>
          </p:nvPr>
        </p:nvSpPr>
        <p:spPr>
          <a:xfrm>
            <a:off x="7239600" y="5652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5" name="Zástupný symbol pro text 13"/>
          <p:cNvSpPr>
            <a:spLocks noGrp="1"/>
          </p:cNvSpPr>
          <p:nvPr>
            <p:ph type="body" sz="quarter" idx="25" hasCustomPrompt="1"/>
          </p:nvPr>
        </p:nvSpPr>
        <p:spPr>
          <a:xfrm>
            <a:off x="7239600" y="701025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6" name="Zástupný symbol pro text 13"/>
          <p:cNvSpPr>
            <a:spLocks noGrp="1"/>
          </p:cNvSpPr>
          <p:nvPr>
            <p:ph type="body" sz="quarter" idx="26" hasCustomPrompt="1"/>
          </p:nvPr>
        </p:nvSpPr>
        <p:spPr>
          <a:xfrm>
            <a:off x="7239600" y="8424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18" name="Zástupný symbol pro text 13"/>
          <p:cNvSpPr>
            <a:spLocks noGrp="1"/>
          </p:cNvSpPr>
          <p:nvPr>
            <p:ph type="body" sz="quarter" idx="27" hasCustomPrompt="1"/>
          </p:nvPr>
        </p:nvSpPr>
        <p:spPr>
          <a:xfrm>
            <a:off x="7239600" y="9772500"/>
            <a:ext cx="4068000" cy="1296000"/>
          </a:xfrm>
        </p:spPr>
        <p:txBody>
          <a:bodyPr anchor="ctr" anchorCtr="0">
            <a:normAutofit/>
          </a:bodyPr>
          <a:lstStyle>
            <a:lvl1pPr marL="0" indent="0" algn="ctr">
              <a:spcBef>
                <a:spcPts val="0"/>
              </a:spcBef>
              <a:buFontTx/>
              <a:buNone/>
              <a:defRPr sz="9200" b="1" cap="none" baseline="0">
                <a:solidFill>
                  <a:schemeClr val="accent1"/>
                </a:solidFill>
                <a:latin typeface="+mj-lt"/>
              </a:defRPr>
            </a:lvl1pPr>
          </a:lstStyle>
          <a:p>
            <a:pPr lvl="0"/>
            <a:r>
              <a:rPr lang="cs-CZ" dirty="0"/>
              <a:t>0</a:t>
            </a:r>
          </a:p>
        </p:txBody>
      </p:sp>
      <p:sp>
        <p:nvSpPr>
          <p:cNvPr id="19" name="Zástupný symbol pro text 13"/>
          <p:cNvSpPr>
            <a:spLocks noGrp="1"/>
          </p:cNvSpPr>
          <p:nvPr>
            <p:ph type="body" sz="quarter" idx="28" hasCustomPrompt="1"/>
          </p:nvPr>
        </p:nvSpPr>
        <p:spPr>
          <a:xfrm>
            <a:off x="7239600" y="11160000"/>
            <a:ext cx="4068000" cy="972000"/>
          </a:xfrm>
        </p:spPr>
        <p:txBody>
          <a:bodyPr anchor="t" anchorCtr="0">
            <a:normAutofit/>
          </a:bodyPr>
          <a:lstStyle>
            <a:lvl1pPr marL="0" indent="0" algn="ctr">
              <a:spcBef>
                <a:spcPts val="0"/>
              </a:spcBef>
              <a:buFontTx/>
              <a:buNone/>
              <a:defRPr sz="3600" b="0" cap="all" baseline="0">
                <a:solidFill>
                  <a:schemeClr val="accent1"/>
                </a:solidFill>
                <a:latin typeface="+mj-lt"/>
              </a:defRPr>
            </a:lvl1pPr>
          </a:lstStyle>
          <a:p>
            <a:pPr lvl="0"/>
            <a:r>
              <a:rPr lang="cs-CZ" dirty="0"/>
              <a:t>MJ</a:t>
            </a:r>
          </a:p>
        </p:txBody>
      </p:sp>
      <p:sp>
        <p:nvSpPr>
          <p:cNvPr id="5" name="Zástupný symbol pro text 4"/>
          <p:cNvSpPr>
            <a:spLocks noGrp="1"/>
          </p:cNvSpPr>
          <p:nvPr>
            <p:ph type="body" sz="quarter" idx="29"/>
          </p:nvPr>
        </p:nvSpPr>
        <p:spPr>
          <a:xfrm>
            <a:off x="12693600" y="5954400"/>
            <a:ext cx="10443600" cy="6484950"/>
          </a:xfrm>
        </p:spPr>
        <p:txBody>
          <a:bodyPr/>
          <a:lstStyle>
            <a:lvl1pPr marL="504000" indent="-504000">
              <a:buFont typeface="+mj-lt"/>
              <a:buAutoNum type="arabicPeriod"/>
              <a:defRPr cap="all" baseline="0">
                <a:solidFill>
                  <a:schemeClr val="accent2"/>
                </a:solidFill>
              </a:defRPr>
            </a:lvl1pPr>
            <a:lvl2pPr marL="504000" indent="0">
              <a:buFontTx/>
              <a:buNone/>
              <a:defRPr/>
            </a:lvl2pPr>
          </a:lstStyle>
          <a:p>
            <a:pPr lvl="0"/>
            <a:r>
              <a:rPr lang="cs-CZ"/>
              <a:t>Kliknutím lze upravit styly předlohy textu.</a:t>
            </a:r>
          </a:p>
          <a:p>
            <a:pPr lvl="1"/>
            <a:r>
              <a:rPr lang="cs-CZ"/>
              <a:t>Druhá úroveň</a:t>
            </a:r>
          </a:p>
        </p:txBody>
      </p:sp>
      <p:pic>
        <p:nvPicPr>
          <p:cNvPr id="21" name="Lístek s linkou tmavě modrý">
            <a:extLst>
              <a:ext uri="{FF2B5EF4-FFF2-40B4-BE49-F238E27FC236}">
                <a16:creationId xmlns:a16="http://schemas.microsoft.com/office/drawing/2014/main" id="{374B7C71-89FE-4279-A0F9-7033D01CEB0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351" t="3281" r="49491" b="3264"/>
          <a:stretch/>
        </p:blipFill>
        <p:spPr>
          <a:xfrm>
            <a:off x="6704491" y="450055"/>
            <a:ext cx="525847" cy="12818270"/>
          </a:xfrm>
          <a:prstGeom prst="rect">
            <a:avLst/>
          </a:prstGeom>
        </p:spPr>
      </p:pic>
    </p:spTree>
    <p:extLst>
      <p:ext uri="{BB962C8B-B14F-4D97-AF65-F5344CB8AC3E}">
        <p14:creationId xmlns:p14="http://schemas.microsoft.com/office/powerpoint/2010/main" val="50562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9200" y="1980000"/>
            <a:ext cx="21888000" cy="1224000"/>
          </a:xfrm>
          <a:prstGeom prst="rect">
            <a:avLst/>
          </a:prstGeom>
        </p:spPr>
        <p:txBody>
          <a:bodyPr vert="horz" lIns="0" tIns="0" rIns="0" bIns="0" rtlCol="0" anchor="t" anchorCtr="0">
            <a:normAutofit/>
          </a:bodyPr>
          <a:lstStyle/>
          <a:p>
            <a:r>
              <a:rPr lang="cs-CZ" dirty="0"/>
              <a:t>Kliknutím lze upravit styl.</a:t>
            </a:r>
            <a:endParaRPr lang="en-US" dirty="0"/>
          </a:p>
        </p:txBody>
      </p:sp>
      <p:sp>
        <p:nvSpPr>
          <p:cNvPr id="3" name="Text Placeholder 2"/>
          <p:cNvSpPr>
            <a:spLocks noGrp="1"/>
          </p:cNvSpPr>
          <p:nvPr>
            <p:ph type="body" idx="1"/>
          </p:nvPr>
        </p:nvSpPr>
        <p:spPr>
          <a:xfrm>
            <a:off x="1249200" y="3240000"/>
            <a:ext cx="21888000" cy="9226800"/>
          </a:xfrm>
          <a:prstGeom prst="rect">
            <a:avLst/>
          </a:prstGeom>
        </p:spPr>
        <p:txBody>
          <a:bodyPr vert="horz" lIns="0" tIns="0" rIns="0" bIns="0" rtlCol="0">
            <a:normAutofit/>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2"/>
          </p:nvPr>
        </p:nvSpPr>
        <p:spPr>
          <a:xfrm>
            <a:off x="1249200" y="12826800"/>
            <a:ext cx="2880000" cy="432000"/>
          </a:xfrm>
          <a:prstGeom prst="rect">
            <a:avLst/>
          </a:prstGeom>
        </p:spPr>
        <p:txBody>
          <a:bodyPr vert="horz" lIns="0" tIns="0" rIns="0" bIns="0" rtlCol="0" anchor="ctr"/>
          <a:lstStyle>
            <a:lvl1pPr algn="l">
              <a:defRPr sz="2400">
                <a:solidFill>
                  <a:schemeClr val="bg2"/>
                </a:solidFill>
              </a:defRPr>
            </a:lvl1pPr>
          </a:lstStyle>
          <a:p>
            <a:fld id="{9B3895B8-0BD6-4EDC-959F-D82D66CA15D6}" type="datetimeFigureOut">
              <a:rPr lang="cs-CZ" smtClean="0"/>
              <a:pPr/>
              <a:t>19.05.2025</a:t>
            </a:fld>
            <a:endParaRPr lang="cs-CZ" dirty="0"/>
          </a:p>
        </p:txBody>
      </p:sp>
      <p:sp>
        <p:nvSpPr>
          <p:cNvPr id="5" name="Footer Placeholder 4"/>
          <p:cNvSpPr>
            <a:spLocks noGrp="1"/>
          </p:cNvSpPr>
          <p:nvPr>
            <p:ph type="ftr" sz="quarter" idx="3"/>
          </p:nvPr>
        </p:nvSpPr>
        <p:spPr>
          <a:xfrm>
            <a:off x="4129199" y="12826800"/>
            <a:ext cx="16127999" cy="432000"/>
          </a:xfrm>
          <a:prstGeom prst="rect">
            <a:avLst/>
          </a:prstGeom>
        </p:spPr>
        <p:txBody>
          <a:bodyPr vert="horz" lIns="0" tIns="0" rIns="0" bIns="0" rtlCol="0" anchor="ctr"/>
          <a:lstStyle>
            <a:lvl1pPr algn="ctr">
              <a:defRPr sz="2400">
                <a:solidFill>
                  <a:schemeClr val="bg2"/>
                </a:solidFill>
              </a:defRPr>
            </a:lvl1pPr>
          </a:lstStyle>
          <a:p>
            <a:endParaRPr lang="cs-CZ" dirty="0"/>
          </a:p>
        </p:txBody>
      </p:sp>
      <p:sp>
        <p:nvSpPr>
          <p:cNvPr id="6" name="Slide Number Placeholder 5"/>
          <p:cNvSpPr>
            <a:spLocks noGrp="1"/>
          </p:cNvSpPr>
          <p:nvPr>
            <p:ph type="sldNum" sz="quarter" idx="4"/>
          </p:nvPr>
        </p:nvSpPr>
        <p:spPr>
          <a:xfrm>
            <a:off x="20257200" y="12826800"/>
            <a:ext cx="2880000" cy="432000"/>
          </a:xfrm>
          <a:prstGeom prst="rect">
            <a:avLst/>
          </a:prstGeom>
        </p:spPr>
        <p:txBody>
          <a:bodyPr vert="horz" lIns="0" tIns="0" rIns="0" bIns="0" rtlCol="0" anchor="ctr"/>
          <a:lstStyle>
            <a:lvl1pPr algn="r">
              <a:defRPr sz="2400">
                <a:solidFill>
                  <a:schemeClr val="bg2"/>
                </a:solidFill>
              </a:defRPr>
            </a:lvl1pPr>
          </a:lstStyle>
          <a:p>
            <a:fld id="{C79EEDCB-EB91-4C4F-A503-5C6FE3AC84D2}" type="slidenum">
              <a:rPr lang="cs-CZ" smtClean="0"/>
              <a:pPr/>
              <a:t>‹#›</a:t>
            </a:fld>
            <a:endParaRPr lang="cs-CZ" dirty="0"/>
          </a:p>
        </p:txBody>
      </p:sp>
      <p:cxnSp>
        <p:nvCxnSpPr>
          <p:cNvPr id="9" name="Vodítko vertik. 4" hidden="1">
            <a:extLst>
              <a:ext uri="{FF2B5EF4-FFF2-40B4-BE49-F238E27FC236}">
                <a16:creationId xmlns:a16="http://schemas.microsoft.com/office/drawing/2014/main" id="{3C895B8F-B083-4AB2-ABAF-76FFED21E58B}"/>
              </a:ext>
            </a:extLst>
          </p:cNvPr>
          <p:cNvCxnSpPr/>
          <p:nvPr/>
        </p:nvCxnSpPr>
        <p:spPr>
          <a:xfrm>
            <a:off x="2392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Vodítko vertik. 3" hidden="1">
            <a:extLst>
              <a:ext uri="{FF2B5EF4-FFF2-40B4-BE49-F238E27FC236}">
                <a16:creationId xmlns:a16="http://schemas.microsoft.com/office/drawing/2014/main" id="{E20CCA9D-0858-4D06-AD11-DB0C32CCCB3F}"/>
              </a:ext>
            </a:extLst>
          </p:cNvPr>
          <p:cNvCxnSpPr/>
          <p:nvPr/>
        </p:nvCxnSpPr>
        <p:spPr>
          <a:xfrm>
            <a:off x="2313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Vodítko vertik. 2" hidden="1">
            <a:extLst>
              <a:ext uri="{FF2B5EF4-FFF2-40B4-BE49-F238E27FC236}">
                <a16:creationId xmlns:a16="http://schemas.microsoft.com/office/drawing/2014/main" id="{552F0DDD-210D-4D0D-B69E-49C20B18EE61}"/>
              </a:ext>
            </a:extLst>
          </p:cNvPr>
          <p:cNvCxnSpPr/>
          <p:nvPr/>
        </p:nvCxnSpPr>
        <p:spPr>
          <a:xfrm>
            <a:off x="1249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Vodítko vertik. 1" hidden="1">
            <a:extLst>
              <a:ext uri="{FF2B5EF4-FFF2-40B4-BE49-F238E27FC236}">
                <a16:creationId xmlns:a16="http://schemas.microsoft.com/office/drawing/2014/main" id="{4605B7AA-218E-4F0A-B999-802A12C3C648}"/>
              </a:ext>
            </a:extLst>
          </p:cNvPr>
          <p:cNvCxnSpPr/>
          <p:nvPr/>
        </p:nvCxnSpPr>
        <p:spPr>
          <a:xfrm>
            <a:off x="457200" y="0"/>
            <a:ext cx="0" cy="13716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Vodítko horiz. 5" hidden="1">
            <a:extLst>
              <a:ext uri="{FF2B5EF4-FFF2-40B4-BE49-F238E27FC236}">
                <a16:creationId xmlns:a16="http://schemas.microsoft.com/office/drawing/2014/main" id="{02A43B78-8D94-4A2A-B8D6-D956D5628068}"/>
              </a:ext>
            </a:extLst>
          </p:cNvPr>
          <p:cNvCxnSpPr/>
          <p:nvPr/>
        </p:nvCxnSpPr>
        <p:spPr>
          <a:xfrm>
            <a:off x="0" y="13258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Vodítko horiz. 4" hidden="1">
            <a:extLst>
              <a:ext uri="{FF2B5EF4-FFF2-40B4-BE49-F238E27FC236}">
                <a16:creationId xmlns:a16="http://schemas.microsoft.com/office/drawing/2014/main" id="{98DFABD4-A214-480D-94A5-1E1544CD332E}"/>
              </a:ext>
            </a:extLst>
          </p:cNvPr>
          <p:cNvCxnSpPr/>
          <p:nvPr/>
        </p:nvCxnSpPr>
        <p:spPr>
          <a:xfrm>
            <a:off x="0" y="124668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Vodítko horiz. 3" hidden="1">
            <a:extLst>
              <a:ext uri="{FF2B5EF4-FFF2-40B4-BE49-F238E27FC236}">
                <a16:creationId xmlns:a16="http://schemas.microsoft.com/office/drawing/2014/main" id="{292E6A4A-D85F-47FA-88D3-6AFDEBD14EAC}"/>
              </a:ext>
            </a:extLst>
          </p:cNvPr>
          <p:cNvCxnSpPr/>
          <p:nvPr/>
        </p:nvCxnSpPr>
        <p:spPr>
          <a:xfrm>
            <a:off x="0" y="324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Vodítko horiz. 2" hidden="1">
            <a:extLst>
              <a:ext uri="{FF2B5EF4-FFF2-40B4-BE49-F238E27FC236}">
                <a16:creationId xmlns:a16="http://schemas.microsoft.com/office/drawing/2014/main" id="{CA282E34-2CFA-4C0E-88E6-0A81E1260065}"/>
              </a:ext>
            </a:extLst>
          </p:cNvPr>
          <p:cNvCxnSpPr/>
          <p:nvPr/>
        </p:nvCxnSpPr>
        <p:spPr>
          <a:xfrm>
            <a:off x="0" y="19800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Vodítko horiz. 1" hidden="1">
            <a:extLst>
              <a:ext uri="{FF2B5EF4-FFF2-40B4-BE49-F238E27FC236}">
                <a16:creationId xmlns:a16="http://schemas.microsoft.com/office/drawing/2014/main" id="{0EB48E79-C8D3-4A13-B2EF-7C2BF5C2F322}"/>
              </a:ext>
            </a:extLst>
          </p:cNvPr>
          <p:cNvCxnSpPr/>
          <p:nvPr/>
        </p:nvCxnSpPr>
        <p:spPr>
          <a:xfrm>
            <a:off x="0" y="457200"/>
            <a:ext cx="243864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36470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 id="2147483684" r:id="rId13"/>
    <p:sldLayoutId id="2147483685" r:id="rId14"/>
    <p:sldLayoutId id="2147483682" r:id="rId15"/>
    <p:sldLayoutId id="2147483686" r:id="rId16"/>
  </p:sldLayoutIdLst>
  <p:txStyles>
    <p:titleStyle>
      <a:lvl1pPr algn="l" defTabSz="1828800" rtl="0" eaLnBrk="1" latinLnBrk="0" hangingPunct="1">
        <a:lnSpc>
          <a:spcPct val="90000"/>
        </a:lnSpc>
        <a:spcBef>
          <a:spcPct val="0"/>
        </a:spcBef>
        <a:buNone/>
        <a:defRPr sz="4800" b="1" kern="1200" cap="all" baseline="0">
          <a:solidFill>
            <a:schemeClr val="accent1"/>
          </a:solidFill>
          <a:latin typeface="+mj-lt"/>
          <a:ea typeface="+mj-ea"/>
          <a:cs typeface="+mj-cs"/>
        </a:defRPr>
      </a:lvl1pPr>
    </p:titleStyle>
    <p:bodyStyle>
      <a:lvl1pPr marL="360000" indent="-360000" algn="l" defTabSz="1828800" rtl="0" eaLnBrk="1" latinLnBrk="0" hangingPunct="1">
        <a:lnSpc>
          <a:spcPct val="90000"/>
        </a:lnSpc>
        <a:spcBef>
          <a:spcPts val="2000"/>
        </a:spcBef>
        <a:buClr>
          <a:schemeClr val="accent2"/>
        </a:buClr>
        <a:buFontTx/>
        <a:buBlip>
          <a:blip r:embed="rId18"/>
        </a:buBlip>
        <a:defRPr sz="3200" kern="1200">
          <a:solidFill>
            <a:schemeClr val="tx1"/>
          </a:solidFill>
          <a:latin typeface="+mn-lt"/>
          <a:ea typeface="+mn-ea"/>
          <a:cs typeface="+mn-cs"/>
        </a:defRPr>
      </a:lvl1pPr>
      <a:lvl2pPr marL="72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2pPr>
      <a:lvl3pPr marL="108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3pPr>
      <a:lvl4pPr marL="144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4pPr>
      <a:lvl5pPr marL="1800000" indent="-360000" algn="l" defTabSz="1828800" rtl="0" eaLnBrk="1" latinLnBrk="0" hangingPunct="1">
        <a:lnSpc>
          <a:spcPct val="90000"/>
        </a:lnSpc>
        <a:spcBef>
          <a:spcPts val="1000"/>
        </a:spcBef>
        <a:buClr>
          <a:schemeClr val="accent2"/>
        </a:buClr>
        <a:buFontTx/>
        <a:buBlip>
          <a:blip r:embed="rId18"/>
        </a:buBlip>
        <a:defRPr sz="28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guide id="3" pos="287" userDrawn="1">
          <p15:clr>
            <a:srgbClr val="F26B43"/>
          </p15:clr>
        </p15:guide>
        <p15:guide id="4" pos="15075" userDrawn="1">
          <p15:clr>
            <a:srgbClr val="F26B43"/>
          </p15:clr>
        </p15:guide>
        <p15:guide id="5" orient="horz" pos="283" userDrawn="1">
          <p15:clr>
            <a:srgbClr val="F26B43"/>
          </p15:clr>
        </p15:guide>
        <p15:guide id="6" orient="horz" pos="8357" userDrawn="1">
          <p15:clr>
            <a:srgbClr val="F26B43"/>
          </p15:clr>
        </p15:guide>
        <p15:guide id="7" orient="horz" pos="1236" userDrawn="1">
          <p15:clr>
            <a:srgbClr val="F26B43"/>
          </p15:clr>
        </p15:guide>
        <p15:guide id="8" orient="horz" pos="2029" userDrawn="1">
          <p15:clr>
            <a:srgbClr val="F26B43"/>
          </p15:clr>
        </p15:guide>
        <p15:guide id="9" orient="horz" pos="7858" userDrawn="1">
          <p15:clr>
            <a:srgbClr val="F26B43"/>
          </p15:clr>
        </p15:guide>
        <p15:guide id="10" pos="786" userDrawn="1">
          <p15:clr>
            <a:srgbClr val="F26B43"/>
          </p15:clr>
        </p15:guide>
        <p15:guide id="11" pos="145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https://www.ochrance.cz/srozumitelne/"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ochrance.cz/vystupy/edice-stanoviska/Sbornik_Odstranovani_staveb_II.pdf" TargetMode="External"/><Relationship Id="rId2" Type="http://schemas.openxmlformats.org/officeDocument/2006/relationships/hyperlink" Target="https://www.ochrance.cz/vystupy/edice-stanoviska/Sbornik_Odstranovani_staveb.pdf"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hyperlink" Target="mailto:zdenek.tesner@mze.cz"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obrázku 5">
            <a:extLst>
              <a:ext uri="{FF2B5EF4-FFF2-40B4-BE49-F238E27FC236}">
                <a16:creationId xmlns:a16="http://schemas.microsoft.com/office/drawing/2014/main" id="{826A4D73-C87C-CC2B-033F-016CE41B02C8}"/>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212" r="23212"/>
          <a:stretch>
            <a:fillRect/>
          </a:stretch>
        </p:blipFill>
        <p:spPr>
          <a:xfrm rot="5400000">
            <a:off x="5166851" y="-5716701"/>
            <a:ext cx="13716001" cy="25149404"/>
          </a:xfrm>
          <a:noFill/>
        </p:spPr>
      </p:pic>
      <p:sp>
        <p:nvSpPr>
          <p:cNvPr id="7" name="Zástupný symbol pro text 6">
            <a:extLst>
              <a:ext uri="{FF2B5EF4-FFF2-40B4-BE49-F238E27FC236}">
                <a16:creationId xmlns:a16="http://schemas.microsoft.com/office/drawing/2014/main" id="{735ECAE3-0400-4B2F-B23D-77F10795F18C}"/>
              </a:ext>
            </a:extLst>
          </p:cNvPr>
          <p:cNvSpPr>
            <a:spLocks noGrp="1"/>
          </p:cNvSpPr>
          <p:nvPr>
            <p:ph type="body" sz="quarter" idx="12"/>
          </p:nvPr>
        </p:nvSpPr>
        <p:spPr/>
        <p:txBody>
          <a:bodyPr/>
          <a:lstStyle/>
          <a:p>
            <a:endParaRPr lang="cs-CZ" dirty="0"/>
          </a:p>
        </p:txBody>
      </p:sp>
      <p:sp>
        <p:nvSpPr>
          <p:cNvPr id="5" name="Datum"/>
          <p:cNvSpPr>
            <a:spLocks noGrp="1"/>
          </p:cNvSpPr>
          <p:nvPr>
            <p:ph type="body" sz="quarter" idx="11"/>
          </p:nvPr>
        </p:nvSpPr>
        <p:spPr/>
        <p:txBody>
          <a:bodyPr/>
          <a:lstStyle/>
          <a:p>
            <a:r>
              <a:rPr lang="cs-CZ" dirty="0"/>
              <a:t>Květen 2025</a:t>
            </a:r>
          </a:p>
        </p:txBody>
      </p:sp>
      <p:sp>
        <p:nvSpPr>
          <p:cNvPr id="25" name="Podnadpis snímku"/>
          <p:cNvSpPr>
            <a:spLocks noGrp="1"/>
          </p:cNvSpPr>
          <p:nvPr>
            <p:ph type="subTitle" idx="1"/>
          </p:nvPr>
        </p:nvSpPr>
        <p:spPr/>
        <p:txBody>
          <a:bodyPr/>
          <a:lstStyle/>
          <a:p>
            <a:pPr algn="ctr"/>
            <a:r>
              <a:rPr lang="cs-CZ" cap="small" dirty="0"/>
              <a:t>Zdeněk Tesner</a:t>
            </a:r>
          </a:p>
        </p:txBody>
      </p:sp>
      <p:sp>
        <p:nvSpPr>
          <p:cNvPr id="24" name="Nadpis snímku"/>
          <p:cNvSpPr>
            <a:spLocks noGrp="1"/>
          </p:cNvSpPr>
          <p:nvPr>
            <p:ph type="ctrTitle"/>
          </p:nvPr>
        </p:nvSpPr>
        <p:spPr/>
        <p:txBody>
          <a:bodyPr/>
          <a:lstStyle/>
          <a:p>
            <a:pPr algn="ctr"/>
            <a:r>
              <a:rPr lang="cs-CZ" sz="5400" dirty="0"/>
              <a:t>Zjištěné </a:t>
            </a:r>
            <a:r>
              <a:rPr lang="cs-CZ" sz="5400"/>
              <a:t>chyby </a:t>
            </a:r>
            <a:br>
              <a:rPr lang="cs-CZ" sz="5400"/>
            </a:br>
            <a:r>
              <a:rPr lang="cs-CZ" sz="5400"/>
              <a:t>v </a:t>
            </a:r>
            <a:r>
              <a:rPr lang="cs-CZ" sz="5400" dirty="0"/>
              <a:t>úřední praxi</a:t>
            </a:r>
          </a:p>
        </p:txBody>
      </p:sp>
      <p:pic>
        <p:nvPicPr>
          <p:cNvPr id="22" name="Logo MZe">
            <a:extLst>
              <a:ext uri="{FF2B5EF4-FFF2-40B4-BE49-F238E27FC236}">
                <a16:creationId xmlns:a16="http://schemas.microsoft.com/office/drawing/2014/main" id="{DA531F35-4064-445C-B666-A301F89A62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462" y="3215692"/>
            <a:ext cx="3133350" cy="1353315"/>
          </a:xfrm>
          <a:prstGeom prst="rect">
            <a:avLst/>
          </a:prstGeom>
        </p:spPr>
      </p:pic>
      <p:cxnSp>
        <p:nvCxnSpPr>
          <p:cNvPr id="27" name="Svislá linka">
            <a:extLst>
              <a:ext uri="{FF2B5EF4-FFF2-40B4-BE49-F238E27FC236}">
                <a16:creationId xmlns:a16="http://schemas.microsoft.com/office/drawing/2014/main" id="{CCC7CE16-A853-4FB5-9503-EB361932F740}"/>
              </a:ext>
            </a:extLst>
          </p:cNvPr>
          <p:cNvCxnSpPr/>
          <p:nvPr/>
        </p:nvCxnSpPr>
        <p:spPr>
          <a:xfrm>
            <a:off x="4114800" y="215265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Horizontální linka">
            <a:extLst>
              <a:ext uri="{FF2B5EF4-FFF2-40B4-BE49-F238E27FC236}">
                <a16:creationId xmlns:a16="http://schemas.microsoft.com/office/drawing/2014/main" id="{358AD105-F3CC-4542-8D91-57376C6551A2}"/>
              </a:ext>
            </a:extLst>
          </p:cNvPr>
          <p:cNvCxnSpPr/>
          <p:nvPr/>
        </p:nvCxnSpPr>
        <p:spPr>
          <a:xfrm>
            <a:off x="0" y="4942800"/>
            <a:ext cx="15228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3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23070B-67E4-EE0A-C591-86B19AD83F6E}"/>
              </a:ext>
            </a:extLst>
          </p:cNvPr>
          <p:cNvSpPr>
            <a:spLocks noGrp="1"/>
          </p:cNvSpPr>
          <p:nvPr>
            <p:ph type="title"/>
          </p:nvPr>
        </p:nvSpPr>
        <p:spPr/>
        <p:txBody>
          <a:bodyPr/>
          <a:lstStyle/>
          <a:p>
            <a:pPr algn="ctr"/>
            <a:r>
              <a:rPr lang="cs-CZ" dirty="0"/>
              <a:t>Účastenství – konkrétní posouzení</a:t>
            </a:r>
          </a:p>
        </p:txBody>
      </p:sp>
      <p:sp>
        <p:nvSpPr>
          <p:cNvPr id="3" name="Zástupný obsah 2">
            <a:extLst>
              <a:ext uri="{FF2B5EF4-FFF2-40B4-BE49-F238E27FC236}">
                <a16:creationId xmlns:a16="http://schemas.microsoft.com/office/drawing/2014/main" id="{88FC0916-9DFD-4F53-5420-E22CB569E761}"/>
              </a:ext>
            </a:extLst>
          </p:cNvPr>
          <p:cNvSpPr>
            <a:spLocks noGrp="1"/>
          </p:cNvSpPr>
          <p:nvPr>
            <p:ph idx="1"/>
          </p:nvPr>
        </p:nvSpPr>
        <p:spPr/>
        <p:txBody>
          <a:bodyPr/>
          <a:lstStyle/>
          <a:p>
            <a:pPr marL="0" indent="0" algn="just">
              <a:buNone/>
            </a:pPr>
            <a:r>
              <a:rPr lang="cs-CZ" dirty="0"/>
              <a:t>[20] </a:t>
            </a:r>
            <a:r>
              <a:rPr lang="cs-CZ" i="1" dirty="0"/>
              <a:t>Ze spolkového rejstříku vyplývá, že Okrašlovací spolek čelákovický sídlí v Čelákovicích a jeho hlavním účelem je ochrana přírody a krajiny a ochrana životního prostředí. Místní vztah spolku k předmětu řízení není vyloučen kvůli tomu, že sídlí mimo lokalitu stavebního záměru. Spolek totiž v okolí stavby dlouhodobě vykonává svou činnost. Z přihlášení spolku do řízení o kasační stížnosti plyne, že toto dlouhodobé působení v místě stavebního záměru spočívá v monitoringu zvláště chráněných druhů rostlin a přispívání do Nálezové databáze ochrany přírody, která shromažďuje a zveřejňuje data o výskytu druhů rostlin a živočichů na území ČR. Spolek má k předmětu dodatečného povolení také věcný vztah. Zaměřuje se na péči o zvláště chráněné druhy rostlin, do níž mohla stavba vodního díla zasáhnout, jak soud vysvětlil výše. Z vyjádření spolku ke kasační stížnosti se navíc podává, že spolek již od roku 2019 opakovaně upozorňuje správní orgány na údajné porušování právních předpisů v souvislosti se stavbou vodního díla. Zejména poukazuje na zasažení zvláště chráněných druhů rostlin při stavbě vodního díla. Tato tvrzení spolku o jeho místním a věcném vztahu k předmětu stavebního řízení nikdo z účastníků nezpochybnil. Spolek tedy měl prokazatelný místní a věcný vztah k předmětu stavebního řízení, pročež byl přímo dotčen na právu na příznivé životní prostředí vydáním dodatečného povolení (materiální podmínka).</a:t>
            </a:r>
          </a:p>
          <a:p>
            <a:pPr marL="0" indent="0" algn="just">
              <a:buNone/>
            </a:pPr>
            <a:endParaRPr lang="cs-CZ" i="1" dirty="0"/>
          </a:p>
          <a:p>
            <a:pPr algn="just">
              <a:buFontTx/>
              <a:buChar char="-"/>
            </a:pPr>
            <a:r>
              <a:rPr lang="cs-CZ" dirty="0"/>
              <a:t>Již z výše uvedeného je patrné, že správní soudy i v této otázce postupují spíše ve prospěch účastenství. Proto je dobré subjekt, který se takového postavení domáhá spíše přibrat, než nikoliv. Avšak ani tento princip nemůže být bezbřehý. </a:t>
            </a:r>
          </a:p>
          <a:p>
            <a:pPr algn="just">
              <a:buFontTx/>
              <a:buChar char="-"/>
            </a:pPr>
            <a:r>
              <a:rPr lang="cs-CZ" dirty="0"/>
              <a:t>V dosud písemně nevyhotoveném rozsudku Městský soud v Praze dovodil účastenství chovatele slepic v řízení o odnětí registrace tohoto plemene (jako genetického zdroje, nikoliv plemene jako takového…), tento závěr Ministerstvo pravděpodobně předloží NSS k přezkoumání.</a:t>
            </a:r>
          </a:p>
        </p:txBody>
      </p:sp>
    </p:spTree>
    <p:extLst>
      <p:ext uri="{BB962C8B-B14F-4D97-AF65-F5344CB8AC3E}">
        <p14:creationId xmlns:p14="http://schemas.microsoft.com/office/powerpoint/2010/main" val="269457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3D662C-F995-89FE-91A1-515EC4146AE0}"/>
              </a:ext>
            </a:extLst>
          </p:cNvPr>
          <p:cNvSpPr>
            <a:spLocks noGrp="1"/>
          </p:cNvSpPr>
          <p:nvPr>
            <p:ph type="title"/>
          </p:nvPr>
        </p:nvSpPr>
        <p:spPr/>
        <p:txBody>
          <a:bodyPr/>
          <a:lstStyle/>
          <a:p>
            <a:pPr algn="ctr"/>
            <a:r>
              <a:rPr lang="cs-CZ" dirty="0"/>
              <a:t>Odůvodnění rozhodnutí</a:t>
            </a:r>
          </a:p>
        </p:txBody>
      </p:sp>
      <p:sp>
        <p:nvSpPr>
          <p:cNvPr id="3" name="Zástupný obsah 2">
            <a:extLst>
              <a:ext uri="{FF2B5EF4-FFF2-40B4-BE49-F238E27FC236}">
                <a16:creationId xmlns:a16="http://schemas.microsoft.com/office/drawing/2014/main" id="{2148832C-982D-B0A3-3C1C-F12BE7046A1C}"/>
              </a:ext>
            </a:extLst>
          </p:cNvPr>
          <p:cNvSpPr>
            <a:spLocks noGrp="1"/>
          </p:cNvSpPr>
          <p:nvPr>
            <p:ph idx="1"/>
          </p:nvPr>
        </p:nvSpPr>
        <p:spPr/>
        <p:txBody>
          <a:bodyPr/>
          <a:lstStyle/>
          <a:p>
            <a:pPr algn="just"/>
            <a:r>
              <a:rPr lang="cs-CZ" b="1" dirty="0"/>
              <a:t>Pro koho se odůvodnění píše</a:t>
            </a:r>
            <a:r>
              <a:rPr lang="cs-CZ" dirty="0"/>
              <a:t>? Vždy pro tři osoby – pro účastníka řízení, pro odvolací orgán a pro soud. Všem třem by mělo být srozumitelné a odpověď na otázky, které si tyto osoby musí klást.</a:t>
            </a:r>
          </a:p>
          <a:p>
            <a:pPr marL="0" indent="0" algn="just">
              <a:buNone/>
            </a:pPr>
            <a:r>
              <a:rPr lang="cs-CZ" dirty="0"/>
              <a:t>- § 4 odst. 1 OZ: </a:t>
            </a:r>
            <a:r>
              <a:rPr lang="cs-CZ" b="0" i="1" dirty="0">
                <a:solidFill>
                  <a:srgbClr val="000000"/>
                </a:solidFill>
                <a:effectLst/>
                <a:latin typeface="Arial" panose="020B0604020202020204" pitchFamily="34" charset="0"/>
              </a:rPr>
              <a:t>Má se za to, že každá svéprávná osoba má rozum průměrného člověka i schopnost užívat jej s běžnou péčí a opatrností a že to každý od ní může v právním styku důvodně očekávat</a:t>
            </a:r>
            <a:r>
              <a:rPr lang="cs-CZ" b="0" i="0" dirty="0">
                <a:solidFill>
                  <a:srgbClr val="000000"/>
                </a:solidFill>
                <a:effectLst/>
                <a:latin typeface="Arial" panose="020B0604020202020204" pitchFamily="34" charset="0"/>
              </a:rPr>
              <a:t>.</a:t>
            </a:r>
            <a:endParaRPr lang="cs-CZ" dirty="0"/>
          </a:p>
          <a:p>
            <a:pPr algn="just"/>
            <a:r>
              <a:rPr lang="cs-CZ" b="1" dirty="0"/>
              <a:t>Stylistická úprava </a:t>
            </a:r>
            <a:r>
              <a:rPr lang="cs-CZ" dirty="0"/>
              <a:t>– raději kratší věty a odstavce, nebát se používat vícestupňová členění (odstavec bez mezery, odstavec s mezerou, číslovaná pasáž). Vyjadřovat se jasně, spíše méně obrazné výrazy.</a:t>
            </a:r>
          </a:p>
          <a:p>
            <a:pPr algn="just">
              <a:buFontTx/>
              <a:buChar char="-"/>
            </a:pPr>
            <a:r>
              <a:rPr lang="cs-CZ" dirty="0"/>
              <a:t>Jednoznačná označení X minimalizovat opakovaní stejných slov. Hodně pomáhá (a je poznat kdo tak činí) číst alespoň příležitostně nějakou beletrii.</a:t>
            </a:r>
          </a:p>
          <a:p>
            <a:pPr algn="just">
              <a:buFontTx/>
              <a:buChar char="-"/>
            </a:pPr>
            <a:r>
              <a:rPr lang="cs-CZ" dirty="0"/>
              <a:t>Zejména zkratky v podobě obecných slov (např. „účastník“) psát jako zkratku pro konkrétního účastníka vždy s velkým písmenem (tedy pan X. Y. nar. … bytem … dále jen „Účastník).</a:t>
            </a:r>
          </a:p>
          <a:p>
            <a:pPr algn="just"/>
            <a:r>
              <a:rPr lang="cs-CZ" b="1" dirty="0"/>
              <a:t>Struktura informace </a:t>
            </a:r>
            <a:r>
              <a:rPr lang="cs-CZ" dirty="0"/>
              <a:t>– Z čeho, z jakého podkladu pochází informace (tzv. </a:t>
            </a:r>
            <a:r>
              <a:rPr lang="cs-CZ" dirty="0" err="1"/>
              <a:t>zdrojování</a:t>
            </a:r>
            <a:r>
              <a:rPr lang="cs-CZ" dirty="0"/>
              <a:t>)? Je jiným podkladem zpochybněna? Jak si stojí ve vztahu s jinými poznatky? jak informaci právně hodnotím? co z toho vyplývá? </a:t>
            </a:r>
          </a:p>
          <a:p>
            <a:pPr algn="just"/>
            <a:r>
              <a:rPr lang="cs-CZ" b="1" dirty="0"/>
              <a:t>Srozumitelnost</a:t>
            </a:r>
            <a:r>
              <a:rPr lang="cs-CZ" dirty="0"/>
              <a:t> – tímto problémem se zabývala též kancelář veřejného ochránce práv, která k tomu zpracovala příručku, ke stažení zde:  </a:t>
            </a:r>
            <a:r>
              <a:rPr lang="cs-CZ" dirty="0">
                <a:hlinkClick r:id="rId2"/>
              </a:rPr>
              <a:t>https://www.ochrance.cz/srozumitelne/</a:t>
            </a:r>
            <a:r>
              <a:rPr lang="cs-CZ" dirty="0"/>
              <a:t> </a:t>
            </a:r>
          </a:p>
        </p:txBody>
      </p:sp>
    </p:spTree>
    <p:extLst>
      <p:ext uri="{BB962C8B-B14F-4D97-AF65-F5344CB8AC3E}">
        <p14:creationId xmlns:p14="http://schemas.microsoft.com/office/powerpoint/2010/main" val="50703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9FE69A-AD1D-DA2F-CA80-14B42B9090BE}"/>
              </a:ext>
            </a:extLst>
          </p:cNvPr>
          <p:cNvSpPr>
            <a:spLocks noGrp="1"/>
          </p:cNvSpPr>
          <p:nvPr>
            <p:ph type="title"/>
          </p:nvPr>
        </p:nvSpPr>
        <p:spPr/>
        <p:txBody>
          <a:bodyPr/>
          <a:lstStyle/>
          <a:p>
            <a:pPr algn="ctr"/>
            <a:r>
              <a:rPr lang="cs-CZ" dirty="0"/>
              <a:t>Nesprávné právní posouzení</a:t>
            </a:r>
          </a:p>
        </p:txBody>
      </p:sp>
      <p:sp>
        <p:nvSpPr>
          <p:cNvPr id="3" name="Zástupný obsah 2">
            <a:extLst>
              <a:ext uri="{FF2B5EF4-FFF2-40B4-BE49-F238E27FC236}">
                <a16:creationId xmlns:a16="http://schemas.microsoft.com/office/drawing/2014/main" id="{0EA76C3F-C8BD-96E0-7703-5D86E1F2FF5B}"/>
              </a:ext>
            </a:extLst>
          </p:cNvPr>
          <p:cNvSpPr>
            <a:spLocks noGrp="1"/>
          </p:cNvSpPr>
          <p:nvPr>
            <p:ph sz="quarter" idx="13"/>
          </p:nvPr>
        </p:nvSpPr>
        <p:spPr/>
        <p:txBody>
          <a:bodyPr/>
          <a:lstStyle/>
          <a:p>
            <a:r>
              <a:rPr lang="cs-CZ" dirty="0"/>
              <a:t>V oblasti vodního hospodářství se nevyskytuje jako příčina vzniku škody…</a:t>
            </a:r>
            <a:r>
              <a:rPr lang="cs-CZ" dirty="0">
                <a:sym typeface="Wingdings" panose="05000000000000000000" pitchFamily="2" charset="2"/>
              </a:rPr>
              <a:t></a:t>
            </a:r>
          </a:p>
          <a:p>
            <a:pPr marL="0" indent="0">
              <a:buNone/>
            </a:pPr>
            <a:endParaRPr lang="cs-CZ" dirty="0">
              <a:sym typeface="Wingdings" panose="05000000000000000000" pitchFamily="2" charset="2"/>
            </a:endParaRPr>
          </a:p>
          <a:p>
            <a:r>
              <a:rPr lang="cs-CZ" dirty="0">
                <a:sym typeface="Wingdings" panose="05000000000000000000" pitchFamily="2" charset="2"/>
              </a:rPr>
              <a:t>Případy vzniku škody – informační povinnosti v oblasti potravin (varování, příbalové informace).</a:t>
            </a:r>
          </a:p>
          <a:p>
            <a:endParaRPr lang="cs-CZ" dirty="0">
              <a:sym typeface="Wingdings" panose="05000000000000000000" pitchFamily="2" charset="2"/>
            </a:endParaRPr>
          </a:p>
          <a:p>
            <a:r>
              <a:rPr lang="cs-CZ" dirty="0">
                <a:sym typeface="Wingdings" panose="05000000000000000000" pitchFamily="2" charset="2"/>
              </a:rPr>
              <a:t>„Každá sporná věc je právní otázkou, je-li toho třeba pro účely odůvodnění mimořádného opravného prostředku.“ (jak procesní postup, tak dokazování je upraveno právními předpisy).</a:t>
            </a:r>
          </a:p>
          <a:p>
            <a:endParaRPr lang="cs-CZ" dirty="0">
              <a:sym typeface="Wingdings" panose="05000000000000000000" pitchFamily="2" charset="2"/>
            </a:endParaRPr>
          </a:p>
          <a:p>
            <a:r>
              <a:rPr lang="cs-CZ" dirty="0">
                <a:sym typeface="Wingdings" panose="05000000000000000000" pitchFamily="2" charset="2"/>
              </a:rPr>
              <a:t>Lze se obrátit na Výkladovou komisi, nebo obecně na </a:t>
            </a:r>
            <a:r>
              <a:rPr lang="cs-CZ" dirty="0" err="1">
                <a:sym typeface="Wingdings" panose="05000000000000000000" pitchFamily="2" charset="2"/>
              </a:rPr>
              <a:t>MZe</a:t>
            </a:r>
            <a:r>
              <a:rPr lang="cs-CZ" dirty="0">
                <a:sym typeface="Wingdings" panose="05000000000000000000" pitchFamily="2" charset="2"/>
              </a:rPr>
              <a:t> (MMR, MŽP) s žádostí o konzultaci.</a:t>
            </a:r>
            <a:endParaRPr lang="cs-CZ" dirty="0"/>
          </a:p>
        </p:txBody>
      </p:sp>
    </p:spTree>
    <p:extLst>
      <p:ext uri="{BB962C8B-B14F-4D97-AF65-F5344CB8AC3E}">
        <p14:creationId xmlns:p14="http://schemas.microsoft.com/office/powerpoint/2010/main" val="58989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D1D9C0-01CF-729D-A6CA-E829A9C8EC3F}"/>
              </a:ext>
            </a:extLst>
          </p:cNvPr>
          <p:cNvSpPr>
            <a:spLocks noGrp="1"/>
          </p:cNvSpPr>
          <p:nvPr>
            <p:ph type="title"/>
          </p:nvPr>
        </p:nvSpPr>
        <p:spPr>
          <a:xfrm>
            <a:off x="1677987" y="730251"/>
            <a:ext cx="21031200" cy="2255546"/>
          </a:xfrm>
        </p:spPr>
        <p:txBody>
          <a:bodyPr/>
          <a:lstStyle/>
          <a:p>
            <a:pPr algn="ctr"/>
            <a:r>
              <a:rPr lang="cs-CZ" dirty="0"/>
              <a:t>K charakteru „ostatních“ vod v kanalizaci</a:t>
            </a:r>
          </a:p>
        </p:txBody>
      </p:sp>
      <p:sp>
        <p:nvSpPr>
          <p:cNvPr id="3" name="Zástupný obsah 2">
            <a:extLst>
              <a:ext uri="{FF2B5EF4-FFF2-40B4-BE49-F238E27FC236}">
                <a16:creationId xmlns:a16="http://schemas.microsoft.com/office/drawing/2014/main" id="{53219F70-EB03-0586-980F-C3C358399E7F}"/>
              </a:ext>
            </a:extLst>
          </p:cNvPr>
          <p:cNvSpPr>
            <a:spLocks noGrp="1"/>
          </p:cNvSpPr>
          <p:nvPr>
            <p:ph idx="1"/>
          </p:nvPr>
        </p:nvSpPr>
        <p:spPr>
          <a:xfrm>
            <a:off x="1677987" y="2985797"/>
            <a:ext cx="21031200" cy="9368130"/>
          </a:xfrm>
        </p:spPr>
        <p:txBody>
          <a:bodyPr>
            <a:normAutofit/>
          </a:bodyPr>
          <a:lstStyle/>
          <a:p>
            <a:pPr>
              <a:lnSpc>
                <a:spcPct val="100000"/>
              </a:lnSpc>
              <a:spcBef>
                <a:spcPts val="0"/>
              </a:spcBef>
            </a:pPr>
            <a:r>
              <a:rPr lang="cs-CZ" dirty="0"/>
              <a:t>§ 38 odst. 3 VZ: srážkové vody se vstupem do kanalizace stávají vodami odpadními. </a:t>
            </a:r>
          </a:p>
          <a:p>
            <a:pPr>
              <a:lnSpc>
                <a:spcPct val="100000"/>
              </a:lnSpc>
              <a:spcBef>
                <a:spcPts val="0"/>
              </a:spcBef>
            </a:pPr>
            <a:r>
              <a:rPr lang="cs-CZ" dirty="0"/>
              <a:t>NSS rozsudek zn. </a:t>
            </a:r>
            <a:r>
              <a:rPr lang="cs-CZ" b="1" dirty="0"/>
              <a:t>6 As 37/2021 ze dne 9. 2. 2023</a:t>
            </a:r>
            <a:r>
              <a:rPr lang="cs-CZ" dirty="0"/>
              <a:t> (Causa Sušice x pan A.)</a:t>
            </a:r>
          </a:p>
          <a:p>
            <a:pPr marL="0" indent="0">
              <a:lnSpc>
                <a:spcPct val="100000"/>
              </a:lnSpc>
              <a:spcBef>
                <a:spcPts val="0"/>
              </a:spcBef>
              <a:buNone/>
            </a:pPr>
            <a:r>
              <a:rPr lang="cs-CZ" dirty="0"/>
              <a:t>- otázka, zda je tomu stejně u dalších povrchových vod, které se ocitnou v kanalizaci;</a:t>
            </a:r>
          </a:p>
          <a:p>
            <a:pPr marL="0" indent="0">
              <a:lnSpc>
                <a:spcPct val="100000"/>
              </a:lnSpc>
              <a:spcBef>
                <a:spcPts val="0"/>
              </a:spcBef>
              <a:buNone/>
            </a:pPr>
            <a:r>
              <a:rPr lang="cs-CZ" dirty="0"/>
              <a:t>- vodní zákon s možností, že by se v kanalizaci nacházely jiné než odpadní a srážkové vody, které se vstupem do jednotné kanalizace stávají taktéž vodami odpadními, nepočítá;</a:t>
            </a:r>
          </a:p>
          <a:p>
            <a:pPr marL="0" indent="0">
              <a:lnSpc>
                <a:spcPct val="100000"/>
              </a:lnSpc>
              <a:spcBef>
                <a:spcPts val="0"/>
              </a:spcBef>
              <a:buNone/>
            </a:pPr>
            <a:r>
              <a:rPr lang="cs-CZ" dirty="0"/>
              <a:t>- pokud se fakticky (v nesouladu se stavem právním) takové jiné vody než odpadní či srážkové v systému kanalizace nachází.</a:t>
            </a:r>
          </a:p>
          <a:p>
            <a:pPr marL="0" indent="0" algn="just">
              <a:lnSpc>
                <a:spcPct val="100000"/>
              </a:lnSpc>
              <a:spcBef>
                <a:spcPts val="0"/>
              </a:spcBef>
              <a:buNone/>
            </a:pPr>
            <a:r>
              <a:rPr lang="cs-CZ" dirty="0"/>
              <a:t>[30] </a:t>
            </a:r>
            <a:r>
              <a:rPr lang="cs-CZ" i="1" dirty="0"/>
              <a:t>Není relevantní argument, že všechny povrchové vody byly v minulosti vodami srážkovými, neboť vodní zákon mezi typy vod zjevně rozlišuje a </a:t>
            </a:r>
            <a:r>
              <a:rPr lang="cs-CZ" b="1" i="1" dirty="0"/>
              <a:t>podstatný pro posouzení jejich povahy je stav v době jejich posuzování</a:t>
            </a:r>
            <a:r>
              <a:rPr lang="cs-CZ" dirty="0"/>
              <a:t>.</a:t>
            </a:r>
          </a:p>
          <a:p>
            <a:pPr marL="0" indent="0" algn="just">
              <a:lnSpc>
                <a:spcPct val="100000"/>
              </a:lnSpc>
              <a:spcBef>
                <a:spcPts val="0"/>
              </a:spcBef>
              <a:buNone/>
            </a:pPr>
            <a:r>
              <a:rPr lang="cs-CZ" dirty="0"/>
              <a:t>[34] </a:t>
            </a:r>
            <a:r>
              <a:rPr lang="cs-CZ" i="1" dirty="0"/>
              <a:t>Přesto je však dle Nejvyššího správního soudu třeba souhlasit se stěžovatelem, že nachází-li se v kanalizaci též jiná voda než odpadní a srážková, i na takovou vodu je nutno nahlížet jako na vodu odpadní, a to s ohledem na teleologický výklad zákona a analogickou aplikaci § 38 odst. 3 vodního zákona</a:t>
            </a:r>
            <a:r>
              <a:rPr lang="cs-CZ" dirty="0"/>
              <a:t>. …</a:t>
            </a:r>
          </a:p>
          <a:p>
            <a:pPr marL="0" indent="0" algn="just">
              <a:lnSpc>
                <a:spcPct val="100000"/>
              </a:lnSpc>
              <a:spcBef>
                <a:spcPts val="0"/>
              </a:spcBef>
              <a:buNone/>
            </a:pPr>
            <a:r>
              <a:rPr lang="cs-CZ" dirty="0"/>
              <a:t>[35] </a:t>
            </a:r>
            <a:r>
              <a:rPr lang="cs-CZ" i="1" dirty="0"/>
              <a:t>Není možné připustit, aby se faktickou přítomností jiných vod v kanalizaci z kanalizace stal vodní tok, a změnil se tak právní režim nakládání s takovou vodou, neboť její jakost bude vstupem do kanalizace zjevně ovlivněna. Pokud by tedy nastala například krajským soudem modelovaná situace, kdy by byl do kanalizace ať již úmyslně či náhodou sveden vodní tok (a to bez ohledu na jeho velikost), je nutno na takovou vodu vytékající z kanalizace pohlížet jako na vodu odpadní a takto s ní také nakládat</a:t>
            </a:r>
            <a:r>
              <a:rPr lang="cs-CZ" dirty="0"/>
              <a:t>.</a:t>
            </a:r>
          </a:p>
          <a:p>
            <a:pPr marL="0" indent="0" algn="just">
              <a:lnSpc>
                <a:spcPct val="100000"/>
              </a:lnSpc>
              <a:spcBef>
                <a:spcPts val="0"/>
              </a:spcBef>
              <a:buNone/>
            </a:pPr>
            <a:r>
              <a:rPr lang="cs-CZ" dirty="0"/>
              <a:t>[36] … </a:t>
            </a:r>
            <a:r>
              <a:rPr lang="cs-CZ" i="1" dirty="0"/>
              <a:t>Z ustanovení § 2 odst. 1 vodního zákona vyplývá, že povrchové vody neztrácejí svůj charakter povrchových vod, pokud přechodně protékají </a:t>
            </a:r>
            <a:r>
              <a:rPr lang="cs-CZ" i="1" dirty="0" err="1"/>
              <a:t>zatrubněnými</a:t>
            </a:r>
            <a:r>
              <a:rPr lang="cs-CZ" i="1" dirty="0"/>
              <a:t> či zakrytými úseky. Takovým zatrubněním ovšem není možné rozumět kanalizaci ve smyslu § 2 odst. 2 zákona o vodovodech a kanalizacích</a:t>
            </a:r>
            <a:r>
              <a:rPr lang="cs-CZ" dirty="0"/>
              <a:t>.</a:t>
            </a:r>
          </a:p>
        </p:txBody>
      </p:sp>
    </p:spTree>
    <p:extLst>
      <p:ext uri="{BB962C8B-B14F-4D97-AF65-F5344CB8AC3E}">
        <p14:creationId xmlns:p14="http://schemas.microsoft.com/office/powerpoint/2010/main" val="91701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27C285-5CA5-654C-C6E1-9F8C1A5CAFE5}"/>
              </a:ext>
            </a:extLst>
          </p:cNvPr>
          <p:cNvSpPr>
            <a:spLocks noGrp="1"/>
          </p:cNvSpPr>
          <p:nvPr>
            <p:ph type="title"/>
          </p:nvPr>
        </p:nvSpPr>
        <p:spPr>
          <a:xfrm>
            <a:off x="1677987" y="730251"/>
            <a:ext cx="21031200" cy="2096078"/>
          </a:xfrm>
        </p:spPr>
        <p:txBody>
          <a:bodyPr/>
          <a:lstStyle/>
          <a:p>
            <a:pPr algn="ctr"/>
            <a:r>
              <a:rPr lang="cs-CZ" dirty="0"/>
              <a:t>Voda pro chatu Rovina</a:t>
            </a:r>
          </a:p>
        </p:txBody>
      </p:sp>
      <p:sp>
        <p:nvSpPr>
          <p:cNvPr id="3" name="Zástupný obsah 2">
            <a:extLst>
              <a:ext uri="{FF2B5EF4-FFF2-40B4-BE49-F238E27FC236}">
                <a16:creationId xmlns:a16="http://schemas.microsoft.com/office/drawing/2014/main" id="{E5270D50-D544-D008-1381-B50D64F8B3DB}"/>
              </a:ext>
            </a:extLst>
          </p:cNvPr>
          <p:cNvSpPr>
            <a:spLocks noGrp="1"/>
          </p:cNvSpPr>
          <p:nvPr>
            <p:ph idx="1"/>
          </p:nvPr>
        </p:nvSpPr>
        <p:spPr>
          <a:xfrm>
            <a:off x="1677987" y="3103418"/>
            <a:ext cx="21031200" cy="9250508"/>
          </a:xfrm>
        </p:spPr>
        <p:txBody>
          <a:bodyPr>
            <a:normAutofit/>
          </a:bodyPr>
          <a:lstStyle/>
          <a:p>
            <a:r>
              <a:rPr lang="cs-CZ" sz="4000" dirty="0"/>
              <a:t>Rozsudek NSS </a:t>
            </a:r>
            <a:r>
              <a:rPr lang="cs-CZ" sz="4000" kern="0" dirty="0"/>
              <a:t>ze dne 25. 4. 2018 </a:t>
            </a:r>
            <a:r>
              <a:rPr lang="cs-CZ" sz="4000" dirty="0" err="1"/>
              <a:t>sp</a:t>
            </a:r>
            <a:r>
              <a:rPr lang="cs-CZ" sz="4000" dirty="0"/>
              <a:t>. zn. </a:t>
            </a:r>
            <a:r>
              <a:rPr lang="cs-CZ" sz="4000" b="1" kern="0" dirty="0"/>
              <a:t>6 As 406/2017</a:t>
            </a:r>
            <a:r>
              <a:rPr lang="cs-CZ" sz="4000" kern="0" dirty="0"/>
              <a:t>-30</a:t>
            </a:r>
          </a:p>
          <a:p>
            <a:pPr algn="just"/>
            <a:r>
              <a:rPr lang="cs-CZ" sz="4000" kern="0" dirty="0"/>
              <a:t>Vlastník turistické chaty s restaurací si sjednal provozovatele - s.r.o., jehož byl jediným společníkem a jednatelem. Provozovna odebírala vodu z jímky napájené částečně zapuštěnou trubkou z pramenné louky, a to bez jakéhokoliv povolení. Následně byla uložena pokuta podle stočného fakturovaného provozovatelem kanalizace.</a:t>
            </a:r>
          </a:p>
          <a:p>
            <a:pPr algn="just"/>
            <a:r>
              <a:rPr lang="cs-CZ" sz="4000" kern="0" dirty="0"/>
              <a:t>Soud dovodil, že takto sbíraná voda je vodou podzemní podle § 2 odst. 2 alinea 2 VZ.</a:t>
            </a:r>
          </a:p>
          <a:p>
            <a:pPr algn="just"/>
            <a:r>
              <a:rPr lang="cs-CZ" sz="4000" i="1" dirty="0">
                <a:cs typeface="Arial" panose="020B0604020202020204" pitchFamily="34" charset="0"/>
              </a:rPr>
              <a:t>Odpovědným za porušení dané povinnosti (tedy nakládání s podzemními vodami bez příslušného povolení) je ten, kdo odběr fakticky prováděl. Nejvyšší správní soud se ztotožňuje se závěry městského soudu, že odběr podzemní vody prováděla stěžovatelka, a to včetně argumentace městského soudu právním závěrem z rozsudku Nejvyššího správního soudu ze dne 12. 1. 2012, č. j. 7 As 110/2011 – 59, který položil důraz na „subjekt s nejtěsnějším vztahem k zařízení …“;</a:t>
            </a:r>
          </a:p>
          <a:p>
            <a:pPr marL="0" indent="0" algn="just">
              <a:buNone/>
            </a:pPr>
            <a:r>
              <a:rPr lang="cs-CZ" sz="4000" i="1" dirty="0">
                <a:cs typeface="Arial" panose="020B0604020202020204" pitchFamily="34" charset="0"/>
              </a:rPr>
              <a:t>- </a:t>
            </a:r>
            <a:r>
              <a:rPr lang="cs-CZ" sz="4000" dirty="0">
                <a:cs typeface="Arial" panose="020B0604020202020204" pitchFamily="34" charset="0"/>
              </a:rPr>
              <a:t>provozovatel </a:t>
            </a:r>
            <a:r>
              <a:rPr lang="en-US" sz="4000" dirty="0">
                <a:cs typeface="Arial" panose="020B0604020202020204" pitchFamily="34" charset="0"/>
              </a:rPr>
              <a:t>&gt; </a:t>
            </a:r>
            <a:r>
              <a:rPr lang="cs-CZ" sz="4000" dirty="0">
                <a:cs typeface="Arial" panose="020B0604020202020204" pitchFamily="34" charset="0"/>
              </a:rPr>
              <a:t>nájemce </a:t>
            </a:r>
            <a:r>
              <a:rPr lang="en-US" sz="4000" dirty="0">
                <a:cs typeface="Arial" panose="020B0604020202020204" pitchFamily="34" charset="0"/>
              </a:rPr>
              <a:t>&gt; </a:t>
            </a:r>
            <a:r>
              <a:rPr lang="cs-CZ" sz="4000" dirty="0">
                <a:cs typeface="Arial" panose="020B0604020202020204" pitchFamily="34" charset="0"/>
              </a:rPr>
              <a:t>vlastník</a:t>
            </a:r>
            <a:r>
              <a:rPr lang="en-US" sz="4000" dirty="0">
                <a:cs typeface="Arial" panose="020B0604020202020204" pitchFamily="34" charset="0"/>
              </a:rPr>
              <a:t> </a:t>
            </a:r>
            <a:r>
              <a:rPr lang="cs-CZ" sz="4000" dirty="0">
                <a:cs typeface="Arial" panose="020B0604020202020204" pitchFamily="34" charset="0"/>
              </a:rPr>
              <a:t>(vychází ze </a:t>
            </a:r>
            <a:r>
              <a:rPr lang="cs-CZ" sz="4000" dirty="0" err="1">
                <a:cs typeface="Arial" panose="020B0604020202020204" pitchFamily="34" charset="0"/>
              </a:rPr>
              <a:t>ZoVaK</a:t>
            </a:r>
            <a:r>
              <a:rPr lang="cs-CZ" sz="4000" dirty="0">
                <a:cs typeface="Arial" panose="020B0604020202020204" pitchFamily="34" charset="0"/>
              </a:rPr>
              <a:t>), ale v je vždy třeba posoudit konkrétní okolnosti – faktické ovládání, informace, prospěch.</a:t>
            </a:r>
          </a:p>
        </p:txBody>
      </p:sp>
    </p:spTree>
    <p:extLst>
      <p:ext uri="{BB962C8B-B14F-4D97-AF65-F5344CB8AC3E}">
        <p14:creationId xmlns:p14="http://schemas.microsoft.com/office/powerpoint/2010/main" val="361723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8B42C3-04A4-FCAF-95B3-E336EF193F42}"/>
              </a:ext>
            </a:extLst>
          </p:cNvPr>
          <p:cNvSpPr>
            <a:spLocks noGrp="1"/>
          </p:cNvSpPr>
          <p:nvPr>
            <p:ph type="title"/>
          </p:nvPr>
        </p:nvSpPr>
        <p:spPr>
          <a:xfrm>
            <a:off x="1677987" y="730251"/>
            <a:ext cx="21031200" cy="1844998"/>
          </a:xfrm>
        </p:spPr>
        <p:txBody>
          <a:bodyPr/>
          <a:lstStyle/>
          <a:p>
            <a:pPr algn="ctr"/>
            <a:r>
              <a:rPr lang="cs-CZ" dirty="0"/>
              <a:t>Oprava MVE Dolní Lukavice</a:t>
            </a:r>
          </a:p>
        </p:txBody>
      </p:sp>
      <p:sp>
        <p:nvSpPr>
          <p:cNvPr id="3" name="Zástupný obsah 2">
            <a:extLst>
              <a:ext uri="{FF2B5EF4-FFF2-40B4-BE49-F238E27FC236}">
                <a16:creationId xmlns:a16="http://schemas.microsoft.com/office/drawing/2014/main" id="{5AC5A81D-4CF6-DF04-7E25-22AAF4330E82}"/>
              </a:ext>
            </a:extLst>
          </p:cNvPr>
          <p:cNvSpPr>
            <a:spLocks noGrp="1"/>
          </p:cNvSpPr>
          <p:nvPr>
            <p:ph idx="1"/>
          </p:nvPr>
        </p:nvSpPr>
        <p:spPr>
          <a:xfrm>
            <a:off x="1677987" y="2575249"/>
            <a:ext cx="21031200" cy="9778678"/>
          </a:xfrm>
        </p:spPr>
        <p:txBody>
          <a:bodyPr>
            <a:noAutofit/>
          </a:bodyPr>
          <a:lstStyle/>
          <a:p>
            <a:pPr algn="just"/>
            <a:r>
              <a:rPr lang="cs-CZ" sz="3000" dirty="0"/>
              <a:t>Výchozí skutkový stav: v roce 1927 povolena výstavba náhonu mezi dvěma budovami (pila a MVE, dnes obojí MVE). V 90. letech bez stavebního povolení zřízen „čistící“ otvor 30 x 60 cm do prostoru pily. Po rekonstrukci pily na MVE kolem roku 2005 otvor zabetonován, rovněž bez stavebního povolení.</a:t>
            </a:r>
          </a:p>
          <a:p>
            <a:pPr algn="just"/>
            <a:r>
              <a:rPr lang="cs-CZ" sz="3000" dirty="0"/>
              <a:t>KS Plzeň rozsudek čj. </a:t>
            </a:r>
            <a:r>
              <a:rPr lang="cs-CZ" sz="3000" b="1" dirty="0"/>
              <a:t>30 A 68/2019</a:t>
            </a:r>
            <a:r>
              <a:rPr lang="cs-CZ" sz="3000" dirty="0"/>
              <a:t>-107 ze dne 19. 1. 2022:</a:t>
            </a:r>
          </a:p>
          <a:p>
            <a:pPr marL="0" indent="0" algn="just">
              <a:buNone/>
            </a:pPr>
            <a:r>
              <a:rPr lang="cs-CZ" sz="3000" dirty="0"/>
              <a:t>-  Již jednou právně a závazně posouzené otázky není bez ohledu na komplikovanost dokazování či „lidské“ aspekty věci možné bez dalšího revidovat v novém řízení před správními orgány či soudy, aniž by byly splněny zákonné podmínky. Pro soud a správní orgány mohlo být rozhodné pouze to, zda jsou naplněny podmínky pro povolení obnovy řízení. Ty naplněny nebyly.</a:t>
            </a:r>
          </a:p>
          <a:p>
            <a:pPr marL="0" indent="0" algn="just">
              <a:buNone/>
            </a:pPr>
            <a:r>
              <a:rPr lang="cs-CZ" sz="3000" dirty="0"/>
              <a:t>- </a:t>
            </a:r>
            <a:r>
              <a:rPr lang="cs-CZ" sz="3000" b="1" dirty="0"/>
              <a:t>Pokud odstranění nepovolené stavební úpravy samo o sobě vyžaduje stavební povolení, je jeho provedení bez takového povolení černou stavbou, jejíž odstranění je třeba nařídit</a:t>
            </a:r>
            <a:r>
              <a:rPr lang="cs-CZ" sz="3000" dirty="0"/>
              <a:t>. </a:t>
            </a:r>
            <a:r>
              <a:rPr lang="cs-CZ" sz="3000" i="1" dirty="0"/>
              <a:t>Městský úřad Přeštice dovodil potřebu povolení z toho, že zabetonování otvoru je vždy zásahem do nosné konstrukce stavby. Byl si přitom vědom i toho, že průtok vody původním otvorem do budovy pilnice mohl být stavebnětechnicky problematický a nežádoucí. Stavebnětechnická stránka věci však nemění nic na právním posouzení, které činnosti vyžadují povolení a které nikoliv. Prokázání doby vzniku otvoru tedy nemůže nic změnit na tom, že jeho zabetonování nebylo (ani dodatečně) povoleno, ač to bylo podle původního rozhodnutí o odstranění stavby nezbytné. Proto také není významné, zda otvor existoval legálně (a byl původní) nebo zda byl dodatečně (nelegálně) probourán</a:t>
            </a:r>
            <a:r>
              <a:rPr lang="cs-CZ" sz="3000" dirty="0"/>
              <a:t>.</a:t>
            </a:r>
          </a:p>
          <a:p>
            <a:pPr algn="just"/>
            <a:r>
              <a:rPr lang="cs-CZ" sz="3000" dirty="0"/>
              <a:t>Rozsudek NSS sp.zn.</a:t>
            </a:r>
            <a:r>
              <a:rPr lang="cs-CZ" sz="3000" b="1" dirty="0"/>
              <a:t>1 As 35/2022</a:t>
            </a:r>
            <a:r>
              <a:rPr lang="cs-CZ" sz="3000" dirty="0"/>
              <a:t> ze dne 7. 6. 2022:</a:t>
            </a:r>
          </a:p>
          <a:p>
            <a:pPr marL="0" indent="0" algn="just">
              <a:buNone/>
            </a:pPr>
            <a:r>
              <a:rPr lang="cs-CZ" sz="3000" dirty="0"/>
              <a:t>- akcentoval, že zmeškání lhůty, nadto právním zástupcem účastníka řízení, nelze zhojit v řízení o obnově řízení, pokud nejsou splněny zákonné podmínky. Na druhou stranu nepotvrdil onen faktický závěr KS ohledně černé stavby odstraňující černou stavbu, neboť se jí nemohl podrobně zabývat z procesních důvodů.</a:t>
            </a:r>
          </a:p>
          <a:p>
            <a:pPr algn="just"/>
            <a:r>
              <a:rPr lang="cs-CZ" sz="3000" dirty="0">
                <a:solidFill>
                  <a:srgbClr val="212529"/>
                </a:solidFill>
              </a:rPr>
              <a:t>Potvrzeno odmítavým usnesením Ústavního soudu zn. </a:t>
            </a:r>
            <a:r>
              <a:rPr lang="cs-CZ" sz="3000" b="1" dirty="0">
                <a:solidFill>
                  <a:srgbClr val="212529"/>
                </a:solidFill>
              </a:rPr>
              <a:t>II. ÚS 2250/22 </a:t>
            </a:r>
            <a:r>
              <a:rPr lang="cs-CZ" sz="3000" dirty="0">
                <a:solidFill>
                  <a:srgbClr val="212529"/>
                </a:solidFill>
              </a:rPr>
              <a:t>ze dne 10. 10. 2022 – bez nové argumentace.</a:t>
            </a:r>
            <a:endParaRPr lang="cs-CZ" sz="3000" dirty="0"/>
          </a:p>
        </p:txBody>
      </p:sp>
    </p:spTree>
    <p:extLst>
      <p:ext uri="{BB962C8B-B14F-4D97-AF65-F5344CB8AC3E}">
        <p14:creationId xmlns:p14="http://schemas.microsoft.com/office/powerpoint/2010/main" val="2338312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BC9C6D-3408-EA7E-4DD8-667E068A88EE}"/>
              </a:ext>
            </a:extLst>
          </p:cNvPr>
          <p:cNvSpPr>
            <a:spLocks noGrp="1"/>
          </p:cNvSpPr>
          <p:nvPr>
            <p:ph type="title"/>
          </p:nvPr>
        </p:nvSpPr>
        <p:spPr>
          <a:xfrm>
            <a:off x="828901" y="599622"/>
            <a:ext cx="21031200" cy="1994288"/>
          </a:xfrm>
        </p:spPr>
        <p:txBody>
          <a:bodyPr/>
          <a:lstStyle/>
          <a:p>
            <a:pPr algn="ctr"/>
            <a:r>
              <a:rPr lang="cs-CZ" i="0" dirty="0">
                <a:solidFill>
                  <a:srgbClr val="00B0F0"/>
                </a:solidFill>
                <a:effectLst/>
              </a:rPr>
              <a:t>Konkurence MVE v Čelákovicích</a:t>
            </a:r>
            <a:endParaRPr lang="cs-CZ" dirty="0">
              <a:solidFill>
                <a:srgbClr val="00B0F0"/>
              </a:solidFill>
            </a:endParaRPr>
          </a:p>
        </p:txBody>
      </p:sp>
      <p:sp>
        <p:nvSpPr>
          <p:cNvPr id="3" name="Zástupný obsah 2">
            <a:extLst>
              <a:ext uri="{FF2B5EF4-FFF2-40B4-BE49-F238E27FC236}">
                <a16:creationId xmlns:a16="http://schemas.microsoft.com/office/drawing/2014/main" id="{3EC29A8F-2286-0B2F-FF97-E7B6DFA1369B}"/>
              </a:ext>
            </a:extLst>
          </p:cNvPr>
          <p:cNvSpPr>
            <a:spLocks noGrp="1"/>
          </p:cNvSpPr>
          <p:nvPr>
            <p:ph idx="1"/>
          </p:nvPr>
        </p:nvSpPr>
        <p:spPr>
          <a:xfrm>
            <a:off x="1677987" y="2593910"/>
            <a:ext cx="21031200" cy="9760016"/>
          </a:xfrm>
        </p:spPr>
        <p:txBody>
          <a:bodyPr>
            <a:normAutofit/>
          </a:bodyPr>
          <a:lstStyle/>
          <a:p>
            <a:pPr marL="1356360" indent="-914400" algn="just"/>
            <a:r>
              <a:rPr lang="cs-CZ" sz="3600" dirty="0">
                <a:solidFill>
                  <a:srgbClr val="212121"/>
                </a:solidFill>
              </a:rPr>
              <a:t>KS Praha </a:t>
            </a:r>
            <a:r>
              <a:rPr lang="cs-CZ" sz="3600" dirty="0" err="1">
                <a:solidFill>
                  <a:srgbClr val="212121"/>
                </a:solidFill>
              </a:rPr>
              <a:t>sp.zn</a:t>
            </a:r>
            <a:r>
              <a:rPr lang="cs-CZ" sz="3600" dirty="0">
                <a:solidFill>
                  <a:srgbClr val="212121"/>
                </a:solidFill>
              </a:rPr>
              <a:t>. </a:t>
            </a:r>
            <a:r>
              <a:rPr lang="cs-CZ" sz="3600" b="1" dirty="0">
                <a:solidFill>
                  <a:srgbClr val="212121"/>
                </a:solidFill>
              </a:rPr>
              <a:t>51 A 48/2020</a:t>
            </a:r>
            <a:r>
              <a:rPr lang="cs-CZ" sz="3600" dirty="0">
                <a:solidFill>
                  <a:srgbClr val="212121"/>
                </a:solidFill>
              </a:rPr>
              <a:t>-79 ze dne 2. 11. 2021:</a:t>
            </a:r>
            <a:endParaRPr lang="cs-CZ" sz="3600" i="1" dirty="0">
              <a:solidFill>
                <a:srgbClr val="212121"/>
              </a:solidFill>
            </a:endParaRPr>
          </a:p>
          <a:p>
            <a:pPr marL="441960" indent="0" algn="just">
              <a:buNone/>
            </a:pPr>
            <a:r>
              <a:rPr lang="cs-CZ" sz="3600" i="1" dirty="0">
                <a:solidFill>
                  <a:srgbClr val="212121"/>
                </a:solidFill>
              </a:rPr>
              <a:t>I. Nakládání s povrchovými vodami spočívající ve využívání jejich energetického potenciálu vodního toku [§ 8 odst. 1 písm. a) bodu 3 zákona č. 254/2001 Sb., o vodách] může vodoprávní úřad povolit, pokud podmínky nově udělovaného nakládání s vodami nepovedou k omezení práv jiných subjektů, jimž byla na témže úseku vodního toku udělena povolení k nakládání s vodami dříve, neboť tyto subjekty mají legitimní očekávání v ochranu práv nabytých v dobré víře (§ 2 odst. 3 správního řádu).</a:t>
            </a:r>
            <a:endParaRPr lang="cs-CZ" sz="3600" dirty="0">
              <a:solidFill>
                <a:srgbClr val="212121"/>
              </a:solidFill>
            </a:endParaRPr>
          </a:p>
          <a:p>
            <a:pPr marL="441960" indent="0" algn="just">
              <a:buNone/>
            </a:pPr>
            <a:r>
              <a:rPr lang="cs-CZ" sz="3600" i="1" dirty="0">
                <a:solidFill>
                  <a:srgbClr val="212121"/>
                </a:solidFill>
              </a:rPr>
              <a:t>II. </a:t>
            </a:r>
            <a:r>
              <a:rPr lang="cs-CZ" sz="3600" b="1" i="1" u="sng" dirty="0">
                <a:solidFill>
                  <a:srgbClr val="212121"/>
                </a:solidFill>
              </a:rPr>
              <a:t>Možnost částečného omezení práv plynoucích jiným subjektům z dříve vydaných povolení k nakládání s vodami však připadá v úvahu tehdy, ukáže-li se toto omezení proporcionální vzhledem k veřejnému zájmu</a:t>
            </a:r>
            <a:r>
              <a:rPr lang="cs-CZ" sz="3600" i="1" dirty="0">
                <a:solidFill>
                  <a:srgbClr val="212121"/>
                </a:solidFill>
              </a:rPr>
              <a:t>, např. na využití volné kapacity obnovitelných zdrojů [srov. § 2 písm. a) zákona č. 165/2012 Sb., o podporovaných zdrojích energie; čl. 15 odst. 1 a čl. 16 směrnice 2018/2001/EU o podpoře využívání energie z obnovitelných zdrojů]. V takovém případě vodoprávní úřad poměřuje, zda omezení práv z dříve vydaných povolení k nakládání s vodami v důsledku nově navrhovaného nakládání s vodami je dostatečně vyváženo rozšířením využití energetického potenciálu vodního toku – včetně zohlednění jeho ekologických dopadů – ve srovnání s dříve povolenými záměry, a zda téhož cíle veřejného zájmu nelze dosáhnout šetrnějším způsobem.</a:t>
            </a:r>
          </a:p>
          <a:p>
            <a:pPr marL="1013460" indent="-571500" algn="just"/>
            <a:r>
              <a:rPr lang="cs-CZ" sz="3600" dirty="0">
                <a:solidFill>
                  <a:srgbClr val="212121"/>
                </a:solidFill>
              </a:rPr>
              <a:t>Nebyl přezkoumáván NSS.</a:t>
            </a:r>
          </a:p>
          <a:p>
            <a:pPr marL="1013460" indent="-571500" algn="just"/>
            <a:r>
              <a:rPr lang="cs-CZ" sz="3600" dirty="0">
                <a:solidFill>
                  <a:srgbClr val="212121"/>
                </a:solidFill>
              </a:rPr>
              <a:t>§ 2 Všeobecného řádu mlynářského z roku 1814, podle něhož bylo možno povolit nový konkurující stroj, pokud lépe poslouží obecenstvu.</a:t>
            </a:r>
          </a:p>
        </p:txBody>
      </p:sp>
    </p:spTree>
    <p:extLst>
      <p:ext uri="{BB962C8B-B14F-4D97-AF65-F5344CB8AC3E}">
        <p14:creationId xmlns:p14="http://schemas.microsoft.com/office/powerpoint/2010/main" val="4131253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8D2C4C-A85A-6FFC-5741-0EAB4656AE32}"/>
              </a:ext>
            </a:extLst>
          </p:cNvPr>
          <p:cNvSpPr>
            <a:spLocks noGrp="1"/>
          </p:cNvSpPr>
          <p:nvPr>
            <p:ph type="title"/>
          </p:nvPr>
        </p:nvSpPr>
        <p:spPr/>
        <p:txBody>
          <a:bodyPr/>
          <a:lstStyle/>
          <a:p>
            <a:pPr algn="ctr"/>
            <a:r>
              <a:rPr lang="cs-CZ" dirty="0"/>
              <a:t>Skutková zjištění</a:t>
            </a:r>
          </a:p>
        </p:txBody>
      </p:sp>
      <p:sp>
        <p:nvSpPr>
          <p:cNvPr id="3" name="Zástupný obsah 2">
            <a:extLst>
              <a:ext uri="{FF2B5EF4-FFF2-40B4-BE49-F238E27FC236}">
                <a16:creationId xmlns:a16="http://schemas.microsoft.com/office/drawing/2014/main" id="{7017013E-021C-A949-602A-5C280A36DE56}"/>
              </a:ext>
            </a:extLst>
          </p:cNvPr>
          <p:cNvSpPr>
            <a:spLocks noGrp="1"/>
          </p:cNvSpPr>
          <p:nvPr>
            <p:ph sz="quarter" idx="13"/>
          </p:nvPr>
        </p:nvSpPr>
        <p:spPr/>
        <p:txBody>
          <a:bodyPr>
            <a:normAutofit fontScale="92500" lnSpcReduction="10000"/>
          </a:bodyPr>
          <a:lstStyle/>
          <a:p>
            <a:pPr algn="just"/>
            <a:r>
              <a:rPr lang="cs-CZ" dirty="0"/>
              <a:t>Skutková zjištění jsou promítnutím reality do správního řízení, a jako taková představují jeho materiální základ.  Ačkoliv se na zjištění skutkového stavu podílejí i účastníci řízení, ať již v postavení žadatele či sporných stran, je na správním orgánu, aby zjistil stav, o němž nejsou důvodné pochybnosti a to v rozsahu, který je nezbytný pro soulad jeho úkonu se základními požadavky na správní řízení (§ 3 správního řádu).</a:t>
            </a:r>
          </a:p>
          <a:p>
            <a:pPr algn="just"/>
            <a:r>
              <a:rPr lang="cs-CZ" dirty="0"/>
              <a:t>Ačkoliv byl jen jednou příčinnou náhrady škody (myslivecká stráž zaměnila psa – </a:t>
            </a:r>
            <a:r>
              <a:rPr lang="cs-CZ" dirty="0" err="1"/>
              <a:t>leonbergera</a:t>
            </a:r>
            <a:r>
              <a:rPr lang="cs-CZ" dirty="0"/>
              <a:t> ve výcviku s lovícím toulavým psem), je dost často napadán v soudních řízeních správních (nedostatečně zjištěný skutkový stav…) a takové soudy jsou potom mimořádně náročné.</a:t>
            </a:r>
          </a:p>
          <a:p>
            <a:pPr algn="just"/>
            <a:r>
              <a:rPr lang="cs-CZ" dirty="0"/>
              <a:t>Častými problémy bývá nevypořádání všech důkazních návrhů účastníků řízení – provést je není nezbytně nutné, ale pokud je neprovedu, musím přesvědčivě odůvodnit proč.</a:t>
            </a:r>
          </a:p>
          <a:p>
            <a:pPr algn="just"/>
            <a:r>
              <a:rPr lang="cs-CZ" dirty="0"/>
              <a:t>Nesprávné hodnocení provedených důkazů – preference důkazů opatřených úřadem před poklady od účastníků řízení, přeceňování znaleckých posudků, opomenutí rozporů v jednotlivých důkazních prostředcích, neprovedení místního šetření.</a:t>
            </a:r>
          </a:p>
          <a:p>
            <a:pPr algn="just"/>
            <a:r>
              <a:rPr lang="cs-CZ" dirty="0"/>
              <a:t>Protokolace z provádění důkazů – po stránce formální i obsahové. Čím déle je věc řešena (zejm. hodnocena soudem) poté co se udál předmětný děj či bylo provedeno místní šetření, tím větší je význam protokolu.</a:t>
            </a:r>
          </a:p>
          <a:p>
            <a:pPr algn="just"/>
            <a:r>
              <a:rPr lang="cs-CZ" dirty="0"/>
              <a:t>Zejména ve správním řízení by protokol z místního šetření měl obsahovat především záznam toho, co správní orgán vnímal svými smysly a jen minimum úvah a hodnocení těchto vjemů.</a:t>
            </a:r>
          </a:p>
          <a:p>
            <a:r>
              <a:rPr lang="cs-CZ" dirty="0"/>
              <a:t>NSS čj. </a:t>
            </a:r>
            <a:r>
              <a:rPr lang="cs-CZ" b="1" dirty="0"/>
              <a:t>8 As 140/2018</a:t>
            </a:r>
            <a:r>
              <a:rPr lang="cs-CZ" dirty="0"/>
              <a:t>-39 ze dne 3. 7. 2019:</a:t>
            </a:r>
          </a:p>
          <a:p>
            <a:pPr marL="0" indent="0">
              <a:buNone/>
            </a:pPr>
            <a:r>
              <a:rPr lang="cs-CZ" dirty="0"/>
              <a:t>Obsahuje-li (byť dodatečné) stavební povolení dvojí vyjádření určité hodnoty (zde nadmořské výšky přelivové hrany jezu) rozdílnými způsoby, není případný rozpor důvodem k odstranění části stavby. </a:t>
            </a:r>
          </a:p>
          <a:p>
            <a:pPr marL="0" indent="0">
              <a:buNone/>
            </a:pPr>
            <a:r>
              <a:rPr lang="cs-CZ" dirty="0"/>
              <a:t>Konstantní judikatura – </a:t>
            </a:r>
            <a:r>
              <a:rPr lang="cs-CZ" u="sng" dirty="0">
                <a:uFill>
                  <a:solidFill>
                    <a:srgbClr val="FF0000"/>
                  </a:solidFill>
                </a:uFill>
              </a:rPr>
              <a:t>správní orgán, a stejně tak soud, je odpovědný za to, že se nechá účastníkem oklamat</a:t>
            </a:r>
            <a:r>
              <a:rPr lang="cs-CZ" dirty="0"/>
              <a:t>…</a:t>
            </a:r>
          </a:p>
          <a:p>
            <a:pPr algn="just"/>
            <a:endParaRPr lang="cs-CZ" dirty="0"/>
          </a:p>
        </p:txBody>
      </p:sp>
    </p:spTree>
    <p:extLst>
      <p:ext uri="{BB962C8B-B14F-4D97-AF65-F5344CB8AC3E}">
        <p14:creationId xmlns:p14="http://schemas.microsoft.com/office/powerpoint/2010/main" val="407464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7987" y="730251"/>
            <a:ext cx="21031200" cy="1647190"/>
          </a:xfrm>
        </p:spPr>
        <p:txBody>
          <a:bodyPr/>
          <a:lstStyle/>
          <a:p>
            <a:pPr algn="ctr"/>
            <a:r>
              <a:rPr lang="cs-CZ" dirty="0"/>
              <a:t>Ohledání (§ 54 </a:t>
            </a:r>
            <a:r>
              <a:rPr lang="cs-CZ" dirty="0" err="1"/>
              <a:t>sř</a:t>
            </a:r>
            <a:r>
              <a:rPr lang="cs-CZ" dirty="0"/>
              <a:t>) – vstup na nemovitosti</a:t>
            </a:r>
          </a:p>
        </p:txBody>
      </p:sp>
      <p:sp>
        <p:nvSpPr>
          <p:cNvPr id="3" name="Zástupný symbol pro obsah 2"/>
          <p:cNvSpPr>
            <a:spLocks noGrp="1"/>
          </p:cNvSpPr>
          <p:nvPr>
            <p:ph idx="1"/>
          </p:nvPr>
        </p:nvSpPr>
        <p:spPr>
          <a:xfrm>
            <a:off x="1677987" y="2576946"/>
            <a:ext cx="21031200" cy="9776980"/>
          </a:xfrm>
        </p:spPr>
        <p:txBody>
          <a:bodyPr>
            <a:normAutofit/>
          </a:bodyPr>
          <a:lstStyle/>
          <a:p>
            <a:r>
              <a:rPr lang="cs-CZ" dirty="0"/>
              <a:t>K otázce účasti dalších osob (zpravidla ostatních účastníků řízení) na ohledání na místě – na pozemku jednoho  účastníků – rozsudek NSS </a:t>
            </a:r>
            <a:r>
              <a:rPr lang="cs-CZ" dirty="0" err="1"/>
              <a:t>sp.zn</a:t>
            </a:r>
            <a:r>
              <a:rPr lang="cs-CZ" dirty="0"/>
              <a:t>. </a:t>
            </a:r>
            <a:r>
              <a:rPr lang="cs-CZ" b="1" dirty="0"/>
              <a:t>2 As 69/2014 </a:t>
            </a:r>
            <a:r>
              <a:rPr lang="cs-CZ" dirty="0"/>
              <a:t>ze dne 20. 11. 2014:</a:t>
            </a:r>
          </a:p>
          <a:p>
            <a:pPr marL="0" indent="0" algn="just">
              <a:buNone/>
            </a:pPr>
            <a:r>
              <a:rPr lang="cs-CZ" dirty="0"/>
              <a:t>Přítomnost dalších osob, účastníků řízení či podatelů podnětu  apod., při ohledání na věci na místě nelze bez dalšího vyloučit jen proto, že právní řád (např. § 54 </a:t>
            </a:r>
            <a:r>
              <a:rPr lang="cs-CZ" dirty="0" err="1"/>
              <a:t>s.ř</a:t>
            </a:r>
            <a:r>
              <a:rPr lang="cs-CZ" dirty="0"/>
              <a:t>. či § 172 stavebního zákona) na to výslovně nepamatují. Vždy je třeba posoudit veškeré jednotlivé okolnosti, a teprve na základě této úvahy o jejich přítomnosti rozhodnout. S ohledem na případné přezkoumávání postupu správního orgánu by tato úvaha měla být v protokolu, případně již v předvolání k nařízenému jednání, písemně zaznamenána. Správní orgán by měl přihlédnout zejména k intenzitě zásahu do práv vlastníka pozemku, a to i v porovnání s běžným stavem, významu ohledání pro vlastní řízení a příčiny vzniku řízení ve vztahu k vlastníkovi pozemku.</a:t>
            </a:r>
          </a:p>
          <a:p>
            <a:pPr algn="just"/>
            <a:r>
              <a:rPr lang="cs-CZ" dirty="0"/>
              <a:t>Je třeba zvážit zda se uplatňované důvody týkají všech míst, nebo jenom některých. </a:t>
            </a:r>
          </a:p>
          <a:p>
            <a:r>
              <a:rPr lang="cs-CZ" b="1" dirty="0"/>
              <a:t>X ochrana obydlí! </a:t>
            </a:r>
            <a:r>
              <a:rPr lang="cs-CZ" dirty="0"/>
              <a:t>– čl. 12 Listiny základních práv a svobod.</a:t>
            </a:r>
            <a:endParaRPr lang="cs-CZ" b="1" dirty="0"/>
          </a:p>
          <a:p>
            <a:r>
              <a:rPr lang="cs-CZ" dirty="0"/>
              <a:t>Není-li možná účast účastníků apod. je třeba důkladně zvážit aplikaci § 54 odst. 4 </a:t>
            </a:r>
            <a:r>
              <a:rPr lang="cs-CZ" dirty="0" err="1"/>
              <a:t>s.ř</a:t>
            </a:r>
            <a:r>
              <a:rPr lang="cs-CZ" dirty="0"/>
              <a:t>.</a:t>
            </a:r>
          </a:p>
          <a:p>
            <a:pPr algn="just"/>
            <a:r>
              <a:rPr lang="cs-CZ" dirty="0"/>
              <a:t>Nebyly-li ohledání na místě přítomni účastníci ani nestranné osoby a jsou-li k výsledkům tohoto ohledání uplatňovány nikoliv zcela zjevně nedůvodné námitky, je odvolací (přezkumný) orgán povinen ohledání na místě zopakovat, pokud je to účastníky navrhováno.</a:t>
            </a:r>
          </a:p>
          <a:p>
            <a:pPr marL="0" indent="0" algn="just">
              <a:buNone/>
            </a:pPr>
            <a:endParaRPr lang="cs-CZ" dirty="0"/>
          </a:p>
        </p:txBody>
      </p:sp>
    </p:spTree>
    <p:extLst>
      <p:ext uri="{BB962C8B-B14F-4D97-AF65-F5344CB8AC3E}">
        <p14:creationId xmlns:p14="http://schemas.microsoft.com/office/powerpoint/2010/main" val="213537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7987" y="730251"/>
            <a:ext cx="21031200" cy="1414434"/>
          </a:xfrm>
        </p:spPr>
        <p:txBody>
          <a:bodyPr/>
          <a:lstStyle/>
          <a:p>
            <a:pPr algn="ctr"/>
            <a:r>
              <a:rPr lang="cs-CZ" dirty="0"/>
              <a:t>KS České Budějovice – Andělská stoka</a:t>
            </a:r>
          </a:p>
        </p:txBody>
      </p:sp>
      <p:sp>
        <p:nvSpPr>
          <p:cNvPr id="3" name="Zástupný symbol pro obsah 2"/>
          <p:cNvSpPr>
            <a:spLocks noGrp="1"/>
          </p:cNvSpPr>
          <p:nvPr>
            <p:ph idx="1"/>
          </p:nvPr>
        </p:nvSpPr>
        <p:spPr>
          <a:xfrm>
            <a:off x="1625339" y="2527071"/>
            <a:ext cx="21031200" cy="10791650"/>
          </a:xfrm>
        </p:spPr>
        <p:txBody>
          <a:bodyPr>
            <a:normAutofit/>
          </a:bodyPr>
          <a:lstStyle/>
          <a:p>
            <a:r>
              <a:rPr lang="cs-CZ" dirty="0"/>
              <a:t>Rozsudek KS České Budějovice sp.zn.</a:t>
            </a:r>
            <a:r>
              <a:rPr lang="cs-CZ" b="1" dirty="0"/>
              <a:t>10 A 89/2015</a:t>
            </a:r>
            <a:r>
              <a:rPr lang="cs-CZ" dirty="0"/>
              <a:t>-54 ze dne 19. 4. 2017:</a:t>
            </a:r>
          </a:p>
          <a:p>
            <a:pPr marL="0" indent="0" algn="just">
              <a:buNone/>
            </a:pPr>
            <a:r>
              <a:rPr lang="cs-CZ" dirty="0"/>
              <a:t>VPÚ nebyl bez dalšího oprávněn vycházet z toho, že Andělská stoka je vodním dílem, aniž by postupoval podle § 57 odst. 4 správního řádu ve spojení s § 106 odst. 1 vodního zákona. … Pokud bude postaveno na jisto, že Andělská stoka je vodním dílem, neznamená to podle názoru krajského soudu bez dalšího, že povrchová voda vytékající z rybníku </a:t>
            </a:r>
            <a:r>
              <a:rPr lang="cs-CZ" dirty="0" err="1"/>
              <a:t>Nadýmač</a:t>
            </a:r>
            <a:r>
              <a:rPr lang="cs-CZ" dirty="0"/>
              <a:t> nevytváří drobný vodní tok. … </a:t>
            </a:r>
            <a:r>
              <a:rPr lang="cs-CZ" b="1" dirty="0"/>
              <a:t>Záslužné a podle krajského soudu spravedlivé, by bylo jedině to, kdyby si tyto právnické osoby uvědomily, že Andělská stoka je jedním celkem, který slouží k jejich komerčním účelům a proto by bylo záhodno, aby o ní pečovaly po celé její délce</a:t>
            </a:r>
            <a:r>
              <a:rPr lang="cs-CZ" dirty="0"/>
              <a:t>. Andělská stoka musí být chápána jako jeden celek, i když se nyní nachází na pozemcích více vlastníků. …</a:t>
            </a:r>
          </a:p>
          <a:p>
            <a:pPr marL="0" indent="0" algn="just">
              <a:buNone/>
            </a:pPr>
            <a:r>
              <a:rPr lang="cs-CZ" dirty="0"/>
              <a:t>Při řešení dané záležitosti (vlastnictví Andělské stoky) </a:t>
            </a:r>
            <a:r>
              <a:rPr lang="cs-CZ" b="1" dirty="0"/>
              <a:t>je nutno se ptát „cui bono?“</a:t>
            </a:r>
            <a:r>
              <a:rPr lang="cs-CZ" dirty="0"/>
              <a:t>. Právnická osoba odebírá z rybníka </a:t>
            </a:r>
            <a:r>
              <a:rPr lang="cs-CZ" dirty="0" err="1"/>
              <a:t>Nadýmač</a:t>
            </a:r>
            <a:r>
              <a:rPr lang="cs-CZ" dirty="0"/>
              <a:t> prostřednictvím horního úseku Andělské stoky povrchovou vodu pro své podnikatelské účely a voda, která není takto odebrána, je dále spodním úsekem  odváděna do řeky Lužnice. Subjekt, který má z Andělské stoky prospěch, by měl mít zájem i na tom, aby voda, kterou pro své podnikatelské účely neodebral, bezpečně docházela do řeky tak, aby nedocházelo k ohrožování bezpečnosti osob, majetku a jiných chráněných zájmů. … </a:t>
            </a:r>
            <a:r>
              <a:rPr lang="cs-CZ" b="1" dirty="0"/>
              <a:t>Krajský soud doplňuje, že otázku vlastnického práva Andělské stoky je povinen si v tomto typu řízení vyřešit přímo VPÚ</a:t>
            </a:r>
            <a:r>
              <a:rPr lang="cs-CZ" dirty="0"/>
              <a:t>. To nijak nebrání žalobci, aby sám inicioval soudní řízení. Není pravdou, že měl být k takovému kroku VPÚ vyzván. …</a:t>
            </a:r>
          </a:p>
          <a:p>
            <a:pPr marL="0" indent="0" algn="just">
              <a:buNone/>
            </a:pPr>
            <a:r>
              <a:rPr lang="cs-CZ" dirty="0"/>
              <a:t>Závěrem krajský soud konstatuje, že pokud má žalobce za to, že skutečný stav na místě je odlišný od toho, jak jej popisují správní orgány, tak nelze než uvést, že správní orgány vycházejí z  toho, co bylo zaprotokolováno. Žalobce byl ústnímu jednání a místnímu šetření přítomen, a pokud měl za to, že skutkový stav na místě je v protokolu zaznamenán v rozporu se skutečností, mohl a měl uplatnit své námitky přímo do tohoto protokolu.</a:t>
            </a:r>
          </a:p>
          <a:p>
            <a:endParaRPr lang="cs-CZ" dirty="0"/>
          </a:p>
          <a:p>
            <a:endParaRPr lang="cs-CZ" dirty="0"/>
          </a:p>
          <a:p>
            <a:endParaRPr lang="cs-CZ" dirty="0"/>
          </a:p>
          <a:p>
            <a:endParaRPr lang="cs-CZ" dirty="0"/>
          </a:p>
          <a:p>
            <a:endParaRPr lang="cs-CZ" dirty="0"/>
          </a:p>
          <a:p>
            <a:pPr marL="0" indent="0">
              <a:buNone/>
            </a:pPr>
            <a:endParaRPr lang="cs-CZ" dirty="0"/>
          </a:p>
        </p:txBody>
      </p:sp>
    </p:spTree>
    <p:extLst>
      <p:ext uri="{BB962C8B-B14F-4D97-AF65-F5344CB8AC3E}">
        <p14:creationId xmlns:p14="http://schemas.microsoft.com/office/powerpoint/2010/main" val="269559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1D19B958-5727-42B7-832B-8E739110CF14}"/>
              </a:ext>
            </a:extLst>
          </p:cNvPr>
          <p:cNvSpPr>
            <a:spLocks noGrp="1"/>
          </p:cNvSpPr>
          <p:nvPr>
            <p:ph type="title"/>
          </p:nvPr>
        </p:nvSpPr>
        <p:spPr/>
        <p:txBody>
          <a:bodyPr/>
          <a:lstStyle/>
          <a:p>
            <a:pPr algn="ctr"/>
            <a:r>
              <a:rPr lang="cs-CZ" dirty="0"/>
              <a:t>Statistika místo obsahu</a:t>
            </a:r>
          </a:p>
        </p:txBody>
      </p:sp>
      <p:graphicFrame>
        <p:nvGraphicFramePr>
          <p:cNvPr id="7" name="Zástupný obsah 6">
            <a:extLst>
              <a:ext uri="{FF2B5EF4-FFF2-40B4-BE49-F238E27FC236}">
                <a16:creationId xmlns:a16="http://schemas.microsoft.com/office/drawing/2014/main" id="{78287B55-3FB0-5DA3-1B4E-08EFA77F6BBC}"/>
              </a:ext>
            </a:extLst>
          </p:cNvPr>
          <p:cNvGraphicFramePr>
            <a:graphicFrameLocks noGrp="1"/>
          </p:cNvGraphicFramePr>
          <p:nvPr>
            <p:ph sz="quarter" idx="13"/>
            <p:extLst>
              <p:ext uri="{D42A27DB-BD31-4B8C-83A1-F6EECF244321}">
                <p14:modId xmlns:p14="http://schemas.microsoft.com/office/powerpoint/2010/main" val="1040190339"/>
              </p:ext>
            </p:extLst>
          </p:nvPr>
        </p:nvGraphicFramePr>
        <p:xfrm>
          <a:off x="1249363" y="3240088"/>
          <a:ext cx="10320337" cy="9226550"/>
        </p:xfrm>
        <a:graphic>
          <a:graphicData uri="http://schemas.openxmlformats.org/drawingml/2006/chart">
            <c:chart xmlns:c="http://schemas.openxmlformats.org/drawingml/2006/chart" xmlns:r="http://schemas.openxmlformats.org/officeDocument/2006/relationships" r:id="rId2"/>
          </a:graphicData>
        </a:graphic>
      </p:graphicFrame>
      <p:sp>
        <p:nvSpPr>
          <p:cNvPr id="8" name="Zástupný obsah 7">
            <a:extLst>
              <a:ext uri="{FF2B5EF4-FFF2-40B4-BE49-F238E27FC236}">
                <a16:creationId xmlns:a16="http://schemas.microsoft.com/office/drawing/2014/main" id="{BFA6E611-E2C4-2A21-E843-46636E2D8FAB}"/>
              </a:ext>
            </a:extLst>
          </p:cNvPr>
          <p:cNvSpPr>
            <a:spLocks noGrp="1"/>
          </p:cNvSpPr>
          <p:nvPr>
            <p:ph sz="quarter" idx="14"/>
          </p:nvPr>
        </p:nvSpPr>
        <p:spPr/>
        <p:txBody>
          <a:bodyPr/>
          <a:lstStyle/>
          <a:p>
            <a:r>
              <a:rPr lang="cs-CZ" dirty="0"/>
              <a:t>1. Procesní nedostatky.</a:t>
            </a:r>
          </a:p>
          <a:p>
            <a:r>
              <a:rPr lang="cs-CZ" dirty="0"/>
              <a:t>2. Nesprávné právní posouzení.</a:t>
            </a:r>
          </a:p>
          <a:p>
            <a:r>
              <a:rPr lang="cs-CZ" dirty="0"/>
              <a:t>3. Skutková zjištění.</a:t>
            </a:r>
          </a:p>
          <a:p>
            <a:r>
              <a:rPr lang="cs-CZ" dirty="0"/>
              <a:t>4. Nepřiměřená délka řízení.</a:t>
            </a:r>
          </a:p>
          <a:p>
            <a:pPr marL="0" indent="0">
              <a:buNone/>
            </a:pPr>
            <a:endParaRPr lang="cs-CZ" dirty="0"/>
          </a:p>
          <a:p>
            <a:r>
              <a:rPr lang="cs-CZ" dirty="0"/>
              <a:t>Poznámky:</a:t>
            </a:r>
          </a:p>
          <a:p>
            <a:pPr marL="0" indent="0" algn="just">
              <a:buNone/>
            </a:pPr>
            <a:r>
              <a:rPr lang="cs-CZ" dirty="0"/>
              <a:t>- Náhrada – odškodnění podle zákona o odpovědnosti veřejné moci (č. 82/1998 Sb.);</a:t>
            </a:r>
          </a:p>
          <a:p>
            <a:pPr algn="just">
              <a:buFontTx/>
              <a:buChar char="-"/>
            </a:pPr>
            <a:r>
              <a:rPr lang="cs-CZ" dirty="0"/>
              <a:t>Dotace – případně, převážně u tzv. projektových dotací do zemědělství, kdy z nějaké příčiny není možné vyplatit požadovanou dotaci v období platnosti programu (např. z důvodů soudního sporu o stavební povolení/kolaudaci stavby);</a:t>
            </a:r>
          </a:p>
          <a:p>
            <a:pPr algn="just">
              <a:buFontTx/>
              <a:buChar char="-"/>
            </a:pPr>
            <a:r>
              <a:rPr lang="cs-CZ" dirty="0"/>
              <a:t>Další zdroje - rozsudky ve správním soudnictví, dílčí příčiny vzniku nepřiměřené délky řízení.</a:t>
            </a:r>
          </a:p>
        </p:txBody>
      </p:sp>
    </p:spTree>
    <p:extLst>
      <p:ext uri="{BB962C8B-B14F-4D97-AF65-F5344CB8AC3E}">
        <p14:creationId xmlns:p14="http://schemas.microsoft.com/office/powerpoint/2010/main" val="185602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1B1F53-463C-3058-2A62-4636C36FBE3A}"/>
              </a:ext>
            </a:extLst>
          </p:cNvPr>
          <p:cNvSpPr>
            <a:spLocks noGrp="1"/>
          </p:cNvSpPr>
          <p:nvPr>
            <p:ph type="title"/>
          </p:nvPr>
        </p:nvSpPr>
        <p:spPr/>
        <p:txBody>
          <a:bodyPr/>
          <a:lstStyle/>
          <a:p>
            <a:pPr algn="ctr"/>
            <a:r>
              <a:rPr lang="cs-CZ" dirty="0"/>
              <a:t>Ke znaleckým posudkům</a:t>
            </a:r>
          </a:p>
        </p:txBody>
      </p:sp>
      <p:sp>
        <p:nvSpPr>
          <p:cNvPr id="3" name="Zástupný obsah 2">
            <a:extLst>
              <a:ext uri="{FF2B5EF4-FFF2-40B4-BE49-F238E27FC236}">
                <a16:creationId xmlns:a16="http://schemas.microsoft.com/office/drawing/2014/main" id="{577AD9B1-0A48-1BE1-479C-790BA6CD7564}"/>
              </a:ext>
            </a:extLst>
          </p:cNvPr>
          <p:cNvSpPr>
            <a:spLocks noGrp="1"/>
          </p:cNvSpPr>
          <p:nvPr>
            <p:ph idx="1"/>
          </p:nvPr>
        </p:nvSpPr>
        <p:spPr/>
        <p:txBody>
          <a:bodyPr/>
          <a:lstStyle/>
          <a:p>
            <a:r>
              <a:rPr lang="cs-CZ" b="0" i="0" dirty="0">
                <a:solidFill>
                  <a:srgbClr val="424242"/>
                </a:solidFill>
                <a:effectLst/>
                <a:latin typeface="Segoe Sans"/>
              </a:rPr>
              <a:t>Z rozsudku Nejvyššího správního soudu ze dne 2. 7. 2015, čj. </a:t>
            </a:r>
            <a:r>
              <a:rPr lang="cs-CZ" b="1" i="0" dirty="0">
                <a:solidFill>
                  <a:srgbClr val="424242"/>
                </a:solidFill>
                <a:effectLst/>
                <a:latin typeface="Segoe Sans"/>
              </a:rPr>
              <a:t>9 As 206/2014</a:t>
            </a:r>
            <a:r>
              <a:rPr lang="cs-CZ" b="0" i="0" dirty="0">
                <a:solidFill>
                  <a:srgbClr val="424242"/>
                </a:solidFill>
                <a:effectLst/>
                <a:latin typeface="Segoe Sans"/>
              </a:rPr>
              <a:t>-48 lze parafrázovat: </a:t>
            </a:r>
          </a:p>
          <a:p>
            <a:pPr marL="0" indent="0" algn="just">
              <a:buNone/>
            </a:pPr>
            <a:r>
              <a:rPr lang="cs-CZ" b="0" i="1" dirty="0">
                <a:solidFill>
                  <a:srgbClr val="424242"/>
                </a:solidFill>
                <a:effectLst/>
                <a:latin typeface="Segoe Sans"/>
              </a:rPr>
              <a:t>Jestliže znalecký posudek předložený účastníkem řízení má všechny zákonem požadované náležitosti a obsahuje doložku znalce o tom, že si je vědom následků vědomě nepravdivého znaleckého posudku, postupuje se při provádění tohoto důkazu stejně, jako by se jednalo o znalecký posudek vyžádaný správním orgánem. Správní orgán se s tímto důkazem musí řádně vypořádat a nemůže jej bez dalšího odmítnout nebo ignorovat. Znalecký posudek však není nedotknutelný – i ten musí být správním orgánem kriticky hodnocen ve vztahu k ostatním důkazům a okolnostem případu</a:t>
            </a:r>
            <a:r>
              <a:rPr lang="cs-CZ" b="0" i="0" dirty="0">
                <a:solidFill>
                  <a:srgbClr val="424242"/>
                </a:solidFill>
                <a:effectLst/>
                <a:latin typeface="Segoe Sans"/>
              </a:rPr>
              <a:t>.</a:t>
            </a:r>
          </a:p>
          <a:p>
            <a:pPr marL="0" indent="0" algn="just">
              <a:buNone/>
            </a:pPr>
            <a:r>
              <a:rPr lang="cs-CZ" dirty="0">
                <a:solidFill>
                  <a:srgbClr val="424242"/>
                </a:solidFill>
                <a:latin typeface="Segoe Sans"/>
              </a:rPr>
              <a:t>„Z logiky věci je pak nepřípustné, aby ve správním řízení byla tatáž listina považována za jiný podklad pro rozhodnutí (důkaz listinou), na který nemusí být nahlíženo jako na znalecký posudek, zatímco v řízení před soudem by takovému dokumentu byla přiznána důkazní síla znaleckého posudku. Proto i v řízení před správním orgánem musí být takový posudek předložený účastníkem řízení, pokud splňuje náležitosti uvedené v § 127a o. s. ř., hodnocen stejně jako důkaz znaleckým posudkem. A obdobně znalec, který vypracoval odborný posudek, bude případně vyslechnut jako znalec, tedy k odborným otázkám, nikoliv k okolnostem, které vnímal svými smysly. … </a:t>
            </a:r>
          </a:p>
          <a:p>
            <a:pPr marL="0" indent="0" algn="just">
              <a:buNone/>
            </a:pPr>
            <a:r>
              <a:rPr lang="cs-CZ" dirty="0">
                <a:solidFill>
                  <a:srgbClr val="424242"/>
                </a:solidFill>
                <a:latin typeface="Segoe Sans"/>
              </a:rPr>
              <a:t> Pouhé chybné označení úkonu dokazování - tedy záměna označení znalce za svědka, nemůže bránit provedení navrhovaného výslechu. Z průběhu řízení je zřejmé, že stěžovatel požadoval vyslechnout znalce, přestože tento úkon špatně označil (respektive označil jej v souladu s tím, jak k jím předloženému posudku přistupovaly správní orgány).“</a:t>
            </a:r>
            <a:endParaRPr lang="cs-CZ" dirty="0"/>
          </a:p>
        </p:txBody>
      </p:sp>
    </p:spTree>
    <p:extLst>
      <p:ext uri="{BB962C8B-B14F-4D97-AF65-F5344CB8AC3E}">
        <p14:creationId xmlns:p14="http://schemas.microsoft.com/office/powerpoint/2010/main" val="303456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2CE115-3184-02B6-6320-35EEE05C6E44}"/>
              </a:ext>
            </a:extLst>
          </p:cNvPr>
          <p:cNvSpPr>
            <a:spLocks noGrp="1"/>
          </p:cNvSpPr>
          <p:nvPr>
            <p:ph type="title"/>
          </p:nvPr>
        </p:nvSpPr>
        <p:spPr/>
        <p:txBody>
          <a:bodyPr/>
          <a:lstStyle/>
          <a:p>
            <a:pPr algn="ctr"/>
            <a:r>
              <a:rPr lang="cs-CZ" dirty="0"/>
              <a:t>Nepřiměřená délka řízení</a:t>
            </a:r>
          </a:p>
        </p:txBody>
      </p:sp>
      <p:sp>
        <p:nvSpPr>
          <p:cNvPr id="3" name="Zástupný obsah 2">
            <a:extLst>
              <a:ext uri="{FF2B5EF4-FFF2-40B4-BE49-F238E27FC236}">
                <a16:creationId xmlns:a16="http://schemas.microsoft.com/office/drawing/2014/main" id="{38DE4AAF-61D9-5B5B-B3C9-68BD23B197E3}"/>
              </a:ext>
            </a:extLst>
          </p:cNvPr>
          <p:cNvSpPr>
            <a:spLocks noGrp="1"/>
          </p:cNvSpPr>
          <p:nvPr>
            <p:ph sz="quarter" idx="13"/>
          </p:nvPr>
        </p:nvSpPr>
        <p:spPr/>
        <p:txBody>
          <a:bodyPr>
            <a:normAutofit lnSpcReduction="10000"/>
          </a:bodyPr>
          <a:lstStyle/>
          <a:p>
            <a:r>
              <a:rPr lang="cs-CZ" dirty="0"/>
              <a:t>Řízení se posuzuje jako jeden celek:</a:t>
            </a:r>
          </a:p>
          <a:p>
            <a:pPr algn="just">
              <a:buFontTx/>
              <a:buChar char="-"/>
            </a:pPr>
            <a:r>
              <a:rPr lang="cs-CZ" dirty="0"/>
              <a:t>Vertikální aspekt – tedy včetně všech navazujících fází (řádný opravný prostředek, mimořádný opravný prostředek včetně soudního přezkumu);</a:t>
            </a:r>
          </a:p>
          <a:p>
            <a:pPr algn="just">
              <a:buFontTx/>
              <a:buChar char="-"/>
            </a:pPr>
            <a:r>
              <a:rPr lang="cs-CZ" dirty="0"/>
              <a:t>Horizontální aspekt – více formálně samostatných řízení se odškodňuje jako jedno řízení pokud mají objektivně i subjektivně pro žadatele úzkou souvislost (typicky řízení o odstranění stavby a řízení o jejím dodatečném povolení, řízení o odnětí z PUPFL v různých </a:t>
            </a:r>
            <a:r>
              <a:rPr lang="cs-CZ" dirty="0" err="1"/>
              <a:t>k.ú</a:t>
            </a:r>
            <a:r>
              <a:rPr lang="cs-CZ" dirty="0"/>
              <a:t>.).</a:t>
            </a:r>
          </a:p>
          <a:p>
            <a:pPr algn="just"/>
            <a:r>
              <a:rPr lang="cs-CZ" dirty="0"/>
              <a:t>Dříve se u nemajetkové újmy rozlišovaly ‚průtahy v řízení‘ a ‚nepřiměřená délka řízení‘ (tzv. Simonova doktrína) dnes z praktického hlediska lze uvažovat jen nepřiměřenou délku řízení, průtahy (konkrétní porušení zákonem stanovené lhůty nebo období nečinnosti) je pak „přitěžující okolností“ – důvodem pro navýšení částky odškodnění.</a:t>
            </a:r>
          </a:p>
          <a:p>
            <a:pPr algn="just"/>
            <a:r>
              <a:rPr lang="cs-CZ" dirty="0"/>
              <a:t>U náhrady škody by se měly teoreticky průtahy posuzovat, avšak praxe je odlišná – Zákon o majetkovém vyrovnání s církvemi stanoví lhůtu (pro složité případy 1 rok) a její překročení se již považuje za průtah, v ostatních případech soudy vycházejí z toho, kdy řízení mělo skončit bez existence průtahů či nepřiměřené délky, případně kdy bylo rozhodnuto o většině žádostí o dotaci. </a:t>
            </a:r>
          </a:p>
          <a:p>
            <a:pPr algn="just"/>
            <a:r>
              <a:rPr lang="cs-CZ" dirty="0"/>
              <a:t>Přerušování řízení – teoreticky brání průtahům, nicméně na posuzování přiměřenosti délky řízení nemá vliv, pokud tak není postupováno na žádost (všech) účastníků řízení.</a:t>
            </a:r>
          </a:p>
          <a:p>
            <a:endParaRPr lang="cs-CZ" dirty="0"/>
          </a:p>
          <a:p>
            <a:pPr algn="just"/>
            <a:r>
              <a:rPr lang="cs-CZ" dirty="0"/>
              <a:t>Nejčastějším případem je nepřiměřená délka restitučního řízení, dnes řešeny případy, kdy řízení trvá 30+ let. Druhá nejčastější kategorie je odstraňování staveb vodních děl a pak řízení v pochybnostech.</a:t>
            </a:r>
          </a:p>
        </p:txBody>
      </p:sp>
    </p:spTree>
    <p:extLst>
      <p:ext uri="{BB962C8B-B14F-4D97-AF65-F5344CB8AC3E}">
        <p14:creationId xmlns:p14="http://schemas.microsoft.com/office/powerpoint/2010/main" val="4255130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CA8E05-14A9-59C0-54F0-C19F1137DF48}"/>
              </a:ext>
            </a:extLst>
          </p:cNvPr>
          <p:cNvSpPr>
            <a:spLocks noGrp="1"/>
          </p:cNvSpPr>
          <p:nvPr>
            <p:ph type="title"/>
          </p:nvPr>
        </p:nvSpPr>
        <p:spPr/>
        <p:txBody>
          <a:bodyPr/>
          <a:lstStyle/>
          <a:p>
            <a:pPr algn="ctr"/>
            <a:r>
              <a:rPr lang="cs-CZ" dirty="0"/>
              <a:t>Odstraňování staveb</a:t>
            </a:r>
          </a:p>
        </p:txBody>
      </p:sp>
      <p:sp>
        <p:nvSpPr>
          <p:cNvPr id="3" name="Zástupný obsah 2">
            <a:extLst>
              <a:ext uri="{FF2B5EF4-FFF2-40B4-BE49-F238E27FC236}">
                <a16:creationId xmlns:a16="http://schemas.microsoft.com/office/drawing/2014/main" id="{EAD47F14-3AE5-C7E7-8D99-F2B05C368724}"/>
              </a:ext>
            </a:extLst>
          </p:cNvPr>
          <p:cNvSpPr>
            <a:spLocks noGrp="1"/>
          </p:cNvSpPr>
          <p:nvPr>
            <p:ph sz="quarter" idx="13"/>
          </p:nvPr>
        </p:nvSpPr>
        <p:spPr/>
        <p:txBody>
          <a:bodyPr>
            <a:normAutofit/>
          </a:bodyPr>
          <a:lstStyle/>
          <a:p>
            <a:pPr algn="just">
              <a:spcBef>
                <a:spcPts val="0"/>
              </a:spcBef>
            </a:pPr>
            <a:r>
              <a:rPr lang="cs-CZ" dirty="0"/>
              <a:t>Mimořádně složité řízení – vyvažování dvou silných protichůdných zájmů: majetek vlastníka stavby X veřejný zájem na stavební kázni, často též dotčení konkrétních práv sousedů a dalších osob</a:t>
            </a:r>
          </a:p>
          <a:p>
            <a:pPr algn="just">
              <a:spcBef>
                <a:spcPts val="0"/>
              </a:spcBef>
              <a:buFontTx/>
              <a:buChar char="-"/>
            </a:pPr>
            <a:r>
              <a:rPr lang="cs-CZ" dirty="0"/>
              <a:t>Nelze považovat za chybu správního orgánu, pokud řízení skončí újmou vlastníka černé stavby. Naopak je chybou, když se závadnou stavbu nepodaří odstranit – IV. ÚS 121/10: </a:t>
            </a:r>
            <a:r>
              <a:rPr lang="cs-CZ" i="1" dirty="0"/>
              <a:t>Pokud stavebník zřídí stavbu, která by nemohla být v řádném řízení povolena, nemůže prokázat ani její soulad s veřejným zájmem a získat dodatečné povolení. Odstranění stavby je pak logickým a nevyhnutelným následkem stavební nekázně</a:t>
            </a:r>
            <a:r>
              <a:rPr lang="cs-CZ" dirty="0"/>
              <a:t>.</a:t>
            </a:r>
          </a:p>
          <a:p>
            <a:r>
              <a:rPr lang="cs-CZ" dirty="0"/>
              <a:t>Z konstantní judikatury Ústavního soudu vyplývají 3 základní podmínky:</a:t>
            </a:r>
          </a:p>
          <a:p>
            <a:pPr marL="514350" indent="-514350" algn="just">
              <a:spcBef>
                <a:spcPts val="0"/>
              </a:spcBef>
              <a:buAutoNum type="arabicParenR"/>
            </a:pPr>
            <a:r>
              <a:rPr lang="cs-CZ" b="1" dirty="0"/>
              <a:t>Legitimní účel </a:t>
            </a:r>
            <a:r>
              <a:rPr lang="cs-CZ" dirty="0"/>
              <a:t>- důvod pro odstranění, narušený veřejný zájem (vč. zájmu na ochraně práv druhých! samostatným veřejným zájmem je i obecné zachování stavební kázně - IV. ÚS 121/10 ze dne 31. 5. 2010)</a:t>
            </a:r>
          </a:p>
          <a:p>
            <a:pPr marL="514350" indent="-514350" algn="just">
              <a:spcBef>
                <a:spcPts val="0"/>
              </a:spcBef>
              <a:buAutoNum type="arabicParenR"/>
            </a:pPr>
            <a:r>
              <a:rPr lang="cs-CZ" b="1" dirty="0"/>
              <a:t>Proporcionalita</a:t>
            </a:r>
            <a:r>
              <a:rPr lang="cs-CZ" dirty="0"/>
              <a:t> – přiměřenost, poměr dopadů do práva vlastníka černé stavby ve srovnání s ostatními dotčenými zájmy</a:t>
            </a:r>
          </a:p>
          <a:p>
            <a:pPr marL="514350" indent="-514350" algn="just">
              <a:spcBef>
                <a:spcPts val="0"/>
              </a:spcBef>
              <a:buAutoNum type="arabicParenR"/>
            </a:pPr>
            <a:r>
              <a:rPr lang="cs-CZ" b="1" dirty="0"/>
              <a:t>Zákonnost procesu </a:t>
            </a:r>
            <a:r>
              <a:rPr lang="cs-CZ" dirty="0"/>
              <a:t>– je to procesní podmínka zajišťující splnění obou shora uvedených kritérií.</a:t>
            </a:r>
          </a:p>
          <a:p>
            <a:r>
              <a:rPr lang="cs-CZ" dirty="0"/>
              <a:t>Opakované prodloužení lhůty je možné jen zcela výjimečně, stavebník musí tvrdit a prokázat závažné důvody pro takový postup. Zpravidla je na újmu ostatním účastníkům (sousedům).</a:t>
            </a:r>
          </a:p>
          <a:p>
            <a:r>
              <a:rPr lang="cs-CZ" dirty="0"/>
              <a:t>Podání žádosti o dodatečné povolení vede k přerušení řízení o odstranění stavby. Toto přerušení samo o sobě nezpůsobuje přílišnou délku řízení, pokud je v řízení o dodatečném povolení postupováno řádně.</a:t>
            </a:r>
          </a:p>
          <a:p>
            <a:r>
              <a:rPr lang="cs-CZ" dirty="0"/>
              <a:t>Pro řízení o dodatečném povolení platí koncentrační zásada, o čemž je třeba účastníky poučit. Neuplatnění koncentrační zásady bez řádného odůvodnění je nesprávným úředním postupem.</a:t>
            </a:r>
          </a:p>
          <a:p>
            <a:endParaRPr lang="cs-CZ" dirty="0"/>
          </a:p>
          <a:p>
            <a:endParaRPr lang="cs-CZ" dirty="0"/>
          </a:p>
          <a:p>
            <a:endParaRPr lang="cs-CZ" dirty="0"/>
          </a:p>
        </p:txBody>
      </p:sp>
    </p:spTree>
    <p:extLst>
      <p:ext uri="{BB962C8B-B14F-4D97-AF65-F5344CB8AC3E}">
        <p14:creationId xmlns:p14="http://schemas.microsoft.com/office/powerpoint/2010/main" val="730253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E7BF67-9127-4EE1-8476-C8B4FE25964F}"/>
              </a:ext>
            </a:extLst>
          </p:cNvPr>
          <p:cNvSpPr>
            <a:spLocks noGrp="1"/>
          </p:cNvSpPr>
          <p:nvPr>
            <p:ph type="title"/>
          </p:nvPr>
        </p:nvSpPr>
        <p:spPr/>
        <p:txBody>
          <a:bodyPr/>
          <a:lstStyle/>
          <a:p>
            <a:pPr algn="ctr"/>
            <a:r>
              <a:rPr lang="cs-CZ" dirty="0"/>
              <a:t>Odstraňování staveb 2</a:t>
            </a:r>
          </a:p>
        </p:txBody>
      </p:sp>
      <p:sp>
        <p:nvSpPr>
          <p:cNvPr id="3" name="Zástupný obsah 2">
            <a:extLst>
              <a:ext uri="{FF2B5EF4-FFF2-40B4-BE49-F238E27FC236}">
                <a16:creationId xmlns:a16="http://schemas.microsoft.com/office/drawing/2014/main" id="{7324E338-65CD-67D5-1A5F-62A09D84B86A}"/>
              </a:ext>
            </a:extLst>
          </p:cNvPr>
          <p:cNvSpPr>
            <a:spLocks noGrp="1"/>
          </p:cNvSpPr>
          <p:nvPr>
            <p:ph sz="quarter" idx="13"/>
          </p:nvPr>
        </p:nvSpPr>
        <p:spPr/>
        <p:txBody>
          <a:bodyPr>
            <a:normAutofit lnSpcReduction="10000"/>
          </a:bodyPr>
          <a:lstStyle/>
          <a:p>
            <a:pPr algn="just"/>
            <a:r>
              <a:rPr lang="cs-CZ" dirty="0"/>
              <a:t>VOP (3775/2010/VOP/SN, 16. 7. 2011):</a:t>
            </a:r>
            <a:r>
              <a:rPr lang="cs-CZ" i="1" dirty="0"/>
              <a:t> Je vyloučeno bezdůvodně prodlužovat řízení ve věci opakovanými výzvami neukázněnému stavebníkovi, který výzvy neplní a nadto pokračuje v nepovolené výstavbě.</a:t>
            </a:r>
          </a:p>
          <a:p>
            <a:pPr algn="just"/>
            <a:r>
              <a:rPr lang="cs-CZ" dirty="0"/>
              <a:t>Odstranění stavby chráněné podle § 59a VZ </a:t>
            </a:r>
            <a:r>
              <a:rPr lang="en-US" dirty="0"/>
              <a:t>[</a:t>
            </a:r>
            <a:r>
              <a:rPr lang="cs-CZ" dirty="0"/>
              <a:t>případně též podle § 50 písm. c) téhož zákona</a:t>
            </a:r>
            <a:r>
              <a:rPr lang="en-US" dirty="0"/>
              <a:t>]</a:t>
            </a:r>
            <a:r>
              <a:rPr lang="cs-CZ" dirty="0"/>
              <a:t> lze nařídit, pouze důvodem pro odstranění nemohou být soukromoprávní námitky vlastníka pozemku, na němž se stavba nachází. Rovněž k dodatečnému povolení stavby není třeba dokládat jeho souhlas, neboť ten vyplývá ze zákona.</a:t>
            </a:r>
          </a:p>
          <a:p>
            <a:pPr algn="just"/>
            <a:r>
              <a:rPr lang="cs-CZ" dirty="0"/>
              <a:t>NSS zn. </a:t>
            </a:r>
            <a:r>
              <a:rPr lang="cs-CZ" b="1" dirty="0"/>
              <a:t>9 As 338/2017</a:t>
            </a:r>
            <a:r>
              <a:rPr lang="cs-CZ" dirty="0"/>
              <a:t>-32 ze dne 9. 8. 2018: </a:t>
            </a:r>
            <a:r>
              <a:rPr lang="cs-CZ" i="1" dirty="0"/>
              <a:t>I kdyby snad stavba někdy v historii existovala, později přestala sloužit svému účelu, přestala být v krajině patrná a její existenci není možné zjistit z objektivních podkladů (sondy, letecké snímkování atd.). Faktická neexistence stavby znamená, že stavba také přestala existovat z pohledu stavebního a vodního práva. Pro její obnovení či znovuvybudování by proto bylo třeba získat příslušné stavební povolení jako pro každou jinou „novou“ stavbu</a:t>
            </a:r>
            <a:r>
              <a:rPr lang="cs-CZ" dirty="0"/>
              <a:t>.</a:t>
            </a:r>
          </a:p>
          <a:p>
            <a:pPr algn="just"/>
            <a:r>
              <a:rPr lang="cs-CZ" dirty="0"/>
              <a:t>NSS, čj. </a:t>
            </a:r>
            <a:r>
              <a:rPr lang="cs-CZ" b="1" dirty="0"/>
              <a:t>6 As 38/2007</a:t>
            </a:r>
            <a:r>
              <a:rPr lang="cs-CZ" dirty="0"/>
              <a:t>-146, ze dne 19. 3.2008: </a:t>
            </a:r>
            <a:r>
              <a:rPr lang="cs-CZ" i="1" dirty="0"/>
              <a:t>Pokud by stavebníci jednoznačně a srozumitelně podali žádost o dodatečné povolení stavby ještě alespoň v odvolacím řízení, tato žádost by měla být akceptována a projednána.</a:t>
            </a:r>
          </a:p>
          <a:p>
            <a:pPr algn="just"/>
            <a:r>
              <a:rPr lang="cs-CZ" dirty="0"/>
              <a:t>NSS, čj. </a:t>
            </a:r>
            <a:r>
              <a:rPr lang="cs-CZ" b="1" dirty="0"/>
              <a:t>1 As 46/2006</a:t>
            </a:r>
            <a:r>
              <a:rPr lang="cs-CZ" dirty="0"/>
              <a:t>-75, ze dne 8. 2.2007: </a:t>
            </a:r>
            <a:r>
              <a:rPr lang="cs-CZ" i="1" dirty="0"/>
              <a:t>Nelze připustit výklad zákona, který by stanovil mírnější kritéria pro dodatečné povolení stavby, resp. její změny, než jaká jsou kladena na řádné stavební povolení.</a:t>
            </a:r>
          </a:p>
          <a:p>
            <a:pPr marL="0" indent="0" algn="just">
              <a:buNone/>
            </a:pPr>
            <a:endParaRPr lang="cs-CZ" i="1" dirty="0"/>
          </a:p>
          <a:p>
            <a:r>
              <a:rPr lang="cs-CZ" dirty="0"/>
              <a:t>Sborník stanovisek veřejného ochránce práv č. 11 a 22 – Odstraňování staveb (</a:t>
            </a:r>
            <a:r>
              <a:rPr lang="cs-CZ" dirty="0" err="1"/>
              <a:t>ed</a:t>
            </a:r>
            <a:r>
              <a:rPr lang="cs-CZ" dirty="0"/>
              <a:t>. Karel Černín)</a:t>
            </a:r>
            <a:endParaRPr lang="en-US" dirty="0"/>
          </a:p>
          <a:p>
            <a:pPr marL="0" indent="0">
              <a:buNone/>
            </a:pPr>
            <a:r>
              <a:rPr lang="cs-CZ" dirty="0">
                <a:hlinkClick r:id="rId2"/>
              </a:rPr>
              <a:t>https://www.ochrance.cz/vystupy/edice-stanoviska/Sbornik_Odstranovani_staveb.pdf</a:t>
            </a:r>
            <a:r>
              <a:rPr lang="en-US" dirty="0"/>
              <a:t> </a:t>
            </a:r>
          </a:p>
          <a:p>
            <a:pPr marL="0" indent="0">
              <a:buNone/>
            </a:pPr>
            <a:r>
              <a:rPr lang="cs-CZ" dirty="0">
                <a:hlinkClick r:id="rId3"/>
              </a:rPr>
              <a:t>https://www.ochrance.cz/vystupy/edice-stanoviska/Sbornik_Odstranovani_staveb_II.pdf</a:t>
            </a:r>
            <a:r>
              <a:rPr lang="en-US" dirty="0"/>
              <a:t> </a:t>
            </a:r>
            <a:endParaRPr lang="cs-CZ" dirty="0"/>
          </a:p>
        </p:txBody>
      </p:sp>
    </p:spTree>
    <p:extLst>
      <p:ext uri="{BB962C8B-B14F-4D97-AF65-F5344CB8AC3E}">
        <p14:creationId xmlns:p14="http://schemas.microsoft.com/office/powerpoint/2010/main" val="265489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6A5E00-6D94-C1E2-A7EC-227B67968FBC}"/>
              </a:ext>
            </a:extLst>
          </p:cNvPr>
          <p:cNvSpPr>
            <a:spLocks noGrp="1"/>
          </p:cNvSpPr>
          <p:nvPr>
            <p:ph type="title"/>
          </p:nvPr>
        </p:nvSpPr>
        <p:spPr/>
        <p:txBody>
          <a:bodyPr/>
          <a:lstStyle/>
          <a:p>
            <a:pPr algn="ctr"/>
            <a:r>
              <a:rPr lang="cs-CZ" dirty="0" err="1"/>
              <a:t>Pochybnostní</a:t>
            </a:r>
            <a:r>
              <a:rPr lang="cs-CZ" dirty="0"/>
              <a:t> řízení</a:t>
            </a:r>
          </a:p>
        </p:txBody>
      </p:sp>
      <p:sp>
        <p:nvSpPr>
          <p:cNvPr id="3" name="Zástupný obsah 2">
            <a:extLst>
              <a:ext uri="{FF2B5EF4-FFF2-40B4-BE49-F238E27FC236}">
                <a16:creationId xmlns:a16="http://schemas.microsoft.com/office/drawing/2014/main" id="{91F17832-F67F-0290-9A0F-DE7E303E3A66}"/>
              </a:ext>
            </a:extLst>
          </p:cNvPr>
          <p:cNvSpPr>
            <a:spLocks noGrp="1"/>
          </p:cNvSpPr>
          <p:nvPr>
            <p:ph sz="quarter" idx="13"/>
          </p:nvPr>
        </p:nvSpPr>
        <p:spPr/>
        <p:txBody>
          <a:bodyPr>
            <a:normAutofit/>
          </a:bodyPr>
          <a:lstStyle/>
          <a:p>
            <a:pPr algn="just"/>
            <a:r>
              <a:rPr lang="cs-CZ" dirty="0"/>
              <a:t>Vodní zákon zná celkem 11 druhů rozhodování v pochybnostech, od vodního zákona z roku 1955 počet narůstá.  Vyskytuje se i jinde (např. již v Ústavě – pochybnost o ztrátě volitelnosti).</a:t>
            </a:r>
          </a:p>
          <a:p>
            <a:pPr algn="just"/>
            <a:r>
              <a:rPr lang="cs-CZ" dirty="0"/>
              <a:t>Rozhodování v pochybnostech je speciální právní úpravou vůči řízení o určení právního vztahu podle § 142 </a:t>
            </a:r>
            <a:r>
              <a:rPr lang="cs-CZ" dirty="0" err="1"/>
              <a:t>sř</a:t>
            </a:r>
            <a:r>
              <a:rPr lang="cs-CZ" dirty="0"/>
              <a:t>, lze využít judikaturu…</a:t>
            </a:r>
          </a:p>
          <a:p>
            <a:pPr algn="just"/>
            <a:r>
              <a:rPr lang="cs-CZ" dirty="0"/>
              <a:t>Právní úprava je velmi stručná, strohá, dotvářena judikaturou (zejm. ZPF a PUPFL), a to spíše v poslední době – dříve se rozhodnutí v pochybnostech považovala za nepřezkoumatelná ve správním soudnictví (cca do 2009).</a:t>
            </a:r>
          </a:p>
          <a:p>
            <a:pPr algn="just"/>
            <a:r>
              <a:rPr lang="cs-CZ" dirty="0"/>
              <a:t>Řízení se zahajuje z moci úřední, tedy lze aplikovat § 115 odst. 11 VZ a rozhodnutí může být prvním úkonem v řízení…(jen zcela výjimečně).</a:t>
            </a:r>
          </a:p>
          <a:p>
            <a:pPr algn="just"/>
            <a:r>
              <a:rPr lang="cs-CZ" dirty="0"/>
              <a:t>Řízení je třeba zahájit právě tehdy, když správní orgán nabude důvodných pochybností - v odůvodnění rozhodnutí je třeba zachytit </a:t>
            </a:r>
          </a:p>
          <a:p>
            <a:pPr marL="514350" indent="-514350" algn="just">
              <a:buAutoNum type="alphaLcParenR"/>
            </a:pPr>
            <a:r>
              <a:rPr lang="cs-CZ" dirty="0"/>
              <a:t>z čeho pochybnosti pramení; </a:t>
            </a:r>
          </a:p>
          <a:p>
            <a:pPr marL="514350" indent="-514350" algn="just">
              <a:buAutoNum type="alphaLcParenR"/>
            </a:pPr>
            <a:r>
              <a:rPr lang="cs-CZ" dirty="0"/>
              <a:t>co bylo tím, co je vyvolalo v okamžiku zahájení řízení.</a:t>
            </a:r>
          </a:p>
          <a:p>
            <a:pPr algn="just"/>
            <a:r>
              <a:rPr lang="cs-CZ" dirty="0"/>
              <a:t>Je třeba náležitě odůvodnit i nezahájení řízení, tedy neexistenci objektivní pochybnosti – může v tom být následně shledána nečinnost.</a:t>
            </a:r>
          </a:p>
          <a:p>
            <a:pPr algn="just"/>
            <a:r>
              <a:rPr lang="cs-CZ" dirty="0"/>
              <a:t>Rozpor stavu evidenčního a skutečného nemusí být vždy bez dalšího důvodem pro zahájení řízení v pochybnostech (ale zpravidla jím bude).</a:t>
            </a:r>
          </a:p>
          <a:p>
            <a:endParaRPr lang="cs-CZ" dirty="0"/>
          </a:p>
          <a:p>
            <a:endParaRPr lang="cs-CZ" dirty="0"/>
          </a:p>
          <a:p>
            <a:endParaRPr lang="cs-CZ" dirty="0"/>
          </a:p>
        </p:txBody>
      </p:sp>
    </p:spTree>
    <p:extLst>
      <p:ext uri="{BB962C8B-B14F-4D97-AF65-F5344CB8AC3E}">
        <p14:creationId xmlns:p14="http://schemas.microsoft.com/office/powerpoint/2010/main" val="772161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FA2945-C7E5-07E6-D8EC-4E1306C4AEBD}"/>
              </a:ext>
            </a:extLst>
          </p:cNvPr>
          <p:cNvSpPr>
            <a:spLocks noGrp="1"/>
          </p:cNvSpPr>
          <p:nvPr>
            <p:ph type="title"/>
          </p:nvPr>
        </p:nvSpPr>
        <p:spPr/>
        <p:txBody>
          <a:bodyPr/>
          <a:lstStyle/>
          <a:p>
            <a:pPr algn="ctr"/>
            <a:r>
              <a:rPr lang="cs-CZ" dirty="0"/>
              <a:t>Řízení v pochybnostech</a:t>
            </a:r>
          </a:p>
        </p:txBody>
      </p:sp>
      <p:sp>
        <p:nvSpPr>
          <p:cNvPr id="3" name="Zástupný obsah 2">
            <a:extLst>
              <a:ext uri="{FF2B5EF4-FFF2-40B4-BE49-F238E27FC236}">
                <a16:creationId xmlns:a16="http://schemas.microsoft.com/office/drawing/2014/main" id="{7424532D-4AE8-4547-41AC-0E37DE24E552}"/>
              </a:ext>
            </a:extLst>
          </p:cNvPr>
          <p:cNvSpPr>
            <a:spLocks noGrp="1"/>
          </p:cNvSpPr>
          <p:nvPr>
            <p:ph sz="quarter" idx="13"/>
          </p:nvPr>
        </p:nvSpPr>
        <p:spPr/>
        <p:txBody>
          <a:bodyPr/>
          <a:lstStyle/>
          <a:p>
            <a:pPr algn="just">
              <a:spcBef>
                <a:spcPts val="600"/>
              </a:spcBef>
            </a:pPr>
            <a:r>
              <a:rPr lang="cs-CZ" dirty="0"/>
              <a:t>Cílem řízení je objektivní a </a:t>
            </a:r>
            <a:r>
              <a:rPr lang="cs-CZ" u="sng" dirty="0"/>
              <a:t>konečné vyřešení otázky o právní povaze předmětu řízení</a:t>
            </a:r>
            <a:r>
              <a:rPr lang="cs-CZ" dirty="0"/>
              <a:t>. Rozhodnutím pochybností nedochází ke změně právních poměrů, je jím jen závazně deklarován současný stav, který je rozhodný pro následný ochranný či majetkový režim.</a:t>
            </a:r>
          </a:p>
          <a:p>
            <a:pPr algn="just">
              <a:spcBef>
                <a:spcPts val="600"/>
              </a:spcBef>
            </a:pPr>
            <a:r>
              <a:rPr lang="cs-CZ" dirty="0"/>
              <a:t>V průběhu řízení je třeba spolehlivě zjistit/zkoumat  - a v odůvodnění rozhodnutí pečlivě konstatovat - 3 atributy:</a:t>
            </a:r>
          </a:p>
          <a:p>
            <a:pPr marL="514350" indent="-514350" algn="just">
              <a:spcBef>
                <a:spcPts val="600"/>
              </a:spcBef>
              <a:buAutoNum type="arabicParenR"/>
            </a:pPr>
            <a:r>
              <a:rPr lang="cs-CZ" b="1" dirty="0"/>
              <a:t>Faktický stav</a:t>
            </a:r>
            <a:r>
              <a:rPr lang="cs-CZ" dirty="0"/>
              <a:t> – to jak k okamžiku vydání rozhodnutí vypadá předmět, o němž se rozhoduje – zpravidla je třeba provést ohledání na místě samém;</a:t>
            </a:r>
          </a:p>
          <a:p>
            <a:pPr marL="514350" indent="-514350" algn="just">
              <a:spcBef>
                <a:spcPts val="600"/>
              </a:spcBef>
              <a:buAutoNum type="arabicParenR"/>
            </a:pPr>
            <a:r>
              <a:rPr lang="cs-CZ" b="1" dirty="0"/>
              <a:t>Evidenční stav</a:t>
            </a:r>
            <a:r>
              <a:rPr lang="cs-CZ" dirty="0"/>
              <a:t> – co je o dané věci uvedeno v úředních evidencích, pokud je k dispozici více evidenci (včetně např. KN) je třeba konstatovat obsah všech;</a:t>
            </a:r>
          </a:p>
          <a:p>
            <a:pPr marL="514350" indent="-514350" algn="just">
              <a:spcBef>
                <a:spcPts val="600"/>
              </a:spcBef>
              <a:buAutoNum type="arabicParenR"/>
            </a:pPr>
            <a:r>
              <a:rPr lang="cs-CZ" b="1" dirty="0"/>
              <a:t>Úřední stav</a:t>
            </a:r>
            <a:r>
              <a:rPr lang="cs-CZ" dirty="0"/>
              <a:t> – jaký stav má být podle posledního řádného a pravomocného rozhodnutí o předmětu řízení, a to k jakému datu podle takového rozhodnutí; včetně konstatování, že nebyla povolena vodohospodářská úprava.</a:t>
            </a:r>
          </a:p>
          <a:p>
            <a:pPr algn="just"/>
            <a:r>
              <a:rPr lang="cs-CZ" dirty="0"/>
              <a:t>Rozhodnutí v pochybnostech nesmí sloužit ke zhojení protiprávnosti postupu majícího za následek nepovolenou změnu vodohospodářských poměrů (např. změna koryta vodního toku) – 9 As 246/2016-46 ze dne 22. 6. 2017, shodně I. ÚS 2673/17 ze dne 17. 10. 2017.</a:t>
            </a:r>
          </a:p>
          <a:p>
            <a:pPr algn="just"/>
            <a:r>
              <a:rPr lang="cs-CZ" dirty="0"/>
              <a:t>Od protiprávní změny stavu je třeba odlišovat působení plynutí času - „zpřírodnění“ vodního díla, např. náhonu.</a:t>
            </a:r>
          </a:p>
          <a:p>
            <a:pPr algn="just"/>
            <a:r>
              <a:rPr lang="cs-CZ" dirty="0"/>
              <a:t>Pokud je zjištěn protiprávní stav, musí následovat patřičné řízení, jinak jde o (zjevnou a snadno prokazatelnou) nečinnost správního orgánu.</a:t>
            </a:r>
          </a:p>
          <a:p>
            <a:pPr algn="just"/>
            <a:endParaRPr lang="cs-CZ" dirty="0"/>
          </a:p>
        </p:txBody>
      </p:sp>
    </p:spTree>
    <p:extLst>
      <p:ext uri="{BB962C8B-B14F-4D97-AF65-F5344CB8AC3E}">
        <p14:creationId xmlns:p14="http://schemas.microsoft.com/office/powerpoint/2010/main" val="3263909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FBEF1A-AABC-D1AD-C12E-CA33C54C55D9}"/>
              </a:ext>
            </a:extLst>
          </p:cNvPr>
          <p:cNvSpPr>
            <a:spLocks noGrp="1"/>
          </p:cNvSpPr>
          <p:nvPr>
            <p:ph type="title"/>
          </p:nvPr>
        </p:nvSpPr>
        <p:spPr/>
        <p:txBody>
          <a:bodyPr/>
          <a:lstStyle/>
          <a:p>
            <a:r>
              <a:rPr lang="cs-CZ" dirty="0"/>
              <a:t>Statistika škod v oblasti vod</a:t>
            </a:r>
          </a:p>
        </p:txBody>
      </p:sp>
      <p:sp>
        <p:nvSpPr>
          <p:cNvPr id="3" name="Zástupný obsah 2">
            <a:extLst>
              <a:ext uri="{FF2B5EF4-FFF2-40B4-BE49-F238E27FC236}">
                <a16:creationId xmlns:a16="http://schemas.microsoft.com/office/drawing/2014/main" id="{B36EAB04-3CF2-A8D8-0A29-C0F5F43EF903}"/>
              </a:ext>
            </a:extLst>
          </p:cNvPr>
          <p:cNvSpPr>
            <a:spLocks noGrp="1"/>
          </p:cNvSpPr>
          <p:nvPr>
            <p:ph sz="quarter" idx="13"/>
          </p:nvPr>
        </p:nvSpPr>
        <p:spPr/>
        <p:txBody>
          <a:bodyPr/>
          <a:lstStyle/>
          <a:p>
            <a:pPr algn="just"/>
            <a:r>
              <a:rPr lang="cs-CZ" dirty="0"/>
              <a:t>Od roku 2016 do současnosti byla či je po Ministerstvu požadována náhrada újmy podle ZOVM v celkové výši </a:t>
            </a:r>
            <a:r>
              <a:rPr lang="cs-CZ" b="1" dirty="0"/>
              <a:t>2 894 260 929,15 Kč.</a:t>
            </a:r>
          </a:p>
          <a:p>
            <a:pPr algn="just"/>
            <a:r>
              <a:rPr lang="cs-CZ" dirty="0"/>
              <a:t>Z toho aktuálně probíhá jeden spor o částku 10 385 429 Kč bez příslušenství. Spor se týká dodatečného povolení, resp. stavby provedené v rozporu se stavebním povolením kanalizačního sběrače.</a:t>
            </a:r>
          </a:p>
          <a:p>
            <a:pPr algn="just"/>
            <a:r>
              <a:rPr lang="cs-CZ" dirty="0"/>
              <a:t>O částce 2 883 875 500,15 Kč tak soudy již definitivně (pravomocně vč. mimořádných opravných prostředků) rozhodly, a to tak, že žalobcům bylo </a:t>
            </a:r>
            <a:r>
              <a:rPr lang="cs-CZ" b="1" dirty="0"/>
              <a:t>přiznáno celkem 1 066 251 Kč </a:t>
            </a:r>
            <a:r>
              <a:rPr lang="cs-CZ" dirty="0"/>
              <a:t>(bez příslušenství).  Z toho pak 49 242 Kč na základě dohody o narovnání.</a:t>
            </a:r>
          </a:p>
          <a:p>
            <a:r>
              <a:rPr lang="cs-CZ" dirty="0"/>
              <a:t>Ministerstvo je tak v těchto soudních sporech </a:t>
            </a:r>
            <a:r>
              <a:rPr lang="cs-CZ" b="1" dirty="0"/>
              <a:t>úspěšné z 99,963 % </a:t>
            </a:r>
            <a:r>
              <a:rPr lang="cs-CZ" dirty="0"/>
              <a:t>(celkový průměr je cca 99,1 %).</a:t>
            </a:r>
          </a:p>
          <a:p>
            <a:pPr algn="just"/>
            <a:r>
              <a:rPr lang="cs-CZ" dirty="0"/>
              <a:t>Náhrada škody kromě jednoho případu pochybení v řízení o určení rozsahu péče o břehové porosty (vyplaceno 1 992 Kč dohodou) se týkala vždy dodatečného povolení či odstranění stavby vodního díla. </a:t>
            </a:r>
          </a:p>
          <a:p>
            <a:endParaRPr lang="cs-CZ" dirty="0"/>
          </a:p>
          <a:p>
            <a:pPr algn="just"/>
            <a:r>
              <a:rPr lang="cs-CZ" dirty="0"/>
              <a:t>Správní soudy rozhodovaly za období od roku 2012 o cca 80 správních žalobách ve věcech vodního hospodářství, přičemž rozhodnutí Ministerstva bylo potvrzeno jen ve 46,84 % případů (celkový průměr je 68 % potvrzujících rozhodnutí). Ve správních žalobách na rozdíl od náhrad škody </a:t>
            </a:r>
            <a:r>
              <a:rPr lang="cs-CZ" dirty="0" err="1"/>
              <a:t>MZe</a:t>
            </a:r>
            <a:r>
              <a:rPr lang="cs-CZ" dirty="0"/>
              <a:t> zastupuje jen žaloby proti svým rozhodnutím.</a:t>
            </a:r>
          </a:p>
        </p:txBody>
      </p:sp>
    </p:spTree>
    <p:extLst>
      <p:ext uri="{BB962C8B-B14F-4D97-AF65-F5344CB8AC3E}">
        <p14:creationId xmlns:p14="http://schemas.microsoft.com/office/powerpoint/2010/main" val="1877177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7987" y="730252"/>
            <a:ext cx="21031200" cy="1490436"/>
          </a:xfrm>
        </p:spPr>
        <p:txBody>
          <a:bodyPr/>
          <a:lstStyle/>
          <a:p>
            <a:pPr algn="ctr"/>
            <a:r>
              <a:rPr lang="cs-CZ" dirty="0"/>
              <a:t>Soudní statistika - výsledky</a:t>
            </a:r>
          </a:p>
        </p:txBody>
      </p:sp>
      <p:graphicFrame>
        <p:nvGraphicFramePr>
          <p:cNvPr id="5" name="Zástupný symbol pro obsah 4"/>
          <p:cNvGraphicFramePr>
            <a:graphicFrameLocks noGrp="1"/>
          </p:cNvGraphicFramePr>
          <p:nvPr>
            <p:ph idx="1"/>
          </p:nvPr>
        </p:nvGraphicFramePr>
        <p:xfrm>
          <a:off x="655638" y="2219326"/>
          <a:ext cx="11416030" cy="1013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 5"/>
          <p:cNvGraphicFramePr>
            <a:graphicFrameLocks/>
          </p:cNvGraphicFramePr>
          <p:nvPr/>
        </p:nvGraphicFramePr>
        <p:xfrm>
          <a:off x="11861756" y="2219327"/>
          <a:ext cx="11869782" cy="10895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5829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BAD492-26EF-66BF-B916-67A40AF8C600}"/>
              </a:ext>
            </a:extLst>
          </p:cNvPr>
          <p:cNvSpPr>
            <a:spLocks noGrp="1"/>
          </p:cNvSpPr>
          <p:nvPr>
            <p:ph type="title"/>
          </p:nvPr>
        </p:nvSpPr>
        <p:spPr/>
        <p:txBody>
          <a:bodyPr>
            <a:normAutofit/>
          </a:bodyPr>
          <a:lstStyle/>
          <a:p>
            <a:pPr algn="ctr"/>
            <a:r>
              <a:rPr lang="cs-CZ" sz="8000" dirty="0"/>
              <a:t>¿Dotazy?</a:t>
            </a:r>
          </a:p>
        </p:txBody>
      </p:sp>
      <p:pic>
        <p:nvPicPr>
          <p:cNvPr id="4" name="Zástupný obsah 3">
            <a:extLst>
              <a:ext uri="{FF2B5EF4-FFF2-40B4-BE49-F238E27FC236}">
                <a16:creationId xmlns:a16="http://schemas.microsoft.com/office/drawing/2014/main" id="{AD2FB13C-FDC3-9B30-DEEC-EB298207FA29}"/>
              </a:ext>
            </a:extLst>
          </p:cNvPr>
          <p:cNvPicPr>
            <a:picLocks noGrp="1" noChangeAspect="1"/>
          </p:cNvPicPr>
          <p:nvPr>
            <p:ph idx="1"/>
          </p:nvPr>
        </p:nvPicPr>
        <p:blipFill>
          <a:blip r:embed="rId2"/>
          <a:stretch>
            <a:fillRect/>
          </a:stretch>
        </p:blipFill>
        <p:spPr>
          <a:xfrm>
            <a:off x="6014720" y="3238832"/>
            <a:ext cx="13207999" cy="9864060"/>
          </a:xfrm>
          <a:prstGeom prst="rect">
            <a:avLst/>
          </a:prstGeom>
        </p:spPr>
      </p:pic>
    </p:spTree>
    <p:extLst>
      <p:ext uri="{BB962C8B-B14F-4D97-AF65-F5344CB8AC3E}">
        <p14:creationId xmlns:p14="http://schemas.microsoft.com/office/powerpoint/2010/main" val="321854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Zástupný symbol obrázku 11">
            <a:extLst>
              <a:ext uri="{FF2B5EF4-FFF2-40B4-BE49-F238E27FC236}">
                <a16:creationId xmlns:a16="http://schemas.microsoft.com/office/drawing/2014/main" id="{CA636532-6D61-0E9E-A295-FC84AAA2651E}"/>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641" b="13641"/>
          <a:stretch>
            <a:fillRect/>
          </a:stretch>
        </p:blipFill>
        <p:spPr>
          <a:xfrm>
            <a:off x="-8515" y="203200"/>
            <a:ext cx="24440685" cy="13329920"/>
          </a:xfrm>
        </p:spPr>
      </p:pic>
      <p:sp>
        <p:nvSpPr>
          <p:cNvPr id="10" name="Zástupný symbol pro text 9">
            <a:extLst>
              <a:ext uri="{FF2B5EF4-FFF2-40B4-BE49-F238E27FC236}">
                <a16:creationId xmlns:a16="http://schemas.microsoft.com/office/drawing/2014/main" id="{8F359389-F770-4572-A9CF-3ACDE4B5EB35}"/>
              </a:ext>
            </a:extLst>
          </p:cNvPr>
          <p:cNvSpPr>
            <a:spLocks noGrp="1"/>
          </p:cNvSpPr>
          <p:nvPr>
            <p:ph type="body" sz="quarter" idx="12"/>
          </p:nvPr>
        </p:nvSpPr>
        <p:spPr/>
        <p:txBody>
          <a:bodyPr/>
          <a:lstStyle/>
          <a:p>
            <a:endParaRPr lang="cs-CZ" dirty="0"/>
          </a:p>
        </p:txBody>
      </p:sp>
      <p:sp>
        <p:nvSpPr>
          <p:cNvPr id="2" name="Nadpis 1">
            <a:extLst>
              <a:ext uri="{FF2B5EF4-FFF2-40B4-BE49-F238E27FC236}">
                <a16:creationId xmlns:a16="http://schemas.microsoft.com/office/drawing/2014/main" id="{E91EC619-241E-451F-A24E-56421AA5D25F}"/>
              </a:ext>
            </a:extLst>
          </p:cNvPr>
          <p:cNvSpPr>
            <a:spLocks noGrp="1"/>
          </p:cNvSpPr>
          <p:nvPr>
            <p:ph type="ctrTitle"/>
          </p:nvPr>
        </p:nvSpPr>
        <p:spPr/>
        <p:txBody>
          <a:bodyPr/>
          <a:lstStyle/>
          <a:p>
            <a:r>
              <a:rPr lang="cs-CZ" dirty="0"/>
              <a:t>DĚKUJEME</a:t>
            </a:r>
            <a:br>
              <a:rPr lang="cs-CZ" dirty="0"/>
            </a:br>
            <a:r>
              <a:rPr lang="cs-CZ" dirty="0"/>
              <a:t>ZA POZORNOST</a:t>
            </a:r>
          </a:p>
        </p:txBody>
      </p:sp>
      <p:sp>
        <p:nvSpPr>
          <p:cNvPr id="3" name="Podnadpis 2">
            <a:extLst>
              <a:ext uri="{FF2B5EF4-FFF2-40B4-BE49-F238E27FC236}">
                <a16:creationId xmlns:a16="http://schemas.microsoft.com/office/drawing/2014/main" id="{1AE3BD29-4BBD-408B-9592-E82155D75A0C}"/>
              </a:ext>
            </a:extLst>
          </p:cNvPr>
          <p:cNvSpPr>
            <a:spLocks noGrp="1"/>
          </p:cNvSpPr>
          <p:nvPr>
            <p:ph type="subTitle" idx="1"/>
          </p:nvPr>
        </p:nvSpPr>
        <p:spPr/>
        <p:txBody>
          <a:bodyPr/>
          <a:lstStyle/>
          <a:p>
            <a:r>
              <a:rPr lang="cs-CZ" dirty="0"/>
              <a:t>Kontakty:  Zdeněk Tesner, </a:t>
            </a:r>
            <a:r>
              <a:rPr lang="cs-CZ" dirty="0">
                <a:hlinkClick r:id="rId4"/>
              </a:rPr>
              <a:t>zdenek.tesner@mze.cz</a:t>
            </a:r>
            <a:endParaRPr lang="cs-CZ" dirty="0"/>
          </a:p>
          <a:p>
            <a:r>
              <a:rPr lang="cs-CZ" dirty="0"/>
              <a:t>Ministerstvo zemědělství, Odbor legislativní a právní</a:t>
            </a:r>
          </a:p>
        </p:txBody>
      </p:sp>
      <p:cxnSp>
        <p:nvCxnSpPr>
          <p:cNvPr id="7" name="Zelená horizontální linka">
            <a:extLst>
              <a:ext uri="{FF2B5EF4-FFF2-40B4-BE49-F238E27FC236}">
                <a16:creationId xmlns:a16="http://schemas.microsoft.com/office/drawing/2014/main" id="{CC4E7CF4-015C-4443-B70B-8BB3A7A9B4F6}"/>
              </a:ext>
            </a:extLst>
          </p:cNvPr>
          <p:cNvCxnSpPr/>
          <p:nvPr/>
        </p:nvCxnSpPr>
        <p:spPr>
          <a:xfrm>
            <a:off x="5713587" y="8064000"/>
            <a:ext cx="1296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vislá linka">
            <a:extLst>
              <a:ext uri="{FF2B5EF4-FFF2-40B4-BE49-F238E27FC236}">
                <a16:creationId xmlns:a16="http://schemas.microsoft.com/office/drawing/2014/main" id="{E8E5C449-5924-44BE-AF0F-87E977362123}"/>
              </a:ext>
            </a:extLst>
          </p:cNvPr>
          <p:cNvCxnSpPr/>
          <p:nvPr/>
        </p:nvCxnSpPr>
        <p:spPr>
          <a:xfrm>
            <a:off x="10325100" y="5083200"/>
            <a:ext cx="0" cy="228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Logo MZe">
            <a:extLst>
              <a:ext uri="{FF2B5EF4-FFF2-40B4-BE49-F238E27FC236}">
                <a16:creationId xmlns:a16="http://schemas.microsoft.com/office/drawing/2014/main" id="{737F2E1F-2363-41C6-B357-662CC3F47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1401" y="5551200"/>
            <a:ext cx="3133350" cy="1353315"/>
          </a:xfrm>
          <a:prstGeom prst="rect">
            <a:avLst/>
          </a:prstGeom>
        </p:spPr>
      </p:pic>
      <p:pic>
        <p:nvPicPr>
          <p:cNvPr id="11" name="Logo MZe">
            <a:extLst>
              <a:ext uri="{FF2B5EF4-FFF2-40B4-BE49-F238E27FC236}">
                <a16:creationId xmlns:a16="http://schemas.microsoft.com/office/drawing/2014/main" id="{737F2E1F-2363-41C6-B357-662CC3F47A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801" y="5703600"/>
            <a:ext cx="3133350" cy="1353315"/>
          </a:xfrm>
          <a:prstGeom prst="rect">
            <a:avLst/>
          </a:prstGeom>
        </p:spPr>
      </p:pic>
    </p:spTree>
    <p:extLst>
      <p:ext uri="{BB962C8B-B14F-4D97-AF65-F5344CB8AC3E}">
        <p14:creationId xmlns:p14="http://schemas.microsoft.com/office/powerpoint/2010/main" val="1702269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046304C8-FF5A-7701-23A2-486FE6766148}"/>
              </a:ext>
            </a:extLst>
          </p:cNvPr>
          <p:cNvSpPr>
            <a:spLocks noGrp="1"/>
          </p:cNvSpPr>
          <p:nvPr>
            <p:ph type="title"/>
          </p:nvPr>
        </p:nvSpPr>
        <p:spPr/>
        <p:txBody>
          <a:bodyPr/>
          <a:lstStyle/>
          <a:p>
            <a:pPr algn="ctr"/>
            <a:r>
              <a:rPr lang="cs-CZ" dirty="0"/>
              <a:t>Zákon o odpovědnosti veřejné moci</a:t>
            </a:r>
          </a:p>
        </p:txBody>
      </p:sp>
      <p:sp>
        <p:nvSpPr>
          <p:cNvPr id="6" name="Zástupný obsah 5">
            <a:extLst>
              <a:ext uri="{FF2B5EF4-FFF2-40B4-BE49-F238E27FC236}">
                <a16:creationId xmlns:a16="http://schemas.microsoft.com/office/drawing/2014/main" id="{45F7F368-3BF1-CC30-3587-A1C80AEACFC4}"/>
              </a:ext>
            </a:extLst>
          </p:cNvPr>
          <p:cNvSpPr>
            <a:spLocks noGrp="1"/>
          </p:cNvSpPr>
          <p:nvPr>
            <p:ph sz="quarter" idx="13"/>
          </p:nvPr>
        </p:nvSpPr>
        <p:spPr/>
        <p:txBody>
          <a:bodyPr>
            <a:normAutofit fontScale="92500"/>
          </a:bodyPr>
          <a:lstStyle/>
          <a:p>
            <a:r>
              <a:rPr lang="cs-CZ" dirty="0"/>
              <a:t>Zákon č. 82/1998 Sb., o odpovědnosti za škodu způsobenou při výkonu veřejné moci rozhodnutím nebo nesprávným úředním postupem a o změně zákona České národní rady č. 358/1992 Sb., o notářích a jejich činnosti (notářský řád), ve znění pozdějších předpisů.</a:t>
            </a:r>
          </a:p>
          <a:p>
            <a:r>
              <a:rPr lang="cs-CZ" dirty="0"/>
              <a:t>Vychází z čl. 36 odst. 1 Listiny: </a:t>
            </a:r>
            <a:r>
              <a:rPr lang="cs-CZ" b="1" i="1" dirty="0"/>
              <a:t>Každý má právo na náhradu škody způsobené mu nezákonným rozhodnutím soudu, jiného státního orgánu či orgánu veřejné správy nebo nesprávným úředním postupem.</a:t>
            </a:r>
          </a:p>
          <a:p>
            <a:r>
              <a:rPr lang="cs-CZ" dirty="0"/>
              <a:t>Vztahuje se na všechny orgány moci veřejné – jak na státní, tak na orgány samosprávných celků, včetně profesní samosprávy (např. ČAK, Komora veterinárních lékařů ČR).</a:t>
            </a:r>
          </a:p>
          <a:p>
            <a:pPr algn="just"/>
            <a:r>
              <a:rPr lang="cs-CZ" dirty="0"/>
              <a:t>Na úrovni státních orgánů založena na resortním principu – Ministerstvo zemědělství tak projednává všechny nároky mající původ v činnosti všech orgánů na úseku zemědělství, ať již vykonávané specializovanými orgány (např. SVS či ÚKZÚZ), tak v rámci přenesené působnosti (krajské a obecní úřady), ba dokonce i pověřenými osobami soukromého práva např. KEZ, chovatelská sdružení při vedení plemenných knih. Spadají sem rovněž soudy vedoucí řízení ve správním soudnictví nebo o nahrazení rozhodnutí správního orgánu v oblasti zemědělství část 5. </a:t>
            </a:r>
            <a:r>
              <a:rPr lang="cs-CZ" dirty="0" err="1"/>
              <a:t>osř</a:t>
            </a:r>
            <a:r>
              <a:rPr lang="cs-CZ" dirty="0"/>
              <a:t>).</a:t>
            </a:r>
          </a:p>
          <a:p>
            <a:pPr algn="just"/>
            <a:r>
              <a:rPr lang="cs-CZ" dirty="0"/>
              <a:t>Důvodem pro přiznání odškodnění je kromě nezákonné vazby a jiného omezení osobní svobody především vydání </a:t>
            </a:r>
            <a:r>
              <a:rPr lang="cs-CZ" b="1" dirty="0"/>
              <a:t>nezákonného rozhodnutí</a:t>
            </a:r>
            <a:r>
              <a:rPr lang="cs-CZ" dirty="0"/>
              <a:t> nebo </a:t>
            </a:r>
            <a:r>
              <a:rPr lang="cs-CZ" b="1" dirty="0"/>
              <a:t>nesprávný úřední postup;</a:t>
            </a:r>
          </a:p>
          <a:p>
            <a:pPr algn="just">
              <a:spcBef>
                <a:spcPts val="600"/>
              </a:spcBef>
              <a:buFontTx/>
              <a:buChar char="-"/>
            </a:pPr>
            <a:r>
              <a:rPr lang="cs-CZ" dirty="0"/>
              <a:t>ZOVM sám neslouží k posouzení zákonnosti rozhodnutí, to musí být nejdříve zrušeno soudem nebo nadřízeným správním orgánem;</a:t>
            </a:r>
          </a:p>
          <a:p>
            <a:pPr algn="just">
              <a:spcBef>
                <a:spcPts val="600"/>
              </a:spcBef>
              <a:buFontTx/>
              <a:buChar char="-"/>
            </a:pPr>
            <a:r>
              <a:rPr lang="cs-CZ" dirty="0"/>
              <a:t>Nesprávný úřední postup – nepřiměřená délka řízení, poskytnutí nesprávné rady či nepravdivé informace (vč. poskytování informací podle informačního zákona), zahájení a vedení přestupkového řízení, které neskončilo shledáním odpovědnosti za přestupek.</a:t>
            </a:r>
          </a:p>
          <a:p>
            <a:pPr algn="just"/>
            <a:r>
              <a:rPr lang="cs-CZ" dirty="0"/>
              <a:t>Poskytuje se náhrada nemajetkové újmy (přiměřené zadostiučinění) a náhrada materiální škody (vč. marně vynaložených nákladů řízení).</a:t>
            </a:r>
          </a:p>
          <a:p>
            <a:pPr algn="just"/>
            <a:endParaRPr lang="cs-CZ" dirty="0"/>
          </a:p>
          <a:p>
            <a:pPr marL="0" indent="0" algn="just">
              <a:spcBef>
                <a:spcPts val="600"/>
              </a:spcBef>
              <a:buNone/>
            </a:pPr>
            <a:endParaRPr lang="cs-CZ" dirty="0"/>
          </a:p>
        </p:txBody>
      </p:sp>
    </p:spTree>
    <p:extLst>
      <p:ext uri="{BB962C8B-B14F-4D97-AF65-F5344CB8AC3E}">
        <p14:creationId xmlns:p14="http://schemas.microsoft.com/office/powerpoint/2010/main" val="1255812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C0CFF7-24BA-4E2A-A352-9ACDD39C6CC2}"/>
              </a:ext>
            </a:extLst>
          </p:cNvPr>
          <p:cNvSpPr>
            <a:spLocks noGrp="1"/>
          </p:cNvSpPr>
          <p:nvPr>
            <p:ph type="title"/>
          </p:nvPr>
        </p:nvSpPr>
        <p:spPr/>
        <p:txBody>
          <a:bodyPr/>
          <a:lstStyle/>
          <a:p>
            <a:pPr algn="ctr"/>
            <a:r>
              <a:rPr lang="cs-CZ" dirty="0"/>
              <a:t>Procesní nedostatky</a:t>
            </a:r>
          </a:p>
        </p:txBody>
      </p:sp>
      <p:sp>
        <p:nvSpPr>
          <p:cNvPr id="3" name="Zástupný obsah 2">
            <a:extLst>
              <a:ext uri="{FF2B5EF4-FFF2-40B4-BE49-F238E27FC236}">
                <a16:creationId xmlns:a16="http://schemas.microsoft.com/office/drawing/2014/main" id="{7AFFBA5C-2AB0-FF69-4B1C-06DA371C5EEA}"/>
              </a:ext>
            </a:extLst>
          </p:cNvPr>
          <p:cNvSpPr>
            <a:spLocks noGrp="1"/>
          </p:cNvSpPr>
          <p:nvPr>
            <p:ph sz="quarter" idx="13"/>
          </p:nvPr>
        </p:nvSpPr>
        <p:spPr/>
        <p:txBody>
          <a:bodyPr/>
          <a:lstStyle/>
          <a:p>
            <a:pPr algn="just"/>
            <a:r>
              <a:rPr lang="cs-CZ" dirty="0"/>
              <a:t>Procesní rámec je jakousi kostrou správního řízení, která propojuje skutková zjištění s právním posouzením věci a současně zajišťuje formální cestou ochranu práv účastníka řízení.</a:t>
            </a:r>
          </a:p>
          <a:p>
            <a:pPr algn="just"/>
            <a:r>
              <a:rPr lang="cs-CZ" dirty="0"/>
              <a:t>S ohledem na složitost skutkových a právních otázek ve správní praxi se řada advokátů specializuje právě na hledání procesních vad a nedostatků, které potom napadá. </a:t>
            </a:r>
          </a:p>
          <a:p>
            <a:pPr algn="just"/>
            <a:r>
              <a:rPr lang="cs-CZ" dirty="0"/>
              <a:t>Jako příčina náhrady škody se vyskytují častěji než nesprávné právní posouzení a vadné skutkové závěry (současně); jsou též nejčastější příčinou vzniku nepřiměřené délky řízení. </a:t>
            </a:r>
          </a:p>
          <a:p>
            <a:pPr algn="just"/>
            <a:r>
              <a:rPr lang="cs-CZ" dirty="0"/>
              <a:t>Dále se krom obecných aspektů zaměříme na tři nejčastěji se vyskytující problémy v současné době – seznámení s podklady pro rozhodnutí, posuzování účastenství ve správním řízení a požadavky na odůvodnění.</a:t>
            </a:r>
          </a:p>
          <a:p>
            <a:endParaRPr lang="cs-CZ" dirty="0"/>
          </a:p>
          <a:p>
            <a:pPr marL="0" indent="0">
              <a:buNone/>
            </a:pPr>
            <a:endParaRPr lang="cs-CZ" dirty="0"/>
          </a:p>
        </p:txBody>
      </p:sp>
    </p:spTree>
    <p:extLst>
      <p:ext uri="{BB962C8B-B14F-4D97-AF65-F5344CB8AC3E}">
        <p14:creationId xmlns:p14="http://schemas.microsoft.com/office/powerpoint/2010/main" val="103619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7987" y="730251"/>
            <a:ext cx="21031200" cy="2511714"/>
          </a:xfrm>
        </p:spPr>
        <p:txBody>
          <a:bodyPr/>
          <a:lstStyle/>
          <a:p>
            <a:pPr algn="ctr"/>
            <a:r>
              <a:rPr lang="cs-CZ" dirty="0"/>
              <a:t>Spisový pořádek</a:t>
            </a:r>
          </a:p>
        </p:txBody>
      </p:sp>
      <p:sp>
        <p:nvSpPr>
          <p:cNvPr id="3" name="Zástupný symbol pro obsah 2"/>
          <p:cNvSpPr>
            <a:spLocks noGrp="1"/>
          </p:cNvSpPr>
          <p:nvPr>
            <p:ph idx="1"/>
          </p:nvPr>
        </p:nvSpPr>
        <p:spPr/>
        <p:txBody>
          <a:bodyPr>
            <a:normAutofit/>
          </a:bodyPr>
          <a:lstStyle/>
          <a:p>
            <a:r>
              <a:rPr lang="cs-CZ" dirty="0"/>
              <a:t>Formální stránka správního řízení – „spis je vizitkou úřadu a úředníka“;</a:t>
            </a:r>
          </a:p>
          <a:p>
            <a:pPr marL="0" indent="0">
              <a:buNone/>
            </a:pPr>
            <a:r>
              <a:rPr lang="cs-CZ" dirty="0"/>
              <a:t>- Je vždy vyžadován správními soudy a stále častěji i v řízeních dle ZOVM.</a:t>
            </a:r>
          </a:p>
          <a:p>
            <a:r>
              <a:rPr lang="cs-CZ" dirty="0"/>
              <a:t>Požadavky na spis:</a:t>
            </a:r>
          </a:p>
          <a:p>
            <a:pPr>
              <a:buFontTx/>
              <a:buChar char="-"/>
            </a:pPr>
            <a:r>
              <a:rPr lang="cs-CZ" dirty="0"/>
              <a:t>řádně a přesně vedený a žurnalizovaný spis (soupis spisu, označení všech obsažených listin položkovým číslem nebo číslem listu, uvedení zdroje každé listiny a její datace);</a:t>
            </a:r>
          </a:p>
          <a:p>
            <a:pPr>
              <a:buFontTx/>
              <a:buChar char="-"/>
            </a:pPr>
            <a:r>
              <a:rPr lang="cs-CZ" dirty="0"/>
              <a:t>častá chyba - iniciační dokument (zejména u vícevýznamových listin).</a:t>
            </a:r>
          </a:p>
          <a:p>
            <a:r>
              <a:rPr lang="cs-CZ" dirty="0"/>
              <a:t>Přesná </a:t>
            </a:r>
            <a:r>
              <a:rPr lang="cs-CZ" dirty="0" err="1"/>
              <a:t>protokolace</a:t>
            </a:r>
            <a:r>
              <a:rPr lang="cs-CZ" dirty="0"/>
              <a:t>: </a:t>
            </a:r>
          </a:p>
          <a:p>
            <a:pPr marL="0" indent="0">
              <a:buNone/>
            </a:pPr>
            <a:r>
              <a:rPr lang="cs-CZ" dirty="0"/>
              <a:t>- Nezapomínat na protokoly z nahlížení do spisu a z provedení listinných důkazů (Závěr PS MV SŘ č. 78/2008, pozor na cizojazyčné listiny).</a:t>
            </a:r>
          </a:p>
          <a:p>
            <a:r>
              <a:rPr lang="cs-CZ" dirty="0"/>
              <a:t>Tlak na elektronizaci – požadavek přímého přístupu soudu do spisu správního orgánu;</a:t>
            </a:r>
          </a:p>
          <a:p>
            <a:pPr marL="0" indent="0">
              <a:buNone/>
            </a:pPr>
            <a:r>
              <a:rPr lang="cs-CZ" dirty="0"/>
              <a:t>- Estonsko (návrh) – zachycení stavu spisu v okamžiku podání žaloby.</a:t>
            </a:r>
          </a:p>
        </p:txBody>
      </p:sp>
    </p:spTree>
    <p:extLst>
      <p:ext uri="{BB962C8B-B14F-4D97-AF65-F5344CB8AC3E}">
        <p14:creationId xmlns:p14="http://schemas.microsoft.com/office/powerpoint/2010/main" val="100380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7987" y="730251"/>
            <a:ext cx="21031200" cy="1647190"/>
          </a:xfrm>
        </p:spPr>
        <p:txBody>
          <a:bodyPr/>
          <a:lstStyle/>
          <a:p>
            <a:pPr algn="ctr"/>
            <a:r>
              <a:rPr lang="cs-CZ" dirty="0"/>
              <a:t>Judikatura v rovině obecné</a:t>
            </a:r>
          </a:p>
        </p:txBody>
      </p:sp>
      <p:sp>
        <p:nvSpPr>
          <p:cNvPr id="3" name="Zástupný symbol pro obsah 2"/>
          <p:cNvSpPr>
            <a:spLocks noGrp="1"/>
          </p:cNvSpPr>
          <p:nvPr>
            <p:ph idx="1"/>
          </p:nvPr>
        </p:nvSpPr>
        <p:spPr>
          <a:xfrm>
            <a:off x="1677987" y="2576946"/>
            <a:ext cx="21031200" cy="9776980"/>
          </a:xfrm>
        </p:spPr>
        <p:txBody>
          <a:bodyPr>
            <a:normAutofit/>
          </a:bodyPr>
          <a:lstStyle/>
          <a:p>
            <a:pPr algn="just"/>
            <a:r>
              <a:rPr lang="cs-CZ" dirty="0"/>
              <a:t>Obecně – znát a respektovat.</a:t>
            </a:r>
          </a:p>
          <a:p>
            <a:pPr algn="just"/>
            <a:r>
              <a:rPr lang="cs-CZ" dirty="0"/>
              <a:t>Konkrétně - je třeba pečlivě zkoumat skutečné dopady toho, co vysloví správní soud jako závazný právní názor – ne každé zrušení správního rozhodnutí znamená, že je třeba ve věci rozhodnout opačně.</a:t>
            </a:r>
          </a:p>
          <a:p>
            <a:pPr algn="just"/>
            <a:r>
              <a:rPr lang="cs-CZ" dirty="0"/>
              <a:t>Je třeba odůvodnit, jak se konkrétně promítl závazný právní názor v hodnocení věci.</a:t>
            </a:r>
          </a:p>
          <a:p>
            <a:pPr algn="just"/>
            <a:r>
              <a:rPr lang="cs-CZ" dirty="0"/>
              <a:t> 2 </a:t>
            </a:r>
            <a:r>
              <a:rPr lang="cs-CZ" dirty="0" err="1"/>
              <a:t>Afs</a:t>
            </a:r>
            <a:r>
              <a:rPr lang="cs-CZ" dirty="0"/>
              <a:t> 165/2016 ze dne 10. 11. 2016: </a:t>
            </a:r>
            <a:r>
              <a:rPr lang="cs-CZ" b="1" dirty="0"/>
              <a:t>Právní názor vyslovený Nejvyšším správním soudem nemůže správní orgán v jiných obdobných případech bez dalšího odmítnout jako „ojedinělé soudní rozhodnutí“.</a:t>
            </a:r>
          </a:p>
          <a:p>
            <a:pPr marL="0" indent="0" algn="just">
              <a:buNone/>
            </a:pPr>
            <a:r>
              <a:rPr lang="cs-CZ" dirty="0"/>
              <a:t>Z povahy a postavení Nejvyššího správního soudu plyne, že právní názory vyslovené v jeho rozhodnutích mají být zásadním vodítkem pro správní orgány i instančně podřízené správní soudy v obdobných věcech; takový právní názor je navíc závazný v jiných obdobných případech i pro samotný Nejvyšší správní soud a lze jej v jeho precedenčním účinku zvrátit jen rozhodnutím rozšířeného senátu či rozhodnutími „nadřízených“ soudních orgánů (Ústavní soud, Evropský soud pro lidská práva, Soudní dvůr Evropské unie). … Je proto namístě, aby orgány daňové správy právní názor v uvedeném rozsudku reflektovaly, a aby jej i respektovaly, ledaže by snesly vůči argumentům v něm uvedeným vskutku závažné protiargumenty, které dosud nebyly Nejvyšším správním soudem vzaty v úvahu.</a:t>
            </a:r>
          </a:p>
          <a:p>
            <a:pPr algn="just"/>
            <a:r>
              <a:rPr lang="cs-CZ" dirty="0"/>
              <a:t>Platí přiměřeně i pro rozhodovací činnost nadřízených správních orgánů.</a:t>
            </a:r>
          </a:p>
        </p:txBody>
      </p:sp>
    </p:spTree>
    <p:extLst>
      <p:ext uri="{BB962C8B-B14F-4D97-AF65-F5344CB8AC3E}">
        <p14:creationId xmlns:p14="http://schemas.microsoft.com/office/powerpoint/2010/main" val="280644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9F0E19-D6A4-C508-17B0-5A28623EFF3D}"/>
              </a:ext>
            </a:extLst>
          </p:cNvPr>
          <p:cNvSpPr>
            <a:spLocks noGrp="1"/>
          </p:cNvSpPr>
          <p:nvPr>
            <p:ph type="title"/>
          </p:nvPr>
        </p:nvSpPr>
        <p:spPr/>
        <p:txBody>
          <a:bodyPr/>
          <a:lstStyle/>
          <a:p>
            <a:r>
              <a:rPr lang="cs-CZ" dirty="0"/>
              <a:t>Podklady pro rozhodnutí - § 36 odst. 3 správního řádu</a:t>
            </a:r>
          </a:p>
        </p:txBody>
      </p:sp>
      <p:sp>
        <p:nvSpPr>
          <p:cNvPr id="3" name="Zástupný obsah 2">
            <a:extLst>
              <a:ext uri="{FF2B5EF4-FFF2-40B4-BE49-F238E27FC236}">
                <a16:creationId xmlns:a16="http://schemas.microsoft.com/office/drawing/2014/main" id="{3EDE1D5A-681F-7D0D-B081-65E2ED5AF34E}"/>
              </a:ext>
            </a:extLst>
          </p:cNvPr>
          <p:cNvSpPr>
            <a:spLocks noGrp="1"/>
          </p:cNvSpPr>
          <p:nvPr>
            <p:ph idx="1"/>
          </p:nvPr>
        </p:nvSpPr>
        <p:spPr/>
        <p:txBody>
          <a:bodyPr>
            <a:normAutofit fontScale="85000" lnSpcReduction="10000"/>
          </a:bodyPr>
          <a:lstStyle/>
          <a:p>
            <a:r>
              <a:rPr lang="cs-CZ" b="1" i="0" dirty="0">
                <a:solidFill>
                  <a:srgbClr val="000000"/>
                </a:solidFill>
                <a:effectLst/>
                <a:latin typeface="Aptos" panose="020B0004020202020204" pitchFamily="34" charset="0"/>
              </a:rPr>
              <a:t>Právo účastníka řízení vyjádřit se k podkladům rozhodnutí je klíčová záruka spravedlivého procesu!</a:t>
            </a:r>
            <a:endParaRPr lang="cs-CZ" dirty="0"/>
          </a:p>
          <a:p>
            <a:pPr algn="just"/>
            <a:r>
              <a:rPr lang="cs-CZ" dirty="0"/>
              <a:t>§ 36 odst. 3 věta první </a:t>
            </a:r>
            <a:r>
              <a:rPr lang="cs-CZ" dirty="0" err="1"/>
              <a:t>s.ř</a:t>
            </a:r>
            <a:r>
              <a:rPr lang="cs-CZ" dirty="0"/>
              <a:t>.: </a:t>
            </a:r>
            <a:r>
              <a:rPr lang="cs-CZ" b="0" i="0" dirty="0">
                <a:solidFill>
                  <a:srgbClr val="000000"/>
                </a:solidFill>
                <a:effectLst/>
                <a:latin typeface="Arial" panose="020B0604020202020204" pitchFamily="34" charset="0"/>
              </a:rPr>
              <a:t> </a:t>
            </a:r>
            <a:r>
              <a:rPr lang="cs-CZ" b="0" i="1" dirty="0">
                <a:solidFill>
                  <a:srgbClr val="000000"/>
                </a:solidFill>
                <a:effectLst/>
                <a:latin typeface="Arial" panose="020B0604020202020204" pitchFamily="34" charset="0"/>
              </a:rPr>
              <a:t>Nestanoví-li zákon jinak, musí být účastníkům před vydáním rozhodnutí ve věci dána možnost vyjádřit se k podkladům rozhodnutí; to se netýká žadatele, pokud se jeho žádosti v plném rozsahu vyhovuje, a účastníka, který se práva vyjádřit se k podkladům rozhodnutí vzdal</a:t>
            </a:r>
            <a:r>
              <a:rPr lang="cs-CZ" b="0" i="0" dirty="0">
                <a:solidFill>
                  <a:srgbClr val="000000"/>
                </a:solidFill>
                <a:effectLst/>
                <a:latin typeface="Arial" panose="020B0604020202020204" pitchFamily="34" charset="0"/>
              </a:rPr>
              <a:t>.</a:t>
            </a:r>
          </a:p>
          <a:p>
            <a:pPr algn="just">
              <a:buFontTx/>
              <a:buChar char="-"/>
            </a:pPr>
            <a:r>
              <a:rPr lang="cs-CZ" b="0" i="0" dirty="0">
                <a:solidFill>
                  <a:srgbClr val="000000"/>
                </a:solidFill>
                <a:effectLst/>
                <a:latin typeface="Arial" panose="020B0604020202020204" pitchFamily="34" charset="0"/>
              </a:rPr>
              <a:t>Jednoduchá konstrukce – ale důležité je </a:t>
            </a:r>
            <a:r>
              <a:rPr lang="cs-CZ" b="1" i="0" dirty="0">
                <a:solidFill>
                  <a:srgbClr val="000000"/>
                </a:solidFill>
                <a:effectLst/>
                <a:latin typeface="Arial" panose="020B0604020202020204" pitchFamily="34" charset="0"/>
              </a:rPr>
              <a:t>NEZAPOMÍNAT</a:t>
            </a:r>
            <a:r>
              <a:rPr lang="cs-CZ" b="0" i="0" dirty="0">
                <a:solidFill>
                  <a:srgbClr val="000000"/>
                </a:solidFill>
                <a:effectLst/>
                <a:latin typeface="Arial" panose="020B0604020202020204" pitchFamily="34" charset="0"/>
              </a:rPr>
              <a:t>, neopomíjet!</a:t>
            </a:r>
          </a:p>
          <a:p>
            <a:pPr algn="just">
              <a:buFontTx/>
              <a:buChar char="-"/>
            </a:pPr>
            <a:r>
              <a:rPr lang="cs-CZ" b="0" i="0" dirty="0">
                <a:solidFill>
                  <a:srgbClr val="000000"/>
                </a:solidFill>
                <a:effectLst/>
                <a:latin typeface="Arial" panose="020B0604020202020204" pitchFamily="34" charset="0"/>
              </a:rPr>
              <a:t>Nahlížení lze realizovat i dálkově/elektronicky např. zasláním kopie spisu (nezapomínat na protokol z nahlížení i v tomto případě).</a:t>
            </a:r>
          </a:p>
          <a:p>
            <a:pPr algn="just">
              <a:buFontTx/>
              <a:buChar char="-"/>
            </a:pPr>
            <a:r>
              <a:rPr lang="cs-CZ" b="0" i="0" dirty="0">
                <a:solidFill>
                  <a:srgbClr val="000000"/>
                </a:solidFill>
                <a:effectLst/>
                <a:latin typeface="Arial" panose="020B0604020202020204" pitchFamily="34" charset="0"/>
              </a:rPr>
              <a:t>Umožnit nahlížení 5 kalendářních dní ode dne 23. 12. není realizací možnosti vyjádřit se k podkladům pro rozhodnutí.</a:t>
            </a:r>
          </a:p>
          <a:p>
            <a:pPr algn="just">
              <a:buFontTx/>
              <a:buChar char="-"/>
            </a:pPr>
            <a:endParaRPr lang="cs-CZ" b="0" i="0" dirty="0">
              <a:solidFill>
                <a:srgbClr val="000000"/>
              </a:solidFill>
              <a:effectLst/>
              <a:latin typeface="Arial" panose="020B0604020202020204" pitchFamily="34" charset="0"/>
            </a:endParaRPr>
          </a:p>
          <a:p>
            <a:pPr algn="just"/>
            <a:r>
              <a:rPr lang="cs-CZ" b="0" i="0" dirty="0">
                <a:solidFill>
                  <a:srgbClr val="000000"/>
                </a:solidFill>
                <a:effectLst/>
                <a:latin typeface="Arial" panose="020B0604020202020204" pitchFamily="34" charset="0"/>
              </a:rPr>
              <a:t>§ 36 odst. 3 věta druhá </a:t>
            </a:r>
            <a:r>
              <a:rPr lang="cs-CZ" b="0" i="0" dirty="0" err="1">
                <a:solidFill>
                  <a:srgbClr val="000000"/>
                </a:solidFill>
                <a:effectLst/>
                <a:latin typeface="Arial" panose="020B0604020202020204" pitchFamily="34" charset="0"/>
              </a:rPr>
              <a:t>s.ř</a:t>
            </a:r>
            <a:r>
              <a:rPr lang="cs-CZ" b="0" i="0" dirty="0">
                <a:solidFill>
                  <a:srgbClr val="000000"/>
                </a:solidFill>
                <a:effectLst/>
                <a:latin typeface="Arial" panose="020B0604020202020204" pitchFamily="34" charset="0"/>
              </a:rPr>
              <a:t>. – výluka pro utajované informace: </a:t>
            </a:r>
            <a:r>
              <a:rPr lang="cs-CZ" b="0" i="1" dirty="0">
                <a:solidFill>
                  <a:srgbClr val="000000"/>
                </a:solidFill>
                <a:effectLst/>
                <a:latin typeface="Arial" panose="020B0604020202020204" pitchFamily="34" charset="0"/>
              </a:rPr>
              <a:t>V případě, že podkladem rozhodnutí jsou písemnosti a záznamy, které jsou za podmínek v § 17 odst. 3 uchovávány odděleně mimo spis, může se účastník, o jehož právním nároku se v řízení rozhoduje, s těmito podklady seznámit pouze v podobě, která nezmaří účel jejich utajení; není-li to možné, sdělí se takovému účastníkovi alespoň v obecné rovině, jaké skutečnosti z těchto podkladů vyplývají. Správní orgán si předtím, než účastníkovi umožní seznámit se s podklady podle předchozí věty, vyžádá vyjádření orgánu, který tyto podklady poskytl. Nerozhoduje-li se v řízení o právním nároku účastníka, není takový účastník oprávněn seznámit se s podklady rozhodnutí, které jsou za podmínek v § 17 odst. 3 uchovávány odděleně mimo spis</a:t>
            </a:r>
            <a:r>
              <a:rPr lang="cs-CZ" b="0" i="0" dirty="0">
                <a:solidFill>
                  <a:srgbClr val="000000"/>
                </a:solidFill>
                <a:effectLst/>
                <a:latin typeface="Arial" panose="020B0604020202020204" pitchFamily="34" charset="0"/>
              </a:rPr>
              <a:t>.</a:t>
            </a:r>
            <a:endParaRPr lang="cs-CZ" dirty="0">
              <a:solidFill>
                <a:srgbClr val="000000"/>
              </a:solidFill>
              <a:latin typeface="Arial" panose="020B0604020202020204" pitchFamily="34" charset="0"/>
            </a:endParaRPr>
          </a:p>
          <a:p>
            <a:pPr algn="just"/>
            <a:endParaRPr lang="cs-CZ" dirty="0">
              <a:solidFill>
                <a:srgbClr val="000000"/>
              </a:solidFill>
              <a:latin typeface="Arial" panose="020B0604020202020204" pitchFamily="34" charset="0"/>
            </a:endParaRPr>
          </a:p>
          <a:p>
            <a:pPr algn="just"/>
            <a:r>
              <a:rPr lang="cs-CZ" dirty="0"/>
              <a:t>Pokud jsou údaje v nové listině - možném podkladu (vyjádření k námitkám proti závaznému stanovisku) svým charakterem názorem na věcné nebo právní hodnocení argumentů, pak není třeba nakládat s ním jako s podkladem pro rozhodnutí a seznamovat s tím účastníka řízení. Stejně tak není seznamován s odbornou literaturou nebo metodickými materiály, které také mohou být využity při formulaci úvah v rámci odůvodnění rozhodnutí. V takovém případě je na místě využít obsažené myšlenky, a listinu nijak procesně neřešit, neboť nemá vliv na skutková zjištění. Správní orgán pak nemusí účastníka řízení dopředu seznamovat se svým skutkovým a právním hodnocením případu, to si odbyde právě až vydáním rozhodnutí.</a:t>
            </a:r>
          </a:p>
        </p:txBody>
      </p:sp>
    </p:spTree>
    <p:extLst>
      <p:ext uri="{BB962C8B-B14F-4D97-AF65-F5344CB8AC3E}">
        <p14:creationId xmlns:p14="http://schemas.microsoft.com/office/powerpoint/2010/main" val="410778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315272-620B-B70B-0505-CD9EFE40A48B}"/>
              </a:ext>
            </a:extLst>
          </p:cNvPr>
          <p:cNvSpPr>
            <a:spLocks noGrp="1"/>
          </p:cNvSpPr>
          <p:nvPr>
            <p:ph type="title"/>
          </p:nvPr>
        </p:nvSpPr>
        <p:spPr/>
        <p:txBody>
          <a:bodyPr/>
          <a:lstStyle/>
          <a:p>
            <a:pPr algn="ctr"/>
            <a:r>
              <a:rPr lang="cs-CZ" dirty="0"/>
              <a:t>Účastenství v řízení</a:t>
            </a:r>
          </a:p>
        </p:txBody>
      </p:sp>
      <p:sp>
        <p:nvSpPr>
          <p:cNvPr id="3" name="Zástupný obsah 2">
            <a:extLst>
              <a:ext uri="{FF2B5EF4-FFF2-40B4-BE49-F238E27FC236}">
                <a16:creationId xmlns:a16="http://schemas.microsoft.com/office/drawing/2014/main" id="{41D3D9A2-2E50-021E-1560-B8335A3052D8}"/>
              </a:ext>
            </a:extLst>
          </p:cNvPr>
          <p:cNvSpPr>
            <a:spLocks noGrp="1"/>
          </p:cNvSpPr>
          <p:nvPr>
            <p:ph idx="1"/>
          </p:nvPr>
        </p:nvSpPr>
        <p:spPr/>
        <p:txBody>
          <a:bodyPr>
            <a:normAutofit lnSpcReduction="10000"/>
          </a:bodyPr>
          <a:lstStyle/>
          <a:p>
            <a:r>
              <a:rPr lang="cs-CZ" dirty="0"/>
              <a:t>Rozsudek Nejvyššího správního soudu čj. </a:t>
            </a:r>
            <a:r>
              <a:rPr lang="cs-CZ" b="1" dirty="0"/>
              <a:t>8 As 134/2024</a:t>
            </a:r>
            <a:r>
              <a:rPr lang="cs-CZ" dirty="0"/>
              <a:t>-86 ze dne 30. 4. 2025 – v odstavcích 10 až 22 podává podrobný návod, jak zkoumat účastenství  „ekologického spolku“ a jaké následky má porušení takového postupu ze strany soudu (nebo správního orgánu):</a:t>
            </a:r>
          </a:p>
          <a:p>
            <a:pPr marL="0" indent="0" algn="just">
              <a:buNone/>
            </a:pPr>
            <a:r>
              <a:rPr lang="cs-CZ" dirty="0"/>
              <a:t>[14] </a:t>
            </a:r>
            <a:r>
              <a:rPr lang="cs-CZ" i="1" dirty="0"/>
              <a:t>Osobami zúčastněnými na řízení mohou být i spolky, jejichž účelem je podle stanov ochrana přírody a krajiny (ekologické spolky). Mohou hájit právo na příznivé životní prostředí svých členů, mají-li místní a věcný vztah k lokalitě (nález Ústavního soudu ze dne 30. 5. 2014, </a:t>
            </a:r>
            <a:r>
              <a:rPr lang="cs-CZ" i="1" dirty="0" err="1"/>
              <a:t>sp</a:t>
            </a:r>
            <a:r>
              <a:rPr lang="cs-CZ" i="1" dirty="0"/>
              <a:t>. zn. I. ÚS 59/14, bod 26). … </a:t>
            </a:r>
          </a:p>
          <a:p>
            <a:pPr marL="0" indent="0" algn="just">
              <a:buNone/>
            </a:pPr>
            <a:r>
              <a:rPr lang="cs-CZ" i="1" dirty="0"/>
              <a:t>Přístup ekologických spolků k soudní ochraně však není neomezený. Spolek musí předně tvrdit, že byl rozhodnutím správního orgánu dotčen na svých subjektivních právech, např. na právu na příznivé životní prostředí. Přímé dotčení na právu v důsledku správního rozhodnutí musí být myslitelné (rozsudek NSS ze dne 28. 2. 2020, čj. 6 As 104/2019-70, č. 4038/2020 Sb. NSS, bod 19). Pro posouzení dotčení na právu je podstatným kritériem vztah spolku k lokalitě, ve které je uskutečňován daný záměr (místní vztah), jakož i to, zda daný záměr může mít dopad na cíle, na něž se spolek zaměřuje (věcný vztah). … </a:t>
            </a:r>
          </a:p>
          <a:p>
            <a:pPr marL="0" indent="0" algn="just">
              <a:buNone/>
            </a:pPr>
            <a:r>
              <a:rPr lang="cs-CZ" i="1" dirty="0"/>
              <a:t>Důraz na místní zavedenost spolku se však může lišit podle toho, jak široké dopady jsou s přijetím daného záměru spojeny, nebo i podle významu chráněných přírodních, krajinných či jiných hodnot (rozsudek NSS ze dne 23. 5. 2018, čj. 10 As 336/2017-46, bod 23). Judikatura připustila i takové situace, ve kterých by spolek mohl být dotčen na svých hmotných právech, i pokud by působil obvykle na jiném místě, než je objekt, jehož ochrany se domáhá, a to v případě objektu s určitým stupněm celostátní ochrany [např. národního parku (rozsudek NSS ze dne 16. 11. 2016, čj. 1 As 182/2016-28), nebo v případě provozu elektrárny přesahující svým dopadem hranice kraje (rozsudek NSS ze dne 6. 1. 2016, čj. 3 As 13/2015-200)]. Věcný vztah ekologického spolku k předmětu řízení shledal Nejvyšší správní soud např. v územním rozhodnutí, v němž byl posuzován soulad stavebního záměru s regulativem územního plánování zajišťujícím ochranu přírodního a krajinného charakteru pozemku (rozsudek NSS ze dne 4. 5. 2023, čj. 7 As 45/2023-28, bod 17); při změně integrovaného povolení k provozu elektrárny (rozsudek NSS ze dne 25. 6. 2015, čj. 1 As 13/2015-295, bod 82); nebo v případě povolení stavby mající dopad na přírodu a krajinu (rozsudek NSS ze dne ze dne 27. 4. 2023, čj. 1 As 21/2023-84, bod 33).</a:t>
            </a:r>
          </a:p>
        </p:txBody>
      </p:sp>
    </p:spTree>
    <p:extLst>
      <p:ext uri="{BB962C8B-B14F-4D97-AF65-F5344CB8AC3E}">
        <p14:creationId xmlns:p14="http://schemas.microsoft.com/office/powerpoint/2010/main" val="3060256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85823A-49BB-56C4-926C-4F910A782E53}"/>
              </a:ext>
            </a:extLst>
          </p:cNvPr>
          <p:cNvSpPr>
            <a:spLocks noGrp="1"/>
          </p:cNvSpPr>
          <p:nvPr>
            <p:ph type="title"/>
          </p:nvPr>
        </p:nvSpPr>
        <p:spPr/>
        <p:txBody>
          <a:bodyPr/>
          <a:lstStyle/>
          <a:p>
            <a:pPr algn="ctr"/>
            <a:r>
              <a:rPr lang="cs-CZ" dirty="0"/>
              <a:t>Účastenství </a:t>
            </a:r>
            <a:r>
              <a:rPr lang="cs-CZ" dirty="0" err="1"/>
              <a:t>ekospolku</a:t>
            </a:r>
            <a:r>
              <a:rPr lang="cs-CZ" dirty="0"/>
              <a:t>, pokračování</a:t>
            </a:r>
          </a:p>
        </p:txBody>
      </p:sp>
      <p:sp>
        <p:nvSpPr>
          <p:cNvPr id="3" name="Zástupný obsah 2">
            <a:extLst>
              <a:ext uri="{FF2B5EF4-FFF2-40B4-BE49-F238E27FC236}">
                <a16:creationId xmlns:a16="http://schemas.microsoft.com/office/drawing/2014/main" id="{1EED59E3-E66C-390D-A21D-063280B91362}"/>
              </a:ext>
            </a:extLst>
          </p:cNvPr>
          <p:cNvSpPr>
            <a:spLocks noGrp="1"/>
          </p:cNvSpPr>
          <p:nvPr>
            <p:ph idx="1"/>
          </p:nvPr>
        </p:nvSpPr>
        <p:spPr/>
        <p:txBody>
          <a:bodyPr/>
          <a:lstStyle/>
          <a:p>
            <a:pPr marL="0" indent="0" algn="just">
              <a:buNone/>
            </a:pPr>
            <a:r>
              <a:rPr lang="cs-CZ" dirty="0"/>
              <a:t>[16] </a:t>
            </a:r>
            <a:r>
              <a:rPr lang="cs-CZ" i="1" dirty="0"/>
              <a:t>Nejvyšší správní soud shrnuje, že soud při zjišťování okruhu osob zúčastněných na řízení vychází předně ze správního rozhodnutí a obsahu správního spisu. Osoby takto zjištěné budou zpravidla ztotožnitelné a soud jim dle § 42 odst. 1 s. ř. s. přímo doručí vyrozumění o probíhajícím řízení a výzvu k uplatnění práv ve smyslu § 34 odst. 2 věty druhé s. ř. s. Soud se však musí zabývat také tím, zdali na základě povahy přezkoumávaného správního rozhodnutí nepřipadá v úvahu přímé dotčení na právech osob, které nelze dopředu jednotlivě určit. …</a:t>
            </a:r>
          </a:p>
          <a:p>
            <a:pPr marL="0" indent="0" algn="just">
              <a:buNone/>
            </a:pPr>
            <a:r>
              <a:rPr lang="cs-CZ" i="1" dirty="0"/>
              <a:t>Může jít ale i o individuální správní akty, pokud se dotýkají práva na příznivé životní prostředí. Toto právo totiž může svědčit širokému okruhu osob, obvykle reprezentovaných ekologickými spolky, které ve správním řízení nemusely ze zákonných nebo i faktických důvodů vystupovat. Dospěje-li soud k závěru, že takové dotčení na právu je z povahy věci myslitelné, pak pokud chce předejít tomu, že pomine některou v úvahu přicházející osobu zúčastněnou na řízení, nezbývá mu než doručit vyrozumění o probíhajícím řízení a výzvu k uplatnění práv prostřednictvím vyvěšení na úřední desce dle § 42 odst. 4 s. ř. s. Takové osoby totiž zpravidla nebude možné jednotlivě určit. </a:t>
            </a:r>
            <a:endParaRPr lang="cs-CZ" dirty="0"/>
          </a:p>
          <a:p>
            <a:pPr marL="0" indent="0" algn="just">
              <a:buNone/>
            </a:pPr>
            <a:r>
              <a:rPr lang="cs-CZ" dirty="0"/>
              <a:t>[17] … </a:t>
            </a:r>
            <a:r>
              <a:rPr lang="cs-CZ" i="1" dirty="0"/>
              <a:t>Z odůvodnění správního rozhodnutí nebylo možné usuzovat na existenci v rozdělovníku neuvedené osoby zúčastněné na řízení. Další osoba zúčastněná na řízení nebyla na první pohled patrná ani ze správního spisu. I za této situace se však měl krajský soud ještě zabývat tím, zdali existence osoby zúčastněné na řízení nevyplývala z povahy věci</a:t>
            </a:r>
            <a:r>
              <a:rPr lang="cs-CZ" dirty="0"/>
              <a:t>.</a:t>
            </a:r>
          </a:p>
        </p:txBody>
      </p:sp>
    </p:spTree>
    <p:extLst>
      <p:ext uri="{BB962C8B-B14F-4D97-AF65-F5344CB8AC3E}">
        <p14:creationId xmlns:p14="http://schemas.microsoft.com/office/powerpoint/2010/main" val="3847432673"/>
      </p:ext>
    </p:extLst>
  </p:cSld>
  <p:clrMapOvr>
    <a:masterClrMapping/>
  </p:clrMapOvr>
</p:sld>
</file>

<file path=ppt/theme/theme1.xml><?xml version="1.0" encoding="utf-8"?>
<a:theme xmlns:a="http://schemas.openxmlformats.org/drawingml/2006/main" name="MZE_Prez_VodniHospodarstvi_16x9">
  <a:themeElements>
    <a:clrScheme name="MZe - Vodní hospodářství">
      <a:dk1>
        <a:sysClr val="windowText" lastClr="000000"/>
      </a:dk1>
      <a:lt1>
        <a:sysClr val="window" lastClr="FFFFFF"/>
      </a:lt1>
      <a:dk2>
        <a:srgbClr val="1D1D1B"/>
      </a:dk2>
      <a:lt2>
        <a:srgbClr val="C6C6C6"/>
      </a:lt2>
      <a:accent1>
        <a:srgbClr val="29B4E9"/>
      </a:accent1>
      <a:accent2>
        <a:srgbClr val="004A99"/>
      </a:accent2>
      <a:accent3>
        <a:srgbClr val="98D0BF"/>
      </a:accent3>
      <a:accent4>
        <a:srgbClr val="80733D"/>
      </a:accent4>
      <a:accent5>
        <a:srgbClr val="CDCE00"/>
      </a:accent5>
      <a:accent6>
        <a:srgbClr val="005C2B"/>
      </a:accent6>
      <a:hlink>
        <a:srgbClr val="29B4E9"/>
      </a:hlink>
      <a:folHlink>
        <a:srgbClr val="29B4E9"/>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ZE_Prez_VodniHospodarstvi_16x9.potx" id="{37C848B3-AC23-4065-ADF8-86100E7F729C}" vid="{CE7BB757-A824-4AE0-A691-561606B4467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MZE_Prez_VodniHospodarstvi_16x9</Template>
  <TotalTime>0</TotalTime>
  <Words>7866</Words>
  <Application>Microsoft Office PowerPoint</Application>
  <PresentationFormat>Vlastní</PresentationFormat>
  <Paragraphs>248</Paragraphs>
  <Slides>29</Slides>
  <Notes>11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29</vt:i4>
      </vt:variant>
    </vt:vector>
  </HeadingPairs>
  <TitlesOfParts>
    <vt:vector size="36" baseType="lpstr">
      <vt:lpstr>Aptos</vt:lpstr>
      <vt:lpstr>Arial</vt:lpstr>
      <vt:lpstr>Calibri</vt:lpstr>
      <vt:lpstr>Gill Sans MT</vt:lpstr>
      <vt:lpstr>Segoe Sans</vt:lpstr>
      <vt:lpstr>Wingdings</vt:lpstr>
      <vt:lpstr>MZE_Prez_VodniHospodarstvi_16x9</vt:lpstr>
      <vt:lpstr>Zjištěné chyby  v úřední praxi</vt:lpstr>
      <vt:lpstr>Statistika místo obsahu</vt:lpstr>
      <vt:lpstr>Zákon o odpovědnosti veřejné moci</vt:lpstr>
      <vt:lpstr>Procesní nedostatky</vt:lpstr>
      <vt:lpstr>Spisový pořádek</vt:lpstr>
      <vt:lpstr>Judikatura v rovině obecné</vt:lpstr>
      <vt:lpstr>Podklady pro rozhodnutí - § 36 odst. 3 správního řádu</vt:lpstr>
      <vt:lpstr>Účastenství v řízení</vt:lpstr>
      <vt:lpstr>Účastenství ekospolku, pokračování</vt:lpstr>
      <vt:lpstr>Účastenství – konkrétní posouzení</vt:lpstr>
      <vt:lpstr>Odůvodnění rozhodnutí</vt:lpstr>
      <vt:lpstr>Nesprávné právní posouzení</vt:lpstr>
      <vt:lpstr>K charakteru „ostatních“ vod v kanalizaci</vt:lpstr>
      <vt:lpstr>Voda pro chatu Rovina</vt:lpstr>
      <vt:lpstr>Oprava MVE Dolní Lukavice</vt:lpstr>
      <vt:lpstr>Konkurence MVE v Čelákovicích</vt:lpstr>
      <vt:lpstr>Skutková zjištění</vt:lpstr>
      <vt:lpstr>Ohledání (§ 54 sř) – vstup na nemovitosti</vt:lpstr>
      <vt:lpstr>KS České Budějovice – Andělská stoka</vt:lpstr>
      <vt:lpstr>Ke znaleckým posudkům</vt:lpstr>
      <vt:lpstr>Nepřiměřená délka řízení</vt:lpstr>
      <vt:lpstr>Odstraňování staveb</vt:lpstr>
      <vt:lpstr>Odstraňování staveb 2</vt:lpstr>
      <vt:lpstr>Pochybnostní řízení</vt:lpstr>
      <vt:lpstr>Řízení v pochybnostech</vt:lpstr>
      <vt:lpstr>Statistika škod v oblasti vod</vt:lpstr>
      <vt:lpstr>Soudní statistika - výsledky</vt:lpstr>
      <vt:lpstr>¿Dotazy?</vt:lpstr>
      <vt:lpstr>DĚKUJEME ZA POZORNOST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2019-09-26T07:02:16Z</dcterms:created>
  <dcterms:modified xsi:type="dcterms:W3CDTF">2025-05-19T15:10:12Z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01bb0b-c2f5-4fc4-bac5-774fe7d62679_Enabled">
    <vt:lpwstr>true</vt:lpwstr>
  </property>
  <property fmtid="{D5CDD505-2E9C-101B-9397-08002B2CF9AE}" pid="3" name="MSIP_Label_8d01bb0b-c2f5-4fc4-bac5-774fe7d62679_SetDate">
    <vt:lpwstr>2024-05-13T04:33:03Z</vt:lpwstr>
  </property>
  <property fmtid="{D5CDD505-2E9C-101B-9397-08002B2CF9AE}" pid="4" name="MSIP_Label_8d01bb0b-c2f5-4fc4-bac5-774fe7d62679_Method">
    <vt:lpwstr>Privileged</vt:lpwstr>
  </property>
  <property fmtid="{D5CDD505-2E9C-101B-9397-08002B2CF9AE}" pid="5" name="MSIP_Label_8d01bb0b-c2f5-4fc4-bac5-774fe7d62679_Name">
    <vt:lpwstr>Veřejné</vt:lpwstr>
  </property>
  <property fmtid="{D5CDD505-2E9C-101B-9397-08002B2CF9AE}" pid="6" name="MSIP_Label_8d01bb0b-c2f5-4fc4-bac5-774fe7d62679_SiteId">
    <vt:lpwstr>e84ea0de-38e7-4864-b153-a909a7746ff0</vt:lpwstr>
  </property>
  <property fmtid="{D5CDD505-2E9C-101B-9397-08002B2CF9AE}" pid="7" name="MSIP_Label_8d01bb0b-c2f5-4fc4-bac5-774fe7d62679_ActionId">
    <vt:lpwstr>047f59a8-9110-4be2-a932-1b4edffd0eac</vt:lpwstr>
  </property>
  <property fmtid="{D5CDD505-2E9C-101B-9397-08002B2CF9AE}" pid="8" name="MSIP_Label_8d01bb0b-c2f5-4fc4-bac5-774fe7d62679_ContentBits">
    <vt:lpwstr>0</vt:lpwstr>
  </property>
</Properties>
</file>