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1543" r:id="rId2"/>
    <p:sldId id="672" r:id="rId3"/>
    <p:sldId id="1418" r:id="rId4"/>
    <p:sldId id="1649" r:id="rId5"/>
    <p:sldId id="1588" r:id="rId6"/>
    <p:sldId id="1589" r:id="rId7"/>
    <p:sldId id="1590" r:id="rId8"/>
    <p:sldId id="1644" r:id="rId9"/>
    <p:sldId id="1591" r:id="rId10"/>
    <p:sldId id="1592" r:id="rId11"/>
    <p:sldId id="347" r:id="rId12"/>
    <p:sldId id="1318" r:id="rId13"/>
    <p:sldId id="1602" r:id="rId14"/>
    <p:sldId id="1604" r:id="rId15"/>
    <p:sldId id="1594" r:id="rId16"/>
    <p:sldId id="1583" r:id="rId17"/>
    <p:sldId id="1587" r:id="rId18"/>
    <p:sldId id="1293" r:id="rId19"/>
    <p:sldId id="1595" r:id="rId20"/>
    <p:sldId id="1598" r:id="rId21"/>
    <p:sldId id="1077" r:id="rId22"/>
    <p:sldId id="1079" r:id="rId23"/>
    <p:sldId id="1307" r:id="rId24"/>
    <p:sldId id="1603" r:id="rId25"/>
    <p:sldId id="1288" r:id="rId26"/>
    <p:sldId id="1600" r:id="rId27"/>
    <p:sldId id="1606" r:id="rId28"/>
    <p:sldId id="1607" r:id="rId29"/>
    <p:sldId id="1608" r:id="rId30"/>
    <p:sldId id="1609" r:id="rId31"/>
    <p:sldId id="1610" r:id="rId32"/>
    <p:sldId id="1611" r:id="rId33"/>
    <p:sldId id="1612" r:id="rId34"/>
    <p:sldId id="1613" r:id="rId35"/>
    <p:sldId id="330" r:id="rId36"/>
    <p:sldId id="1650" r:id="rId37"/>
    <p:sldId id="331" r:id="rId38"/>
    <p:sldId id="333" r:id="rId39"/>
    <p:sldId id="1421" r:id="rId40"/>
    <p:sldId id="345" r:id="rId41"/>
    <p:sldId id="346" r:id="rId42"/>
    <p:sldId id="1422" r:id="rId43"/>
    <p:sldId id="1423" r:id="rId44"/>
    <p:sldId id="1647" r:id="rId45"/>
    <p:sldId id="1640" r:id="rId46"/>
    <p:sldId id="1620" r:id="rId47"/>
    <p:sldId id="1627" r:id="rId48"/>
    <p:sldId id="1624" r:id="rId49"/>
    <p:sldId id="1625" r:id="rId50"/>
    <p:sldId id="1626" r:id="rId51"/>
    <p:sldId id="1628" r:id="rId52"/>
    <p:sldId id="1629" r:id="rId53"/>
    <p:sldId id="1630" r:id="rId54"/>
    <p:sldId id="1635" r:id="rId55"/>
    <p:sldId id="263" r:id="rId56"/>
    <p:sldId id="1638" r:id="rId57"/>
    <p:sldId id="264" r:id="rId58"/>
    <p:sldId id="1637" r:id="rId59"/>
    <p:sldId id="1639" r:id="rId60"/>
    <p:sldId id="261" r:id="rId61"/>
    <p:sldId id="1636" r:id="rId62"/>
    <p:sldId id="1596" r:id="rId63"/>
    <p:sldId id="1154" r:id="rId64"/>
    <p:sldId id="1643" r:id="rId65"/>
    <p:sldId id="1155" r:id="rId66"/>
    <p:sldId id="320" r:id="rId67"/>
    <p:sldId id="1585" r:id="rId68"/>
    <p:sldId id="334" r:id="rId69"/>
    <p:sldId id="337" r:id="rId70"/>
    <p:sldId id="335" r:id="rId71"/>
    <p:sldId id="1563" r:id="rId72"/>
    <p:sldId id="1351" r:id="rId73"/>
    <p:sldId id="1471" r:id="rId74"/>
    <p:sldId id="1556" r:id="rId75"/>
    <p:sldId id="1558" r:id="rId76"/>
    <p:sldId id="258" r:id="rId77"/>
    <p:sldId id="1311" r:id="rId78"/>
    <p:sldId id="1573" r:id="rId79"/>
    <p:sldId id="1575" r:id="rId80"/>
    <p:sldId id="1408" r:id="rId81"/>
    <p:sldId id="1749" r:id="rId82"/>
    <p:sldId id="1648" r:id="rId83"/>
    <p:sldId id="1651" r:id="rId84"/>
    <p:sldId id="1652" r:id="rId85"/>
    <p:sldId id="1306" r:id="rId86"/>
    <p:sldId id="1733" r:id="rId87"/>
    <p:sldId id="1723" r:id="rId88"/>
    <p:sldId id="1748" r:id="rId89"/>
    <p:sldId id="1747" r:id="rId90"/>
    <p:sldId id="1750" r:id="rId91"/>
  </p:sldIdLst>
  <p:sldSz cx="12190413"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p:cViewPr>
        <p:scale>
          <a:sx n="67" d="100"/>
          <a:sy n="67" d="100"/>
        </p:scale>
        <p:origin x="630" y="2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B3C44-3820-4153-B2AA-785DF7D21CC6}" type="datetimeFigureOut">
              <a:rPr lang="cs-CZ" smtClean="0"/>
              <a:t>05.06.2024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163C1-D97B-462E-BAAC-B3C2A20D0982}" type="slidenum">
              <a:rPr lang="cs-CZ" smtClean="0"/>
              <a:t>‹#›</a:t>
            </a:fld>
            <a:endParaRPr lang="cs-CZ"/>
          </a:p>
        </p:txBody>
      </p:sp>
    </p:spTree>
    <p:extLst>
      <p:ext uri="{BB962C8B-B14F-4D97-AF65-F5344CB8AC3E}">
        <p14:creationId xmlns:p14="http://schemas.microsoft.com/office/powerpoint/2010/main" val="84936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a:extLst>
              <a:ext uri="{FF2B5EF4-FFF2-40B4-BE49-F238E27FC236}">
                <a16:creationId xmlns:a16="http://schemas.microsoft.com/office/drawing/2014/main" id="{D7D73E77-F158-4549-80AD-9DF8D55F7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Zástupný symbol pro poznámky 2">
            <a:extLst>
              <a:ext uri="{FF2B5EF4-FFF2-40B4-BE49-F238E27FC236}">
                <a16:creationId xmlns:a16="http://schemas.microsoft.com/office/drawing/2014/main" id="{A5F98B4A-D34E-4B18-B9AD-8EA29C79D8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172" name="Zástupný symbol pro číslo snímku 3">
            <a:extLst>
              <a:ext uri="{FF2B5EF4-FFF2-40B4-BE49-F238E27FC236}">
                <a16:creationId xmlns:a16="http://schemas.microsoft.com/office/drawing/2014/main" id="{2FE898DD-F412-4B49-858F-2FE238E73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BA737-157C-47A1-8DF6-21007609FBB7}" type="slidenum">
              <a:rPr lang="cs-CZ" altLang="cs-CZ" smtClean="0"/>
              <a:pPr>
                <a:spcBef>
                  <a:spcPct val="0"/>
                </a:spcBef>
              </a:pPr>
              <a:t>2</a:t>
            </a:fld>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txBox="1">
            <a:spLocks noGrp="1"/>
          </p:cNvSpPr>
          <p:nvPr>
            <p:ph type="ftr" idx="11"/>
          </p:nvPr>
        </p:nvSpPr>
        <p:spPr>
          <a:xfrm>
            <a:off x="0" y="9408981"/>
            <a:ext cx="2944283" cy="497019"/>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Deegener Körner</a:t>
            </a:r>
            <a:endParaRPr/>
          </a:p>
        </p:txBody>
      </p:sp>
      <p:sp>
        <p:nvSpPr>
          <p:cNvPr id="239" name="Google Shape;239;p6:notes"/>
          <p:cNvSpPr txBox="1">
            <a:spLocks noGrp="1"/>
          </p:cNvSpPr>
          <p:nvPr>
            <p:ph type="sldNum" idx="12"/>
          </p:nvPr>
        </p:nvSpPr>
        <p:spPr>
          <a:xfrm>
            <a:off x="3848645" y="9408981"/>
            <a:ext cx="2944283" cy="49701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51;p:notes">
            <a:extLst>
              <a:ext uri="{FF2B5EF4-FFF2-40B4-BE49-F238E27FC236}">
                <a16:creationId xmlns:a16="http://schemas.microsoft.com/office/drawing/2014/main" id="{33C86056-DCC1-451E-A012-F05FE3C5FB7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7" name="Google Shape;52;p:notes">
            <a:extLst>
              <a:ext uri="{FF2B5EF4-FFF2-40B4-BE49-F238E27FC236}">
                <a16:creationId xmlns:a16="http://schemas.microsoft.com/office/drawing/2014/main" id="{D574BD6C-8C90-4BA3-819E-2894FBCDCD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70;g8244439072_1_10:notes">
            <a:extLst>
              <a:ext uri="{FF2B5EF4-FFF2-40B4-BE49-F238E27FC236}">
                <a16:creationId xmlns:a16="http://schemas.microsoft.com/office/drawing/2014/main" id="{BD2766C9-231A-4D8A-BE49-6EE1B6A879A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5" name="Google Shape;71;g8244439072_1_10:notes">
            <a:extLst>
              <a:ext uri="{FF2B5EF4-FFF2-40B4-BE49-F238E27FC236}">
                <a16:creationId xmlns:a16="http://schemas.microsoft.com/office/drawing/2014/main" id="{9520E828-B642-4C18-8F2A-E4EF88A16E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70;g8244439072_1_10:notes">
            <a:extLst>
              <a:ext uri="{FF2B5EF4-FFF2-40B4-BE49-F238E27FC236}">
                <a16:creationId xmlns:a16="http://schemas.microsoft.com/office/drawing/2014/main" id="{5F91BC80-B660-41CC-B967-EC3784D8B27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3" name="Google Shape;71;g8244439072_1_10:notes">
            <a:extLst>
              <a:ext uri="{FF2B5EF4-FFF2-40B4-BE49-F238E27FC236}">
                <a16:creationId xmlns:a16="http://schemas.microsoft.com/office/drawing/2014/main" id="{995901E4-A939-480B-8D5D-2E74D7795F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70;g8244439072_1_10:notes">
            <a:extLst>
              <a:ext uri="{FF2B5EF4-FFF2-40B4-BE49-F238E27FC236}">
                <a16:creationId xmlns:a16="http://schemas.microsoft.com/office/drawing/2014/main" id="{8959F0AE-E60D-4B34-8DD9-BD0465C0327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1" name="Google Shape;71;g8244439072_1_10:notes">
            <a:extLst>
              <a:ext uri="{FF2B5EF4-FFF2-40B4-BE49-F238E27FC236}">
                <a16:creationId xmlns:a16="http://schemas.microsoft.com/office/drawing/2014/main" id="{9B106677-3177-49E7-8969-6FC3E56740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70;g8244439072_1_10:notes">
            <a:extLst>
              <a:ext uri="{FF2B5EF4-FFF2-40B4-BE49-F238E27FC236}">
                <a16:creationId xmlns:a16="http://schemas.microsoft.com/office/drawing/2014/main" id="{515E1944-137D-463B-890E-328E6E63C35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7" name="Google Shape;71;g8244439072_1_10:notes">
            <a:extLst>
              <a:ext uri="{FF2B5EF4-FFF2-40B4-BE49-F238E27FC236}">
                <a16:creationId xmlns:a16="http://schemas.microsoft.com/office/drawing/2014/main" id="{2B1D7A3F-2E11-46A1-9A8B-4530F2B6D1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70;g8244439072_1_10:notes">
            <a:extLst>
              <a:ext uri="{FF2B5EF4-FFF2-40B4-BE49-F238E27FC236}">
                <a16:creationId xmlns:a16="http://schemas.microsoft.com/office/drawing/2014/main" id="{36157F55-A3B8-429E-B362-7AE57B0B0AE1}"/>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5" name="Google Shape;71;g8244439072_1_10:notes">
            <a:extLst>
              <a:ext uri="{FF2B5EF4-FFF2-40B4-BE49-F238E27FC236}">
                <a16:creationId xmlns:a16="http://schemas.microsoft.com/office/drawing/2014/main" id="{A7075F59-1CC6-4A79-9C3B-6699E2D366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8:notes"/>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8:notes"/>
          <p:cNvSpPr txBox="1">
            <a:spLocks noGrp="1"/>
          </p:cNvSpPr>
          <p:nvPr>
            <p:ph type="ftr" idx="11"/>
          </p:nvPr>
        </p:nvSpPr>
        <p:spPr>
          <a:xfrm>
            <a:off x="0" y="9408981"/>
            <a:ext cx="2944283" cy="497019"/>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Deegener Körner</a:t>
            </a:r>
            <a:endParaRPr/>
          </a:p>
        </p:txBody>
      </p:sp>
      <p:sp>
        <p:nvSpPr>
          <p:cNvPr id="275" name="Google Shape;275;p8:notes"/>
          <p:cNvSpPr txBox="1">
            <a:spLocks noGrp="1"/>
          </p:cNvSpPr>
          <p:nvPr>
            <p:ph type="sldNum" idx="12"/>
          </p:nvPr>
        </p:nvSpPr>
        <p:spPr>
          <a:xfrm>
            <a:off x="3848645" y="9408981"/>
            <a:ext cx="2944283" cy="49701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a:spLocks noGrp="1" noRot="1" noChangeAspect="1"/>
          </p:cNvSpPr>
          <p:nvPr>
            <p:ph type="sldImg" idx="2"/>
          </p:nvPr>
        </p:nvSpPr>
        <p:spPr>
          <a:xfrm>
            <a:off x="425450" y="1238250"/>
            <a:ext cx="5943600" cy="3343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9:notes"/>
          <p:cNvSpPr txBox="1">
            <a:spLocks noGrp="1"/>
          </p:cNvSpPr>
          <p:nvPr>
            <p:ph type="body" idx="1"/>
          </p:nvPr>
        </p:nvSpPr>
        <p:spPr>
          <a:xfrm>
            <a:off x="679450" y="4767262"/>
            <a:ext cx="5435600" cy="3900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9:notes"/>
          <p:cNvSpPr txBox="1">
            <a:spLocks noGrp="1"/>
          </p:cNvSpPr>
          <p:nvPr>
            <p:ph type="ftr" idx="11"/>
          </p:nvPr>
        </p:nvSpPr>
        <p:spPr>
          <a:xfrm>
            <a:off x="0" y="9408981"/>
            <a:ext cx="2944283" cy="497019"/>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Deegener Körner</a:t>
            </a:r>
            <a:endParaRPr/>
          </a:p>
        </p:txBody>
      </p:sp>
      <p:sp>
        <p:nvSpPr>
          <p:cNvPr id="312" name="Google Shape;312;p9:notes"/>
          <p:cNvSpPr txBox="1">
            <a:spLocks noGrp="1"/>
          </p:cNvSpPr>
          <p:nvPr>
            <p:ph type="sldNum" idx="12"/>
          </p:nvPr>
        </p:nvSpPr>
        <p:spPr>
          <a:xfrm>
            <a:off x="3848645" y="9408981"/>
            <a:ext cx="2944283" cy="49701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281" y="2130426"/>
            <a:ext cx="10361851" cy="1470025"/>
          </a:xfrm>
        </p:spPr>
        <p:txBody>
          <a:bodyPr/>
          <a:lstStyle/>
          <a:p>
            <a:r>
              <a:rPr lang="cs-CZ"/>
              <a:t>Klepnutím lze upravit styl předlohy nadpisů.</a:t>
            </a:r>
          </a:p>
        </p:txBody>
      </p:sp>
      <p:sp>
        <p:nvSpPr>
          <p:cNvPr id="3" name="Podnadpis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8049" y="274639"/>
            <a:ext cx="2742843"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521" y="274639"/>
            <a:ext cx="8025355"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546" y="593367"/>
            <a:ext cx="11359321"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546" y="1536633"/>
            <a:ext cx="11359321" cy="4555200"/>
          </a:xfrm>
          <a:prstGeom prst="rect">
            <a:avLst/>
          </a:prstGeom>
        </p:spPr>
        <p:txBody>
          <a:bodyPr spcFirstLastPara="1" lIns="91425" tIns="91425" rIns="91425" bIns="91425">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 name="Google Shape;19;p4">
            <a:extLst>
              <a:ext uri="{FF2B5EF4-FFF2-40B4-BE49-F238E27FC236}">
                <a16:creationId xmlns:a16="http://schemas.microsoft.com/office/drawing/2014/main" id="{A094BDD3-3840-F111-B705-E7DEE4D35EF5}"/>
              </a:ext>
            </a:extLst>
          </p:cNvPr>
          <p:cNvSpPr txBox="1">
            <a:spLocks noGrp="1"/>
          </p:cNvSpPr>
          <p:nvPr>
            <p:ph type="sldNum" idx="10"/>
          </p:nvPr>
        </p:nvSpPr>
        <p:spPr>
          <a:xfrm>
            <a:off x="11295181" y="6218239"/>
            <a:ext cx="732271" cy="523875"/>
          </a:xfrm>
        </p:spPr>
        <p:txBody>
          <a:bodyPr lIns="91425" tIns="91425" rIns="91425" bIns="91425">
            <a:noAutofit/>
          </a:bodyPr>
          <a:lstStyle>
            <a:lvl1pPr>
              <a:defRPr/>
            </a:lvl1pPr>
          </a:lstStyle>
          <a:p>
            <a:pPr>
              <a:defRPr/>
            </a:pPr>
            <a:fld id="{E1BBA119-29A1-4730-A5DE-0690E0C01B65}" type="slidenum">
              <a:rPr lang="cs-CZ" altLang="cs-CZ"/>
              <a:pPr>
                <a:defRPr/>
              </a:pPr>
              <a:t>‹#›</a:t>
            </a:fld>
            <a:endParaRPr lang="cs-CZ" altLang="cs-CZ"/>
          </a:p>
        </p:txBody>
      </p:sp>
    </p:spTree>
    <p:extLst>
      <p:ext uri="{BB962C8B-B14F-4D97-AF65-F5344CB8AC3E}">
        <p14:creationId xmlns:p14="http://schemas.microsoft.com/office/powerpoint/2010/main" val="308101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2_LFF_Zwei_Bilder+Text">
  <p:cSld name="02_LFF_Zwei_Bilder+Text">
    <p:spTree>
      <p:nvGrpSpPr>
        <p:cNvPr id="1" name="Shape 55"/>
        <p:cNvGrpSpPr/>
        <p:nvPr/>
      </p:nvGrpSpPr>
      <p:grpSpPr>
        <a:xfrm>
          <a:off x="0" y="0"/>
          <a:ext cx="0" cy="0"/>
          <a:chOff x="0" y="0"/>
          <a:chExt cx="0" cy="0"/>
        </a:xfrm>
      </p:grpSpPr>
      <p:sp>
        <p:nvSpPr>
          <p:cNvPr id="56" name="Google Shape;56;p27"/>
          <p:cNvSpPr txBox="1">
            <a:spLocks noGrp="1"/>
          </p:cNvSpPr>
          <p:nvPr>
            <p:ph type="body" idx="1"/>
          </p:nvPr>
        </p:nvSpPr>
        <p:spPr>
          <a:xfrm>
            <a:off x="8974818" y="2169152"/>
            <a:ext cx="2559655" cy="3779545"/>
          </a:xfrm>
          <a:prstGeom prst="rect">
            <a:avLst/>
          </a:prstGeom>
          <a:noFill/>
          <a:ln>
            <a:noFill/>
          </a:ln>
        </p:spPr>
        <p:txBody>
          <a:bodyPr spcFirstLastPara="1" wrap="square" lIns="0" tIns="0" rIns="0" bIns="0" anchor="b" anchorCtr="0">
            <a:noAutofit/>
          </a:bodyPr>
          <a:lstStyle>
            <a:lvl1pPr marL="406314" marR="0" lvl="0" indent="-203157" algn="l" rtl="0">
              <a:lnSpc>
                <a:spcPct val="100000"/>
              </a:lnSpc>
              <a:spcBef>
                <a:spcPts val="0"/>
              </a:spcBef>
              <a:spcAft>
                <a:spcPts val="0"/>
              </a:spcAft>
              <a:buClr>
                <a:srgbClr val="000000"/>
              </a:buClr>
              <a:buSzPts val="1500"/>
              <a:buFont typeface="Calibri"/>
              <a:buNone/>
              <a:defRPr sz="1333" b="0" i="1" u="none" strike="noStrike" cap="none">
                <a:solidFill>
                  <a:srgbClr val="000000"/>
                </a:solidFill>
                <a:latin typeface="Calibri"/>
                <a:ea typeface="Calibri"/>
                <a:cs typeface="Calibri"/>
                <a:sym typeface="Calibri"/>
              </a:defRPr>
            </a:lvl1pPr>
            <a:lvl2pPr marL="812627" marR="0" lvl="1"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2pPr>
            <a:lvl3pPr marL="1218941" marR="0" lvl="2"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3pPr>
            <a:lvl4pPr marL="1625255" marR="0" lvl="3"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4pPr>
            <a:lvl5pPr marL="2031568" marR="0" lvl="4"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5pPr>
            <a:lvl6pPr marL="2437882" marR="0" lvl="5" indent="-258178" algn="l" rtl="0">
              <a:lnSpc>
                <a:spcPct val="90000"/>
              </a:lnSpc>
              <a:spcBef>
                <a:spcPts val="117"/>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2"/>
          </p:nvPr>
        </p:nvSpPr>
        <p:spPr>
          <a:xfrm>
            <a:off x="623945" y="513351"/>
            <a:ext cx="10910528" cy="1022175"/>
          </a:xfrm>
          <a:prstGeom prst="rect">
            <a:avLst/>
          </a:prstGeom>
          <a:noFill/>
          <a:ln>
            <a:noFill/>
          </a:ln>
        </p:spPr>
        <p:txBody>
          <a:bodyPr spcFirstLastPara="1" wrap="square" lIns="0" tIns="0" rIns="0" bIns="0" anchor="t" anchorCtr="0">
            <a:noAutofit/>
          </a:bodyPr>
          <a:lstStyle>
            <a:lvl1pPr marL="406314" marR="0" lvl="0" indent="-203157" algn="l" rtl="0">
              <a:lnSpc>
                <a:spcPct val="90000"/>
              </a:lnSpc>
              <a:spcBef>
                <a:spcPts val="0"/>
              </a:spcBef>
              <a:spcAft>
                <a:spcPts val="0"/>
              </a:spcAft>
              <a:buClr>
                <a:srgbClr val="000000"/>
              </a:buClr>
              <a:buSzPts val="4000"/>
              <a:buFont typeface="Calibri"/>
              <a:buNone/>
              <a:defRPr sz="3555" b="0" i="0" u="none" strike="noStrike" cap="none">
                <a:solidFill>
                  <a:srgbClr val="000000"/>
                </a:solidFill>
                <a:latin typeface="Calibri"/>
                <a:ea typeface="Calibri"/>
                <a:cs typeface="Calibri"/>
                <a:sym typeface="Calibri"/>
              </a:defRPr>
            </a:lvl1pPr>
            <a:lvl2pPr marL="812627" marR="0" lvl="1" indent="-428887" algn="l" rtl="0">
              <a:lnSpc>
                <a:spcPct val="90000"/>
              </a:lnSpc>
              <a:spcBef>
                <a:spcPts val="117"/>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2pPr>
            <a:lvl3pPr marL="1218941" marR="0" lvl="2"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3pPr>
            <a:lvl4pPr marL="1625255" marR="0" lvl="3"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4pPr>
            <a:lvl5pPr marL="2031568" marR="0" lvl="4"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8" name="Google Shape;58;p27"/>
          <p:cNvSpPr txBox="1">
            <a:spLocks noGrp="1"/>
          </p:cNvSpPr>
          <p:nvPr>
            <p:ph type="body" idx="3"/>
          </p:nvPr>
        </p:nvSpPr>
        <p:spPr>
          <a:xfrm>
            <a:off x="623945" y="1161273"/>
            <a:ext cx="10910528" cy="395952"/>
          </a:xfrm>
          <a:prstGeom prst="rect">
            <a:avLst/>
          </a:prstGeom>
          <a:noFill/>
          <a:ln>
            <a:noFill/>
          </a:ln>
        </p:spPr>
        <p:txBody>
          <a:bodyPr spcFirstLastPara="1" wrap="square" lIns="0" tIns="0" rIns="0" bIns="0" anchor="t" anchorCtr="0">
            <a:noAutofit/>
          </a:bodyPr>
          <a:lstStyle>
            <a:lvl1pPr marL="406314" marR="0" lvl="0" indent="-203157" algn="l" rtl="0">
              <a:lnSpc>
                <a:spcPct val="120000"/>
              </a:lnSpc>
              <a:spcBef>
                <a:spcPts val="0"/>
              </a:spcBef>
              <a:spcAft>
                <a:spcPts val="0"/>
              </a:spcAft>
              <a:buClr>
                <a:srgbClr val="48CEDA"/>
              </a:buClr>
              <a:buSzPts val="2800"/>
              <a:buFont typeface="Calibri"/>
              <a:buNone/>
              <a:defRPr sz="2488" b="0" i="0" u="none" strike="noStrike" cap="none">
                <a:solidFill>
                  <a:srgbClr val="48CEDA"/>
                </a:solidFill>
                <a:latin typeface="Calibri"/>
                <a:ea typeface="Calibri"/>
                <a:cs typeface="Calibri"/>
                <a:sym typeface="Calibri"/>
              </a:defRPr>
            </a:lvl1pPr>
            <a:lvl2pPr marL="812627" marR="0" lvl="1" indent="-428887" algn="l" rtl="0">
              <a:lnSpc>
                <a:spcPct val="90000"/>
              </a:lnSpc>
              <a:spcBef>
                <a:spcPts val="117"/>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2pPr>
            <a:lvl3pPr marL="1218941" marR="0" lvl="2"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3pPr>
            <a:lvl4pPr marL="1625255" marR="0" lvl="3"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4pPr>
            <a:lvl5pPr marL="2031568" marR="0" lvl="4"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9" name="Google Shape;59;p27"/>
          <p:cNvSpPr txBox="1">
            <a:spLocks noGrp="1"/>
          </p:cNvSpPr>
          <p:nvPr>
            <p:ph type="body" idx="4"/>
          </p:nvPr>
        </p:nvSpPr>
        <p:spPr>
          <a:xfrm>
            <a:off x="623945" y="2133156"/>
            <a:ext cx="5343279" cy="3779545"/>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5"/>
          </p:nvPr>
        </p:nvSpPr>
        <p:spPr>
          <a:xfrm>
            <a:off x="6191194" y="2133156"/>
            <a:ext cx="2527659" cy="3779545"/>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1" name="Google Shape;61;p27"/>
          <p:cNvSpPr txBox="1"/>
          <p:nvPr/>
        </p:nvSpPr>
        <p:spPr>
          <a:xfrm>
            <a:off x="7694108" y="-12415"/>
            <a:ext cx="4478898"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Territorial biowaste management</a:t>
            </a:r>
            <a:endParaRPr sz="1600"/>
          </a:p>
        </p:txBody>
      </p:sp>
      <p:sp>
        <p:nvSpPr>
          <p:cNvPr id="62" name="Google Shape;62;p27"/>
          <p:cNvSpPr txBox="1"/>
          <p:nvPr/>
        </p:nvSpPr>
        <p:spPr>
          <a:xfrm>
            <a:off x="6927095" y="-12415"/>
            <a:ext cx="5245911"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Innovative Region – Lübeck-Flintenbreite</a:t>
            </a:r>
            <a:endParaRPr sz="1955"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3435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LFF_Vier_Bilder+Text">
  <p:cSld name="02_LFF_Vier_Bilder+Text">
    <p:spTree>
      <p:nvGrpSpPr>
        <p:cNvPr id="1" name="Shape 63"/>
        <p:cNvGrpSpPr/>
        <p:nvPr/>
      </p:nvGrpSpPr>
      <p:grpSpPr>
        <a:xfrm>
          <a:off x="0" y="0"/>
          <a:ext cx="0" cy="0"/>
          <a:chOff x="0" y="0"/>
          <a:chExt cx="0" cy="0"/>
        </a:xfrm>
      </p:grpSpPr>
      <p:sp>
        <p:nvSpPr>
          <p:cNvPr id="64" name="Google Shape;64;p28"/>
          <p:cNvSpPr txBox="1">
            <a:spLocks noGrp="1"/>
          </p:cNvSpPr>
          <p:nvPr>
            <p:ph type="body" idx="1"/>
          </p:nvPr>
        </p:nvSpPr>
        <p:spPr>
          <a:xfrm>
            <a:off x="6255185" y="2025169"/>
            <a:ext cx="5279288" cy="3923527"/>
          </a:xfrm>
          <a:prstGeom prst="rect">
            <a:avLst/>
          </a:prstGeom>
          <a:noFill/>
          <a:ln>
            <a:noFill/>
          </a:ln>
        </p:spPr>
        <p:txBody>
          <a:bodyPr spcFirstLastPara="1" wrap="square" lIns="0" tIns="0" rIns="0" bIns="0" anchor="t" anchorCtr="0">
            <a:noAutofit/>
          </a:bodyPr>
          <a:lstStyle>
            <a:lvl1pPr marL="406314" marR="0" lvl="0" indent="-203157" algn="l" rtl="0">
              <a:lnSpc>
                <a:spcPct val="100000"/>
              </a:lnSpc>
              <a:spcBef>
                <a:spcPts val="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2pPr>
            <a:lvl3pPr marL="1218941" marR="0" lvl="2"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3pPr>
            <a:lvl4pPr marL="1625255" marR="0" lvl="3"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4pPr>
            <a:lvl5pPr marL="2031568" marR="0" lvl="4"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5pPr>
            <a:lvl6pPr marL="2437882" marR="0" lvl="5" indent="-258178" algn="l" rtl="0">
              <a:lnSpc>
                <a:spcPct val="90000"/>
              </a:lnSpc>
              <a:spcBef>
                <a:spcPts val="117"/>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5" name="Google Shape;65;p28"/>
          <p:cNvSpPr txBox="1">
            <a:spLocks noGrp="1"/>
          </p:cNvSpPr>
          <p:nvPr>
            <p:ph type="body" idx="2"/>
          </p:nvPr>
        </p:nvSpPr>
        <p:spPr>
          <a:xfrm>
            <a:off x="623945" y="513351"/>
            <a:ext cx="10910528" cy="1022175"/>
          </a:xfrm>
          <a:prstGeom prst="rect">
            <a:avLst/>
          </a:prstGeom>
          <a:noFill/>
          <a:ln>
            <a:noFill/>
          </a:ln>
        </p:spPr>
        <p:txBody>
          <a:bodyPr spcFirstLastPara="1" wrap="square" lIns="0" tIns="0" rIns="0" bIns="0" anchor="t" anchorCtr="0">
            <a:noAutofit/>
          </a:bodyPr>
          <a:lstStyle>
            <a:lvl1pPr marL="406314" marR="0" lvl="0" indent="-203157" algn="l" rtl="0">
              <a:lnSpc>
                <a:spcPct val="90000"/>
              </a:lnSpc>
              <a:spcBef>
                <a:spcPts val="0"/>
              </a:spcBef>
              <a:spcAft>
                <a:spcPts val="0"/>
              </a:spcAft>
              <a:buClr>
                <a:srgbClr val="000000"/>
              </a:buClr>
              <a:buSzPts val="4000"/>
              <a:buFont typeface="Calibri"/>
              <a:buNone/>
              <a:defRPr sz="3555" b="0" i="0" u="none" strike="noStrike" cap="none">
                <a:solidFill>
                  <a:srgbClr val="000000"/>
                </a:solidFill>
                <a:latin typeface="Calibri"/>
                <a:ea typeface="Calibri"/>
                <a:cs typeface="Calibri"/>
                <a:sym typeface="Calibri"/>
              </a:defRPr>
            </a:lvl1pPr>
            <a:lvl2pPr marL="812627" marR="0" lvl="1" indent="-428887" algn="l" rtl="0">
              <a:lnSpc>
                <a:spcPct val="90000"/>
              </a:lnSpc>
              <a:spcBef>
                <a:spcPts val="117"/>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2pPr>
            <a:lvl3pPr marL="1218941" marR="0" lvl="2"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3pPr>
            <a:lvl4pPr marL="1625255" marR="0" lvl="3"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4pPr>
            <a:lvl5pPr marL="2031568" marR="0" lvl="4"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6" name="Google Shape;66;p28"/>
          <p:cNvSpPr txBox="1">
            <a:spLocks noGrp="1"/>
          </p:cNvSpPr>
          <p:nvPr>
            <p:ph type="body" idx="3"/>
          </p:nvPr>
        </p:nvSpPr>
        <p:spPr>
          <a:xfrm>
            <a:off x="623945" y="1161273"/>
            <a:ext cx="10910528" cy="395952"/>
          </a:xfrm>
          <a:prstGeom prst="rect">
            <a:avLst/>
          </a:prstGeom>
          <a:noFill/>
          <a:ln>
            <a:noFill/>
          </a:ln>
        </p:spPr>
        <p:txBody>
          <a:bodyPr spcFirstLastPara="1" wrap="square" lIns="0" tIns="0" rIns="0" bIns="0" anchor="t" anchorCtr="0">
            <a:noAutofit/>
          </a:bodyPr>
          <a:lstStyle>
            <a:lvl1pPr marL="406314" marR="0" lvl="0" indent="-203157" algn="l" rtl="0">
              <a:lnSpc>
                <a:spcPct val="120000"/>
              </a:lnSpc>
              <a:spcBef>
                <a:spcPts val="0"/>
              </a:spcBef>
              <a:spcAft>
                <a:spcPts val="0"/>
              </a:spcAft>
              <a:buClr>
                <a:srgbClr val="48CEDA"/>
              </a:buClr>
              <a:buSzPts val="2800"/>
              <a:buFont typeface="Calibri"/>
              <a:buNone/>
              <a:defRPr sz="2488" b="0" i="0" u="none" strike="noStrike" cap="none">
                <a:solidFill>
                  <a:srgbClr val="48CEDA"/>
                </a:solidFill>
                <a:latin typeface="Calibri"/>
                <a:ea typeface="Calibri"/>
                <a:cs typeface="Calibri"/>
                <a:sym typeface="Calibri"/>
              </a:defRPr>
            </a:lvl1pPr>
            <a:lvl2pPr marL="812627" marR="0" lvl="1" indent="-428887" algn="l" rtl="0">
              <a:lnSpc>
                <a:spcPct val="90000"/>
              </a:lnSpc>
              <a:spcBef>
                <a:spcPts val="117"/>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2pPr>
            <a:lvl3pPr marL="1218941" marR="0" lvl="2"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3pPr>
            <a:lvl4pPr marL="1625255" marR="0" lvl="3"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4pPr>
            <a:lvl5pPr marL="2031568" marR="0" lvl="4"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7" name="Google Shape;67;p28"/>
          <p:cNvSpPr txBox="1">
            <a:spLocks noGrp="1"/>
          </p:cNvSpPr>
          <p:nvPr>
            <p:ph type="body" idx="4"/>
          </p:nvPr>
        </p:nvSpPr>
        <p:spPr>
          <a:xfrm>
            <a:off x="623944" y="2133156"/>
            <a:ext cx="2527659" cy="1799783"/>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8" name="Google Shape;68;p28"/>
          <p:cNvSpPr txBox="1">
            <a:spLocks noGrp="1"/>
          </p:cNvSpPr>
          <p:nvPr>
            <p:ph type="body" idx="5"/>
          </p:nvPr>
        </p:nvSpPr>
        <p:spPr>
          <a:xfrm>
            <a:off x="3375573" y="2133156"/>
            <a:ext cx="2527659" cy="1799783"/>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69" name="Google Shape;69;p28"/>
          <p:cNvSpPr txBox="1">
            <a:spLocks noGrp="1"/>
          </p:cNvSpPr>
          <p:nvPr>
            <p:ph type="body" idx="6"/>
          </p:nvPr>
        </p:nvSpPr>
        <p:spPr>
          <a:xfrm>
            <a:off x="623944" y="4184909"/>
            <a:ext cx="2527659" cy="1799783"/>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70" name="Google Shape;70;p28"/>
          <p:cNvSpPr txBox="1">
            <a:spLocks noGrp="1"/>
          </p:cNvSpPr>
          <p:nvPr>
            <p:ph type="body" idx="7"/>
          </p:nvPr>
        </p:nvSpPr>
        <p:spPr>
          <a:xfrm>
            <a:off x="3375573" y="4184909"/>
            <a:ext cx="2527659" cy="1799783"/>
          </a:xfrm>
          <a:prstGeom prst="rect">
            <a:avLst/>
          </a:prstGeom>
          <a:solidFill>
            <a:srgbClr val="F2F2F2"/>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71" name="Google Shape;71;p28"/>
          <p:cNvSpPr txBox="1"/>
          <p:nvPr/>
        </p:nvSpPr>
        <p:spPr>
          <a:xfrm>
            <a:off x="7694108" y="-12416"/>
            <a:ext cx="4478898"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Territorial biowaste management</a:t>
            </a:r>
            <a:endParaRPr sz="1600"/>
          </a:p>
        </p:txBody>
      </p:sp>
      <p:sp>
        <p:nvSpPr>
          <p:cNvPr id="72" name="Google Shape;72;p28"/>
          <p:cNvSpPr txBox="1"/>
          <p:nvPr/>
        </p:nvSpPr>
        <p:spPr>
          <a:xfrm>
            <a:off x="6927095" y="-12415"/>
            <a:ext cx="5245911"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Innovative Region – Lübeck-Flintenbreite</a:t>
            </a:r>
            <a:endParaRPr sz="1955"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2591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LFF_Medien+Text">
  <p:cSld name="02_LFF_Medien+Text">
    <p:spTree>
      <p:nvGrpSpPr>
        <p:cNvPr id="1" name="Shape 48"/>
        <p:cNvGrpSpPr/>
        <p:nvPr/>
      </p:nvGrpSpPr>
      <p:grpSpPr>
        <a:xfrm>
          <a:off x="0" y="0"/>
          <a:ext cx="0" cy="0"/>
          <a:chOff x="0" y="0"/>
          <a:chExt cx="0" cy="0"/>
        </a:xfrm>
      </p:grpSpPr>
      <p:sp>
        <p:nvSpPr>
          <p:cNvPr id="49" name="Google Shape;49;p26"/>
          <p:cNvSpPr txBox="1">
            <a:spLocks noGrp="1"/>
          </p:cNvSpPr>
          <p:nvPr>
            <p:ph type="body" idx="1"/>
          </p:nvPr>
        </p:nvSpPr>
        <p:spPr>
          <a:xfrm>
            <a:off x="623944" y="1305256"/>
            <a:ext cx="8126904" cy="4643937"/>
          </a:xfrm>
          <a:prstGeom prst="rect">
            <a:avLst/>
          </a:prstGeom>
          <a:solidFill>
            <a:srgbClr val="F2F2F2"/>
          </a:solidFill>
          <a:ln w="9525" cap="flat" cmpd="sng">
            <a:solidFill>
              <a:srgbClr val="A6A6A6"/>
            </a:solidFill>
            <a:prstDash val="solid"/>
            <a:round/>
            <a:headEnd type="none" w="sm" len="sm"/>
            <a:tailEnd type="none" w="sm" len="sm"/>
          </a:ln>
        </p:spPr>
        <p:txBody>
          <a:bodyPr spcFirstLastPara="1" wrap="square" lIns="91425" tIns="45700" rIns="91425" bIns="45700" anchor="t" anchorCtr="0">
            <a:noAutofit/>
          </a:bodyPr>
          <a:lstStyle>
            <a:lvl1pPr marL="406314" marR="0" lvl="0" indent="-203157" algn="l" rtl="0">
              <a:lnSpc>
                <a:spcPct val="90000"/>
              </a:lnSpc>
              <a:spcBef>
                <a:spcPts val="71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303211" algn="l" rtl="0">
              <a:lnSpc>
                <a:spcPct val="90000"/>
              </a:lnSpc>
              <a:spcBef>
                <a:spcPts val="117"/>
              </a:spcBef>
              <a:spcAft>
                <a:spcPts val="0"/>
              </a:spcAft>
              <a:buClr>
                <a:srgbClr val="25456D"/>
              </a:buClr>
              <a:buSzPts val="1773"/>
              <a:buFont typeface="Noto Sans Symbols"/>
              <a:buChar char="🢝"/>
              <a:defRPr sz="1576" b="0" i="0" u="none" strike="noStrike" cap="none">
                <a:solidFill>
                  <a:srgbClr val="25456D"/>
                </a:solidFill>
                <a:latin typeface="Calibri"/>
                <a:ea typeface="Calibri"/>
                <a:cs typeface="Calibri"/>
                <a:sym typeface="Calibri"/>
              </a:defRPr>
            </a:lvl2pPr>
            <a:lvl3pPr marL="1218941" marR="0" lvl="2" indent="-283177" algn="l" rtl="0">
              <a:lnSpc>
                <a:spcPct val="90000"/>
              </a:lnSpc>
              <a:spcBef>
                <a:spcPts val="236"/>
              </a:spcBef>
              <a:spcAft>
                <a:spcPts val="0"/>
              </a:spcAft>
              <a:buClr>
                <a:srgbClr val="25456D"/>
              </a:buClr>
              <a:buSzPts val="1418"/>
              <a:buFont typeface="Noto Sans Symbols"/>
              <a:buChar char="🢝"/>
              <a:defRPr sz="1260" b="0" i="0" u="none" strike="noStrike" cap="none">
                <a:solidFill>
                  <a:srgbClr val="25456D"/>
                </a:solidFill>
                <a:latin typeface="Calibri"/>
                <a:ea typeface="Calibri"/>
                <a:cs typeface="Calibri"/>
                <a:sym typeface="Calibri"/>
              </a:defRPr>
            </a:lvl3pPr>
            <a:lvl4pPr marL="1625255" marR="0" lvl="3"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4pPr>
            <a:lvl5pPr marL="2031568" marR="0" lvl="4" indent="-273189" algn="l" rtl="0">
              <a:lnSpc>
                <a:spcPct val="90000"/>
              </a:lnSpc>
              <a:spcBef>
                <a:spcPts val="236"/>
              </a:spcBef>
              <a:spcAft>
                <a:spcPts val="0"/>
              </a:spcAft>
              <a:buClr>
                <a:srgbClr val="25456D"/>
              </a:buClr>
              <a:buSzPts val="1241"/>
              <a:buFont typeface="Noto Sans Symbols"/>
              <a:buChar char="🢝"/>
              <a:defRPr sz="1103"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0" name="Google Shape;50;p26"/>
          <p:cNvSpPr txBox="1">
            <a:spLocks noGrp="1"/>
          </p:cNvSpPr>
          <p:nvPr>
            <p:ph type="body" idx="2"/>
          </p:nvPr>
        </p:nvSpPr>
        <p:spPr>
          <a:xfrm>
            <a:off x="9006814" y="4292896"/>
            <a:ext cx="2527659" cy="1655801"/>
          </a:xfrm>
          <a:prstGeom prst="rect">
            <a:avLst/>
          </a:prstGeom>
          <a:noFill/>
          <a:ln>
            <a:noFill/>
          </a:ln>
        </p:spPr>
        <p:txBody>
          <a:bodyPr spcFirstLastPara="1" wrap="square" lIns="0" tIns="0" rIns="0" bIns="0" anchor="b" anchorCtr="0">
            <a:noAutofit/>
          </a:bodyPr>
          <a:lstStyle>
            <a:lvl1pPr marL="406314" marR="0" lvl="0" indent="-203157" algn="l" rtl="0">
              <a:lnSpc>
                <a:spcPct val="100000"/>
              </a:lnSpc>
              <a:spcBef>
                <a:spcPts val="0"/>
              </a:spcBef>
              <a:spcAft>
                <a:spcPts val="0"/>
              </a:spcAft>
              <a:buClr>
                <a:srgbClr val="000000"/>
              </a:buClr>
              <a:buSzPts val="1500"/>
              <a:buFont typeface="Calibri"/>
              <a:buNone/>
              <a:defRPr sz="1333" b="0" i="1" u="none" strike="noStrike" cap="none">
                <a:solidFill>
                  <a:srgbClr val="000000"/>
                </a:solidFill>
                <a:latin typeface="Calibri"/>
                <a:ea typeface="Calibri"/>
                <a:cs typeface="Calibri"/>
                <a:sym typeface="Calibri"/>
              </a:defRPr>
            </a:lvl1pPr>
            <a:lvl2pPr marL="812627" marR="0" lvl="1"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2pPr>
            <a:lvl3pPr marL="1218941" marR="0" lvl="2"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3pPr>
            <a:lvl4pPr marL="1625255" marR="0" lvl="3"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4pPr>
            <a:lvl5pPr marL="2031568" marR="0" lvl="4"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5pPr>
            <a:lvl6pPr marL="2437882" marR="0" lvl="5" indent="-258178" algn="l" rtl="0">
              <a:lnSpc>
                <a:spcPct val="90000"/>
              </a:lnSpc>
              <a:spcBef>
                <a:spcPts val="117"/>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1" name="Google Shape;51;p26"/>
          <p:cNvSpPr txBox="1">
            <a:spLocks noGrp="1"/>
          </p:cNvSpPr>
          <p:nvPr>
            <p:ph type="body" idx="3"/>
          </p:nvPr>
        </p:nvSpPr>
        <p:spPr>
          <a:xfrm>
            <a:off x="9006814" y="1305256"/>
            <a:ext cx="2527659" cy="2987640"/>
          </a:xfrm>
          <a:prstGeom prst="rect">
            <a:avLst/>
          </a:prstGeom>
          <a:noFill/>
          <a:ln>
            <a:noFill/>
          </a:ln>
        </p:spPr>
        <p:txBody>
          <a:bodyPr spcFirstLastPara="1" wrap="square" lIns="0" tIns="0" rIns="0" bIns="0" anchor="t" anchorCtr="0">
            <a:noAutofit/>
          </a:bodyPr>
          <a:lstStyle>
            <a:lvl1pPr marL="406314" marR="0" lvl="0" indent="-203157" algn="l" rtl="0">
              <a:lnSpc>
                <a:spcPct val="100000"/>
              </a:lnSpc>
              <a:spcBef>
                <a:spcPts val="0"/>
              </a:spcBef>
              <a:spcAft>
                <a:spcPts val="0"/>
              </a:spcAft>
              <a:buClr>
                <a:srgbClr val="000000"/>
              </a:buClr>
              <a:buSzPts val="2000"/>
              <a:buFont typeface="Calibri"/>
              <a:buNone/>
              <a:defRPr sz="1777" b="0" i="0" u="none" strike="noStrike" cap="none">
                <a:solidFill>
                  <a:srgbClr val="000000"/>
                </a:solidFill>
                <a:latin typeface="Calibri"/>
                <a:ea typeface="Calibri"/>
                <a:cs typeface="Calibri"/>
                <a:sym typeface="Calibri"/>
              </a:defRPr>
            </a:lvl1pPr>
            <a:lvl2pPr marL="812627" marR="0" lvl="1"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2pPr>
            <a:lvl3pPr marL="1218941" marR="0" lvl="2"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3pPr>
            <a:lvl4pPr marL="1625255" marR="0" lvl="3"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4pPr>
            <a:lvl5pPr marL="2031568" marR="0" lvl="4" indent="-203157" algn="l" rtl="0">
              <a:lnSpc>
                <a:spcPct val="100000"/>
              </a:lnSpc>
              <a:spcBef>
                <a:spcPts val="0"/>
              </a:spcBef>
              <a:spcAft>
                <a:spcPts val="0"/>
              </a:spcAft>
              <a:buClr>
                <a:srgbClr val="27274A"/>
              </a:buClr>
              <a:buSzPts val="2200"/>
              <a:buFont typeface="Noto Sans Symbols"/>
              <a:buNone/>
              <a:defRPr sz="1955" b="0" i="0" u="none" strike="noStrike" cap="none">
                <a:solidFill>
                  <a:srgbClr val="27274A"/>
                </a:solidFill>
                <a:latin typeface="Calibri"/>
                <a:ea typeface="Calibri"/>
                <a:cs typeface="Calibri"/>
                <a:sym typeface="Calibri"/>
              </a:defRPr>
            </a:lvl5pPr>
            <a:lvl6pPr marL="2437882" marR="0" lvl="5" indent="-258178" algn="l" rtl="0">
              <a:lnSpc>
                <a:spcPct val="90000"/>
              </a:lnSpc>
              <a:spcBef>
                <a:spcPts val="117"/>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2" name="Google Shape;52;p26"/>
          <p:cNvSpPr txBox="1">
            <a:spLocks noGrp="1"/>
          </p:cNvSpPr>
          <p:nvPr>
            <p:ph type="body" idx="4"/>
          </p:nvPr>
        </p:nvSpPr>
        <p:spPr>
          <a:xfrm>
            <a:off x="623945" y="513351"/>
            <a:ext cx="10910528" cy="755909"/>
          </a:xfrm>
          <a:prstGeom prst="rect">
            <a:avLst/>
          </a:prstGeom>
          <a:noFill/>
          <a:ln>
            <a:noFill/>
          </a:ln>
        </p:spPr>
        <p:txBody>
          <a:bodyPr spcFirstLastPara="1" wrap="square" lIns="0" tIns="0" rIns="0" bIns="0" anchor="t" anchorCtr="0">
            <a:noAutofit/>
          </a:bodyPr>
          <a:lstStyle>
            <a:lvl1pPr marL="406314" marR="0" lvl="0" indent="-203157" algn="l" rtl="0">
              <a:lnSpc>
                <a:spcPct val="90000"/>
              </a:lnSpc>
              <a:spcBef>
                <a:spcPts val="0"/>
              </a:spcBef>
              <a:spcAft>
                <a:spcPts val="0"/>
              </a:spcAft>
              <a:buClr>
                <a:srgbClr val="000000"/>
              </a:buClr>
              <a:buSzPts val="4000"/>
              <a:buFont typeface="Calibri"/>
              <a:buNone/>
              <a:defRPr sz="3555" b="0" i="0" u="none" strike="noStrike" cap="none">
                <a:solidFill>
                  <a:srgbClr val="000000"/>
                </a:solidFill>
                <a:latin typeface="Calibri"/>
                <a:ea typeface="Calibri"/>
                <a:cs typeface="Calibri"/>
                <a:sym typeface="Calibri"/>
              </a:defRPr>
            </a:lvl1pPr>
            <a:lvl2pPr marL="812627" marR="0" lvl="1" indent="-428887" algn="l" rtl="0">
              <a:lnSpc>
                <a:spcPct val="90000"/>
              </a:lnSpc>
              <a:spcBef>
                <a:spcPts val="117"/>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2pPr>
            <a:lvl3pPr marL="1218941" marR="0" lvl="2"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3pPr>
            <a:lvl4pPr marL="1625255" marR="0" lvl="3"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4pPr>
            <a:lvl5pPr marL="2031568" marR="0" lvl="4" indent="-428887" algn="l" rtl="0">
              <a:lnSpc>
                <a:spcPct val="90000"/>
              </a:lnSpc>
              <a:spcBef>
                <a:spcPts val="236"/>
              </a:spcBef>
              <a:spcAft>
                <a:spcPts val="0"/>
              </a:spcAft>
              <a:buClr>
                <a:srgbClr val="25456D"/>
              </a:buClr>
              <a:buSzPts val="4000"/>
              <a:buFont typeface="Noto Sans Symbols"/>
              <a:buChar char="🢝"/>
              <a:defRPr sz="3555" b="0" i="0" u="none" strike="noStrike" cap="none">
                <a:solidFill>
                  <a:srgbClr val="25456D"/>
                </a:solidFill>
                <a:latin typeface="Calibri"/>
                <a:ea typeface="Calibri"/>
                <a:cs typeface="Calibri"/>
                <a:sym typeface="Calibri"/>
              </a:defRPr>
            </a:lvl5pPr>
            <a:lvl6pPr marL="2437882" marR="0" lvl="5"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6pPr>
            <a:lvl7pPr marL="2844195" marR="0" lvl="6"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7pPr>
            <a:lvl8pPr marL="3250509" marR="0" lvl="7" indent="-258178" algn="l" rtl="0">
              <a:lnSpc>
                <a:spcPct val="90000"/>
              </a:lnSpc>
              <a:spcBef>
                <a:spcPts val="236"/>
              </a:spcBef>
              <a:spcAft>
                <a:spcPts val="0"/>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8pPr>
            <a:lvl9pPr marL="3656823" marR="0" lvl="8" indent="-258178" algn="l" rtl="0">
              <a:lnSpc>
                <a:spcPct val="90000"/>
              </a:lnSpc>
              <a:spcBef>
                <a:spcPts val="236"/>
              </a:spcBef>
              <a:spcAft>
                <a:spcPts val="236"/>
              </a:spcAft>
              <a:buClr>
                <a:schemeClr val="accent2"/>
              </a:buClr>
              <a:buSzPts val="975"/>
              <a:buFont typeface="Noto Sans Symbols"/>
              <a:buChar char="🢝"/>
              <a:defRPr sz="866" b="0" i="0" u="none" strike="noStrike" cap="none">
                <a:solidFill>
                  <a:schemeClr val="dk1"/>
                </a:solidFill>
                <a:latin typeface="Calibri"/>
                <a:ea typeface="Calibri"/>
                <a:cs typeface="Calibri"/>
                <a:sym typeface="Calibri"/>
              </a:defRPr>
            </a:lvl9pPr>
          </a:lstStyle>
          <a:p>
            <a:endParaRPr/>
          </a:p>
        </p:txBody>
      </p:sp>
      <p:sp>
        <p:nvSpPr>
          <p:cNvPr id="53" name="Google Shape;53;p26"/>
          <p:cNvSpPr txBox="1"/>
          <p:nvPr/>
        </p:nvSpPr>
        <p:spPr>
          <a:xfrm>
            <a:off x="7694108" y="-12415"/>
            <a:ext cx="4478898"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Territorial biowaste management</a:t>
            </a:r>
            <a:endParaRPr sz="1600"/>
          </a:p>
        </p:txBody>
      </p:sp>
      <p:sp>
        <p:nvSpPr>
          <p:cNvPr id="54" name="Google Shape;54;p26"/>
          <p:cNvSpPr txBox="1"/>
          <p:nvPr/>
        </p:nvSpPr>
        <p:spPr>
          <a:xfrm>
            <a:off x="6927095" y="-12415"/>
            <a:ext cx="5245911" cy="491496"/>
          </a:xfrm>
          <a:prstGeom prst="rect">
            <a:avLst/>
          </a:prstGeom>
          <a:solidFill>
            <a:srgbClr val="48CEDA"/>
          </a:solidFill>
          <a:ln w="9525" cap="flat" cmpd="sng">
            <a:solidFill>
              <a:schemeClr val="accent1"/>
            </a:solidFill>
            <a:prstDash val="solid"/>
            <a:round/>
            <a:headEnd type="none" w="sm" len="sm"/>
            <a:tailEnd type="none" w="sm" len="sm"/>
          </a:ln>
        </p:spPr>
        <p:txBody>
          <a:bodyPr spcFirstLastPara="1" wrap="square" lIns="95976" tIns="0" rIns="159961" bIns="83180" anchor="ctr" anchorCtr="0">
            <a:spAutoFit/>
          </a:bodyPr>
          <a:lstStyle/>
          <a:p>
            <a:pPr marL="0" marR="0" lvl="0" indent="0" algn="l" rtl="0">
              <a:lnSpc>
                <a:spcPct val="131818"/>
              </a:lnSpc>
              <a:spcBef>
                <a:spcPts val="0"/>
              </a:spcBef>
              <a:spcAft>
                <a:spcPts val="0"/>
              </a:spcAft>
              <a:buNone/>
            </a:pPr>
            <a:r>
              <a:rPr lang="en-GB" sz="1955" b="1">
                <a:solidFill>
                  <a:schemeClr val="lt1"/>
                </a:solidFill>
                <a:latin typeface="Calibri"/>
                <a:ea typeface="Calibri"/>
                <a:cs typeface="Calibri"/>
                <a:sym typeface="Calibri"/>
              </a:rPr>
              <a:t>Part 3: Innovative Region – Lübeck-Flintenbreite</a:t>
            </a:r>
            <a:endParaRPr sz="1955"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704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2959" y="4406901"/>
            <a:ext cx="10361851"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521" y="273050"/>
            <a:ext cx="4010562"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406" y="4800600"/>
            <a:ext cx="7314248"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05.06.2024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7AF16-823C-4EF6-9423-BCFFD50CCF51}" type="datetimeFigureOut">
              <a:rPr lang="cs-CZ" smtClean="0"/>
              <a:pPr/>
              <a:t>05.06.2024</a:t>
            </a:fld>
            <a:endParaRPr lang="cs-CZ"/>
          </a:p>
        </p:txBody>
      </p:sp>
      <p:sp>
        <p:nvSpPr>
          <p:cNvPr id="5" name="Zástupný symbol pro zápatí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7F13-A0E5-4E30-B50D-5DF73A8FF2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ebp"/><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pixabay.com/de/wolke-blau-vecto-87432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04.jpeg"/><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mzcr.cz/vestnik/vestnik-16-2023/" TargetMode="External"/><Relationship Id="rId2" Type="http://schemas.openxmlformats.org/officeDocument/2006/relationships/hyperlink" Target="https://szu.cz/odborna-centra-a-pracoviste/centrum-zdravi-a-zivotniho-prostredi/ohv/projekty-oddeleni-hygieny-vody/stanoveni-hygienickych-pozadavku-na-recyklovanou-vodu-vyuzivanou-v-budovach-a-mestskych-vodnich-prvcich/"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2">
            <a:extLst>
              <a:ext uri="{FF2B5EF4-FFF2-40B4-BE49-F238E27FC236}">
                <a16:creationId xmlns:a16="http://schemas.microsoft.com/office/drawing/2014/main" id="{891BA14A-0B81-5C2D-924A-645E9E38B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598" y="332656"/>
            <a:ext cx="7344816" cy="550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Nadpis 1">
            <a:extLst>
              <a:ext uri="{FF2B5EF4-FFF2-40B4-BE49-F238E27FC236}">
                <a16:creationId xmlns:a16="http://schemas.microsoft.com/office/drawing/2014/main" id="{1EC76BC0-F15C-9982-127B-7DA5A30DD9C1}"/>
              </a:ext>
            </a:extLst>
          </p:cNvPr>
          <p:cNvSpPr>
            <a:spLocks noGrp="1"/>
          </p:cNvSpPr>
          <p:nvPr>
            <p:ph type="ctrTitle"/>
          </p:nvPr>
        </p:nvSpPr>
        <p:spPr>
          <a:xfrm>
            <a:off x="2062758" y="4509120"/>
            <a:ext cx="7772400" cy="1470025"/>
          </a:xfrm>
        </p:spPr>
        <p:txBody>
          <a:bodyPr/>
          <a:lstStyle/>
          <a:p>
            <a:r>
              <a:rPr lang="cs-CZ" altLang="cs-CZ" dirty="0">
                <a:solidFill>
                  <a:schemeClr val="bg1"/>
                </a:solidFill>
              </a:rPr>
              <a:t>Dobré ráno </a:t>
            </a:r>
          </a:p>
        </p:txBody>
      </p:sp>
      <p:pic>
        <p:nvPicPr>
          <p:cNvPr id="5" name="Obrázek 4">
            <a:extLst>
              <a:ext uri="{FF2B5EF4-FFF2-40B4-BE49-F238E27FC236}">
                <a16:creationId xmlns:a16="http://schemas.microsoft.com/office/drawing/2014/main" id="{B864C1E0-3DBC-EC55-3EAE-62786890933D}"/>
              </a:ext>
            </a:extLst>
          </p:cNvPr>
          <p:cNvPicPr>
            <a:picLocks noChangeAspect="1"/>
          </p:cNvPicPr>
          <p:nvPr/>
        </p:nvPicPr>
        <p:blipFill rotWithShape="1">
          <a:blip r:embed="rId3"/>
          <a:srcRect l="13124" t="16636" r="54069" b="27162"/>
          <a:stretch/>
        </p:blipFill>
        <p:spPr>
          <a:xfrm>
            <a:off x="8111430" y="2492896"/>
            <a:ext cx="3312368" cy="3191918"/>
          </a:xfrm>
          <a:prstGeom prst="rect">
            <a:avLst/>
          </a:prstGeom>
        </p:spPr>
      </p:pic>
      <p:sp>
        <p:nvSpPr>
          <p:cNvPr id="6" name="TextovéPole 5">
            <a:extLst>
              <a:ext uri="{FF2B5EF4-FFF2-40B4-BE49-F238E27FC236}">
                <a16:creationId xmlns:a16="http://schemas.microsoft.com/office/drawing/2014/main" id="{ED11B7F7-5288-9E08-9738-7E6C6D95AA1C}"/>
              </a:ext>
            </a:extLst>
          </p:cNvPr>
          <p:cNvSpPr txBox="1"/>
          <p:nvPr/>
        </p:nvSpPr>
        <p:spPr>
          <a:xfrm>
            <a:off x="8615486" y="531473"/>
            <a:ext cx="2808312" cy="646331"/>
          </a:xfrm>
          <a:prstGeom prst="rect">
            <a:avLst/>
          </a:prstGeom>
          <a:noFill/>
        </p:spPr>
        <p:txBody>
          <a:bodyPr wrap="square" rtlCol="0">
            <a:spAutoFit/>
          </a:bodyPr>
          <a:lstStyle/>
          <a:p>
            <a:r>
              <a:rPr lang="cs-CZ" dirty="0"/>
              <a:t>Ranní tombola s ASIO</a:t>
            </a:r>
          </a:p>
          <a:p>
            <a:r>
              <a:rPr lang="cs-CZ" dirty="0"/>
              <a:t>ploteny@asio.cz</a:t>
            </a:r>
          </a:p>
        </p:txBody>
      </p:sp>
    </p:spTree>
    <p:extLst>
      <p:ext uri="{BB962C8B-B14F-4D97-AF65-F5344CB8AC3E}">
        <p14:creationId xmlns:p14="http://schemas.microsoft.com/office/powerpoint/2010/main" val="4194058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B2EBF-9306-F3F6-2AEF-64B5A396348A}"/>
              </a:ext>
            </a:extLst>
          </p:cNvPr>
          <p:cNvSpPr>
            <a:spLocks noGrp="1"/>
          </p:cNvSpPr>
          <p:nvPr>
            <p:ph type="title"/>
          </p:nvPr>
        </p:nvSpPr>
        <p:spPr>
          <a:xfrm>
            <a:off x="609521" y="116632"/>
            <a:ext cx="10971372" cy="1143000"/>
          </a:xfrm>
        </p:spPr>
        <p:txBody>
          <a:bodyPr/>
          <a:lstStyle/>
          <a:p>
            <a:r>
              <a:rPr lang="cs-CZ" dirty="0"/>
              <a:t>Singapur</a:t>
            </a:r>
          </a:p>
        </p:txBody>
      </p:sp>
      <p:sp>
        <p:nvSpPr>
          <p:cNvPr id="3" name="Zástupný obsah 2">
            <a:extLst>
              <a:ext uri="{FF2B5EF4-FFF2-40B4-BE49-F238E27FC236}">
                <a16:creationId xmlns:a16="http://schemas.microsoft.com/office/drawing/2014/main" id="{42DAC7A9-711B-A473-907B-AEB5B6566111}"/>
              </a:ext>
            </a:extLst>
          </p:cNvPr>
          <p:cNvSpPr>
            <a:spLocks noGrp="1"/>
          </p:cNvSpPr>
          <p:nvPr>
            <p:ph idx="1"/>
          </p:nvPr>
        </p:nvSpPr>
        <p:spPr>
          <a:xfrm>
            <a:off x="550590" y="1017587"/>
            <a:ext cx="10971372" cy="4525963"/>
          </a:xfrm>
        </p:spPr>
        <p:txBody>
          <a:bodyPr/>
          <a:lstStyle/>
          <a:p>
            <a:r>
              <a:rPr lang="cs-CZ" dirty="0"/>
              <a:t>Pohled na Evropu na příkladu uvažování Vietnamce atd.</a:t>
            </a:r>
          </a:p>
          <a:p>
            <a:r>
              <a:rPr lang="cs-CZ" dirty="0"/>
              <a:t>Evropa už přestává být vzor – lobismus u nás zastavil vývoj</a:t>
            </a:r>
          </a:p>
        </p:txBody>
      </p:sp>
      <p:pic>
        <p:nvPicPr>
          <p:cNvPr id="5" name="Obrázek 4">
            <a:extLst>
              <a:ext uri="{FF2B5EF4-FFF2-40B4-BE49-F238E27FC236}">
                <a16:creationId xmlns:a16="http://schemas.microsoft.com/office/drawing/2014/main" id="{C15DDCAA-072E-946D-7217-5891D8047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21" y="2384029"/>
            <a:ext cx="4608512" cy="3456384"/>
          </a:xfrm>
          <a:prstGeom prst="rect">
            <a:avLst/>
          </a:prstGeom>
        </p:spPr>
      </p:pic>
      <p:pic>
        <p:nvPicPr>
          <p:cNvPr id="7" name="Obrázek 6">
            <a:extLst>
              <a:ext uri="{FF2B5EF4-FFF2-40B4-BE49-F238E27FC236}">
                <a16:creationId xmlns:a16="http://schemas.microsoft.com/office/drawing/2014/main" id="{A68FAFB3-93E4-8944-9FB1-9CAC4752E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158" y="2433725"/>
            <a:ext cx="4475989" cy="3356992"/>
          </a:xfrm>
          <a:prstGeom prst="rect">
            <a:avLst/>
          </a:prstGeom>
        </p:spPr>
      </p:pic>
    </p:spTree>
    <p:extLst>
      <p:ext uri="{BB962C8B-B14F-4D97-AF65-F5344CB8AC3E}">
        <p14:creationId xmlns:p14="http://schemas.microsoft.com/office/powerpoint/2010/main" val="289645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EBC2F2D5-D1CD-348F-E19A-54F73F0D8F28}"/>
              </a:ext>
            </a:extLst>
          </p:cNvPr>
          <p:cNvSpPr>
            <a:spLocks noGrp="1"/>
          </p:cNvSpPr>
          <p:nvPr>
            <p:ph type="title"/>
          </p:nvPr>
        </p:nvSpPr>
        <p:spPr>
          <a:xfrm>
            <a:off x="1980406" y="434975"/>
            <a:ext cx="8229600" cy="1143000"/>
          </a:xfrm>
        </p:spPr>
        <p:txBody>
          <a:bodyPr/>
          <a:lstStyle/>
          <a:p>
            <a:r>
              <a:rPr lang="cs-CZ" altLang="cs-CZ" sz="4000"/>
              <a:t>Koncept „Sponge city“ - Čína</a:t>
            </a:r>
          </a:p>
        </p:txBody>
      </p:sp>
      <p:pic>
        <p:nvPicPr>
          <p:cNvPr id="11267" name="Obrázek 4">
            <a:extLst>
              <a:ext uri="{FF2B5EF4-FFF2-40B4-BE49-F238E27FC236}">
                <a16:creationId xmlns:a16="http://schemas.microsoft.com/office/drawing/2014/main" id="{D2D0E1F6-03A7-28A2-561C-4B2452D81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166" y="2636912"/>
            <a:ext cx="4897437"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a:extLst>
              <a:ext uri="{FF2B5EF4-FFF2-40B4-BE49-F238E27FC236}">
                <a16:creationId xmlns:a16="http://schemas.microsoft.com/office/drawing/2014/main" id="{25DA3DEF-583E-1651-C50B-BD3608AF118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 y="1484784"/>
            <a:ext cx="45974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Obdélník 1">
            <a:extLst>
              <a:ext uri="{FF2B5EF4-FFF2-40B4-BE49-F238E27FC236}">
                <a16:creationId xmlns:a16="http://schemas.microsoft.com/office/drawing/2014/main" id="{8846ED25-DF39-A5AE-A2C3-920F8937D1B3}"/>
              </a:ext>
            </a:extLst>
          </p:cNvPr>
          <p:cNvSpPr>
            <a:spLocks noChangeArrowheads="1"/>
          </p:cNvSpPr>
          <p:nvPr/>
        </p:nvSpPr>
        <p:spPr bwMode="auto">
          <a:xfrm>
            <a:off x="1054646" y="4507507"/>
            <a:ext cx="3379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cs-CZ" sz="1600" dirty="0">
                <a:latin typeface="Arial" panose="020B0604020202020204" pitchFamily="34" charset="0"/>
              </a:rPr>
              <a:t>80</a:t>
            </a:r>
            <a:r>
              <a:rPr lang="cs-CZ" altLang="cs-CZ" sz="1600" dirty="0">
                <a:latin typeface="Arial" panose="020B0604020202020204" pitchFamily="34" charset="0"/>
              </a:rPr>
              <a:t> %</a:t>
            </a:r>
            <a:r>
              <a:rPr lang="en-US" altLang="cs-CZ" sz="1600" dirty="0">
                <a:latin typeface="Arial" panose="020B0604020202020204" pitchFamily="34" charset="0"/>
              </a:rPr>
              <a:t> of urban built-up areas in China meet Sponge City building requirements by 2030</a:t>
            </a:r>
            <a:r>
              <a:rPr lang="cs-CZ" altLang="cs-CZ" sz="1600" dirty="0">
                <a:latin typeface="Arial" panose="020B0604020202020204" pitchFamily="34" charset="0"/>
              </a:rPr>
              <a:t>.</a:t>
            </a:r>
          </a:p>
        </p:txBody>
      </p:sp>
      <p:sp>
        <p:nvSpPr>
          <p:cNvPr id="11270" name="Obdélník 2">
            <a:extLst>
              <a:ext uri="{FF2B5EF4-FFF2-40B4-BE49-F238E27FC236}">
                <a16:creationId xmlns:a16="http://schemas.microsoft.com/office/drawing/2014/main" id="{A5D26F83-EEDF-C594-42E1-9A4882293EA2}"/>
              </a:ext>
            </a:extLst>
          </p:cNvPr>
          <p:cNvSpPr>
            <a:spLocks noChangeArrowheads="1"/>
          </p:cNvSpPr>
          <p:nvPr/>
        </p:nvSpPr>
        <p:spPr bwMode="auto">
          <a:xfrm>
            <a:off x="6611145" y="1403350"/>
            <a:ext cx="3832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cs-CZ" altLang="cs-CZ" sz="1600">
                <a:latin typeface="Arial" panose="020B0604020202020204" pitchFamily="34" charset="0"/>
              </a:rPr>
              <a:t>L</a:t>
            </a:r>
            <a:r>
              <a:rPr lang="en-US" altLang="cs-CZ" sz="1600">
                <a:latin typeface="Arial" panose="020B0604020202020204" pitchFamily="34" charset="0"/>
              </a:rPr>
              <a:t>ocal</a:t>
            </a:r>
            <a:r>
              <a:rPr lang="cs-CZ" altLang="cs-CZ" sz="1600">
                <a:latin typeface="Arial" panose="020B0604020202020204" pitchFamily="34" charset="0"/>
              </a:rPr>
              <a:t> </a:t>
            </a:r>
            <a:r>
              <a:rPr lang="en-US" altLang="cs-CZ" sz="1600">
                <a:latin typeface="Arial" panose="020B0604020202020204" pitchFamily="34" charset="0"/>
              </a:rPr>
              <a:t>governments rely on low-impact development principles and nature-based solutions to improve drainage, filter out pollutants and store up to 70 </a:t>
            </a:r>
            <a:r>
              <a:rPr lang="cs-CZ" altLang="cs-CZ" sz="1600">
                <a:latin typeface="Arial" panose="020B0604020202020204" pitchFamily="34" charset="0"/>
              </a:rPr>
              <a:t>%</a:t>
            </a:r>
            <a:r>
              <a:rPr lang="en-US" altLang="cs-CZ" sz="1600">
                <a:latin typeface="Arial" panose="020B0604020202020204" pitchFamily="34" charset="0"/>
              </a:rPr>
              <a:t> of excess rainwater for reuse during periods of drought</a:t>
            </a:r>
            <a:r>
              <a:rPr lang="en-US" altLang="cs-CZ" sz="1800">
                <a:latin typeface="Arial" panose="020B0604020202020204" pitchFamily="34" charset="0"/>
              </a:rPr>
              <a:t>.</a:t>
            </a:r>
            <a:endParaRPr lang="cs-CZ" altLang="cs-CZ" sz="180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AAFC977D-5094-3CDC-030B-7A390304B4A0}"/>
              </a:ext>
            </a:extLst>
          </p:cNvPr>
          <p:cNvSpPr>
            <a:spLocks noGrp="1"/>
          </p:cNvSpPr>
          <p:nvPr>
            <p:ph type="title"/>
          </p:nvPr>
        </p:nvSpPr>
        <p:spPr>
          <a:xfrm>
            <a:off x="1981994" y="238125"/>
            <a:ext cx="8229600" cy="1143000"/>
          </a:xfrm>
        </p:spPr>
        <p:txBody>
          <a:bodyPr/>
          <a:lstStyle/>
          <a:p>
            <a:r>
              <a:rPr lang="cs-CZ" altLang="cs-CZ" sz="4000"/>
              <a:t>Koncept „Forest city“ - Čína</a:t>
            </a:r>
          </a:p>
        </p:txBody>
      </p:sp>
      <p:pic>
        <p:nvPicPr>
          <p:cNvPr id="12291" name="Obrázek 2">
            <a:extLst>
              <a:ext uri="{FF2B5EF4-FFF2-40B4-BE49-F238E27FC236}">
                <a16:creationId xmlns:a16="http://schemas.microsoft.com/office/drawing/2014/main" id="{E81C5FDA-7B3C-81AD-BD16-46E0345FF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86" y="1463676"/>
            <a:ext cx="856895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Obdélník 1">
            <a:extLst>
              <a:ext uri="{FF2B5EF4-FFF2-40B4-BE49-F238E27FC236}">
                <a16:creationId xmlns:a16="http://schemas.microsoft.com/office/drawing/2014/main" id="{2A1C8920-77F2-6A8F-049D-B84193AD3438}"/>
              </a:ext>
            </a:extLst>
          </p:cNvPr>
          <p:cNvSpPr>
            <a:spLocks noChangeArrowheads="1"/>
          </p:cNvSpPr>
          <p:nvPr/>
        </p:nvSpPr>
        <p:spPr bwMode="auto">
          <a:xfrm>
            <a:off x="1414685" y="4270375"/>
            <a:ext cx="881383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cs-CZ" altLang="cs-CZ" sz="1800" dirty="0">
                <a:latin typeface="Arial" panose="020B0604020202020204" pitchFamily="34" charset="0"/>
              </a:rPr>
              <a:t>t</a:t>
            </a:r>
            <a:r>
              <a:rPr lang="en-US" altLang="cs-CZ" sz="1800" dirty="0">
                <a:latin typeface="Arial" panose="020B0604020202020204" pitchFamily="34" charset="0"/>
              </a:rPr>
              <a:t>he project is planned to be complete sometime in 2020</a:t>
            </a:r>
            <a:r>
              <a:rPr lang="cs-CZ" altLang="cs-CZ" sz="1800" dirty="0">
                <a:latin typeface="Arial" panose="020B0604020202020204" pitchFamily="34" charset="0"/>
              </a:rPr>
              <a:t>;</a:t>
            </a:r>
          </a:p>
          <a:p>
            <a:pPr>
              <a:spcBef>
                <a:spcPct val="0"/>
              </a:spcBef>
            </a:pPr>
            <a:r>
              <a:rPr lang="en-US" altLang="cs-CZ" sz="1800" dirty="0">
                <a:latin typeface="Arial" panose="020B0604020202020204" pitchFamily="34" charset="0"/>
              </a:rPr>
              <a:t>home to a community of about 30,000 people</a:t>
            </a:r>
            <a:r>
              <a:rPr lang="cs-CZ" altLang="cs-CZ" sz="1800" dirty="0">
                <a:latin typeface="Arial" panose="020B0604020202020204" pitchFamily="34" charset="0"/>
              </a:rPr>
              <a:t>;</a:t>
            </a:r>
          </a:p>
          <a:p>
            <a:pPr>
              <a:spcBef>
                <a:spcPct val="0"/>
              </a:spcBef>
            </a:pPr>
            <a:r>
              <a:rPr lang="en-US" altLang="cs-CZ" sz="1800" dirty="0">
                <a:latin typeface="Arial" panose="020B0604020202020204" pitchFamily="34" charset="0"/>
              </a:rPr>
              <a:t>will be covered in greenery, including nearly 1 million plants of more than 100 species and 40,000 trees that together absorb almost 10,000 tons of carbon dioxide and 57 tons of pollutants, and produce approximately 900 tons of oxygen annually</a:t>
            </a:r>
            <a:endParaRPr lang="cs-CZ" altLang="cs-CZ" sz="1800" dirty="0">
              <a:latin typeface="Arial" panose="020B0604020202020204" pitchFamily="34" charset="0"/>
            </a:endParaRPr>
          </a:p>
        </p:txBody>
      </p:sp>
      <p:sp>
        <p:nvSpPr>
          <p:cNvPr id="12293" name="Obdélník 3">
            <a:extLst>
              <a:ext uri="{FF2B5EF4-FFF2-40B4-BE49-F238E27FC236}">
                <a16:creationId xmlns:a16="http://schemas.microsoft.com/office/drawing/2014/main" id="{64B53D32-F177-9909-656E-FFF10C5A4DD7}"/>
              </a:ext>
            </a:extLst>
          </p:cNvPr>
          <p:cNvSpPr>
            <a:spLocks noChangeArrowheads="1"/>
          </p:cNvSpPr>
          <p:nvPr/>
        </p:nvSpPr>
        <p:spPr bwMode="auto">
          <a:xfrm>
            <a:off x="4979194" y="11414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cs-CZ" sz="1800">
                <a:latin typeface="Arial" panose="020B0604020202020204" pitchFamily="34" charset="0"/>
              </a:rPr>
              <a:t>175-hectare Liuzhou Forest City which will be situated along the Liujiang River</a:t>
            </a:r>
            <a:endParaRPr lang="cs-CZ" altLang="cs-CZ" sz="18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7A5FA39-0DD4-2048-A35E-134E04F7DE40}"/>
              </a:ext>
            </a:extLst>
          </p:cNvPr>
          <p:cNvSpPr>
            <a:spLocks noGrp="1" noRot="1"/>
          </p:cNvSpPr>
          <p:nvPr>
            <p:ph type="title"/>
          </p:nvPr>
        </p:nvSpPr>
        <p:spPr>
          <a:xfrm>
            <a:off x="4258470" y="115888"/>
            <a:ext cx="3673475" cy="850900"/>
          </a:xfrm>
        </p:spPr>
        <p:txBody>
          <a:bodyPr/>
          <a:lstStyle/>
          <a:p>
            <a:pPr algn="l" eaLnBrk="1" hangingPunct="1"/>
            <a:r>
              <a:rPr lang="cs-CZ" altLang="cs-CZ" sz="3300"/>
              <a:t>Kuej-jang waterfall</a:t>
            </a:r>
          </a:p>
        </p:txBody>
      </p:sp>
      <p:pic>
        <p:nvPicPr>
          <p:cNvPr id="13315" name="Obrázek 6">
            <a:extLst>
              <a:ext uri="{FF2B5EF4-FFF2-40B4-BE49-F238E27FC236}">
                <a16:creationId xmlns:a16="http://schemas.microsoft.com/office/drawing/2014/main" id="{00F38613-F10A-C087-62A6-47B235E7A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62" y="814388"/>
            <a:ext cx="7560369"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Obrázek 2">
            <a:extLst>
              <a:ext uri="{FF2B5EF4-FFF2-40B4-BE49-F238E27FC236}">
                <a16:creationId xmlns:a16="http://schemas.microsoft.com/office/drawing/2014/main" id="{4502E2E5-4EA7-BCCE-28F9-518E54AB2E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244" y="4149725"/>
            <a:ext cx="3550418" cy="17526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0" name="Zástupný symbol pro obsah 4">
            <a:extLst>
              <a:ext uri="{FF2B5EF4-FFF2-40B4-BE49-F238E27FC236}">
                <a16:creationId xmlns:a16="http://schemas.microsoft.com/office/drawing/2014/main" id="{791DE076-6995-498C-858E-83A478775443}"/>
              </a:ext>
            </a:extLst>
          </p:cNvPr>
          <p:cNvSpPr>
            <a:spLocks noGrp="1"/>
          </p:cNvSpPr>
          <p:nvPr>
            <p:ph sz="quarter" idx="1"/>
          </p:nvPr>
        </p:nvSpPr>
        <p:spPr>
          <a:xfrm>
            <a:off x="2207420" y="4652963"/>
            <a:ext cx="4319587" cy="1541462"/>
          </a:xfrm>
        </p:spPr>
        <p:txBody>
          <a:bodyPr/>
          <a:lstStyle/>
          <a:p>
            <a:pPr>
              <a:defRPr/>
            </a:pPr>
            <a:r>
              <a:rPr lang="cs-CZ" altLang="cs-CZ" sz="2400" dirty="0"/>
              <a:t>výška 108 metrů</a:t>
            </a:r>
          </a:p>
          <a:p>
            <a:pPr>
              <a:defRPr/>
            </a:pPr>
            <a:r>
              <a:rPr lang="cs-CZ" altLang="cs-CZ" sz="2400" dirty="0"/>
              <a:t>využití šedých a dešťových vod</a:t>
            </a:r>
          </a:p>
          <a:p>
            <a:pPr>
              <a:defRPr/>
            </a:pPr>
            <a:r>
              <a:rPr lang="cs-CZ" altLang="cs-CZ" sz="2400" dirty="0"/>
              <a:t>hodina provozu 2500,- Kč</a:t>
            </a:r>
          </a:p>
          <a:p>
            <a:pPr marL="0" indent="0">
              <a:buNone/>
              <a:defRPr/>
            </a:pPr>
            <a:endParaRPr lang="cs-CZ" altLang="cs-CZ"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443D5FCE-1579-BB84-1675-71E90848B926}"/>
              </a:ext>
            </a:extLst>
          </p:cNvPr>
          <p:cNvSpPr>
            <a:spLocks noGrp="1"/>
          </p:cNvSpPr>
          <p:nvPr>
            <p:ph type="title"/>
          </p:nvPr>
        </p:nvSpPr>
        <p:spPr>
          <a:xfrm>
            <a:off x="1958181" y="320675"/>
            <a:ext cx="8229600" cy="1143000"/>
          </a:xfrm>
        </p:spPr>
        <p:txBody>
          <a:bodyPr/>
          <a:lstStyle/>
          <a:p>
            <a:r>
              <a:rPr lang="cs-CZ" altLang="cs-CZ" sz="3200"/>
              <a:t>Mokřady v povodí řeky Yangtze, Čína</a:t>
            </a:r>
          </a:p>
        </p:txBody>
      </p:sp>
      <p:sp>
        <p:nvSpPr>
          <p:cNvPr id="3" name="Zástupný symbol pro zápatí 2">
            <a:extLst>
              <a:ext uri="{FF2B5EF4-FFF2-40B4-BE49-F238E27FC236}">
                <a16:creationId xmlns:a16="http://schemas.microsoft.com/office/drawing/2014/main" id="{957D737C-697E-4B1C-9FB8-AB44B32E8664}"/>
              </a:ext>
            </a:extLst>
          </p:cNvPr>
          <p:cNvSpPr>
            <a:spLocks noGrp="1"/>
          </p:cNvSpPr>
          <p:nvPr>
            <p:ph type="ftr" sz="quarter" idx="11"/>
          </p:nvPr>
        </p:nvSpPr>
        <p:spPr/>
        <p:txBody>
          <a:bodyPr/>
          <a:lstStyle/>
          <a:p>
            <a:pPr>
              <a:defRPr/>
            </a:pPr>
            <a:r>
              <a:rPr lang="cs-CZ"/>
              <a:t>Přírodě blízká opatření pro vodu - Zpráva OSN 2018</a:t>
            </a:r>
          </a:p>
        </p:txBody>
      </p:sp>
      <p:sp>
        <p:nvSpPr>
          <p:cNvPr id="13316" name="Zástupný symbol pro číslo snímku 3">
            <a:extLst>
              <a:ext uri="{FF2B5EF4-FFF2-40B4-BE49-F238E27FC236}">
                <a16:creationId xmlns:a16="http://schemas.microsoft.com/office/drawing/2014/main" id="{BB3D377D-2D3C-9F3B-B0E4-7F787F3C16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CEAA786-446F-46EF-8723-05E99FA90FF8}" type="slidenum">
              <a:rPr lang="cs-CZ" altLang="cs-CZ" sz="1200">
                <a:solidFill>
                  <a:srgbClr val="898989"/>
                </a:solidFill>
              </a:rPr>
              <a:pPr>
                <a:spcBef>
                  <a:spcPct val="0"/>
                </a:spcBef>
                <a:buFontTx/>
                <a:buNone/>
              </a:pPr>
              <a:t>14</a:t>
            </a:fld>
            <a:endParaRPr lang="cs-CZ" altLang="cs-CZ" sz="1200">
              <a:solidFill>
                <a:srgbClr val="898989"/>
              </a:solidFill>
            </a:endParaRPr>
          </a:p>
        </p:txBody>
      </p:sp>
      <p:sp>
        <p:nvSpPr>
          <p:cNvPr id="13317" name="Zástupný symbol pro obsah 4">
            <a:extLst>
              <a:ext uri="{FF2B5EF4-FFF2-40B4-BE49-F238E27FC236}">
                <a16:creationId xmlns:a16="http://schemas.microsoft.com/office/drawing/2014/main" id="{7CF72ACE-B1D3-26A0-B265-D679D8BC0CA9}"/>
              </a:ext>
            </a:extLst>
          </p:cNvPr>
          <p:cNvSpPr>
            <a:spLocks noGrp="1"/>
          </p:cNvSpPr>
          <p:nvPr>
            <p:ph sz="quarter" idx="1"/>
          </p:nvPr>
        </p:nvSpPr>
        <p:spPr>
          <a:xfrm>
            <a:off x="694605" y="4508501"/>
            <a:ext cx="10886287" cy="1541463"/>
          </a:xfrm>
        </p:spPr>
        <p:txBody>
          <a:bodyPr>
            <a:normAutofit lnSpcReduction="10000"/>
          </a:bodyPr>
          <a:lstStyle/>
          <a:p>
            <a:r>
              <a:rPr lang="cs-CZ" altLang="cs-CZ" sz="2400" dirty="0"/>
              <a:t>V celém povodí řeky </a:t>
            </a:r>
            <a:r>
              <a:rPr lang="cs-CZ" altLang="cs-CZ" sz="2400" dirty="0" err="1"/>
              <a:t>Yangtze</a:t>
            </a:r>
            <a:r>
              <a:rPr lang="cs-CZ" altLang="cs-CZ" sz="2400" dirty="0"/>
              <a:t> byla vytvořena síť chráněných mokřadů, které ovlivňují kvalitu vody, zachovávají biodiverzitu a rozšiřují přírodní rezervy</a:t>
            </a:r>
          </a:p>
          <a:p>
            <a:r>
              <a:rPr lang="cs-CZ" altLang="cs-CZ" sz="2400" dirty="0"/>
              <a:t>Výsledek opatření – </a:t>
            </a:r>
            <a:r>
              <a:rPr lang="cs-CZ" altLang="cs-CZ" sz="2400" dirty="0">
                <a:highlight>
                  <a:srgbClr val="FFFF00"/>
                </a:highlight>
              </a:rPr>
              <a:t>stanovení osobní odpovědnosti za povodí a efektivní využití investic </a:t>
            </a:r>
            <a:r>
              <a:rPr lang="cs-CZ" altLang="cs-CZ" sz="2400" dirty="0"/>
              <a:t>…  je u nás někdo za něco odpovědný tak, že se ho to osobně dotýká?</a:t>
            </a:r>
          </a:p>
        </p:txBody>
      </p:sp>
      <p:sp>
        <p:nvSpPr>
          <p:cNvPr id="13318" name="AutoShape 2" descr="VÃ½sledek obrÃ¡zku pro river yangtze wetlands">
            <a:extLst>
              <a:ext uri="{FF2B5EF4-FFF2-40B4-BE49-F238E27FC236}">
                <a16:creationId xmlns:a16="http://schemas.microsoft.com/office/drawing/2014/main" id="{C6EA775D-ED6D-79D8-1521-93C2F4E319DD}"/>
              </a:ext>
            </a:extLst>
          </p:cNvPr>
          <p:cNvSpPr>
            <a:spLocks noChangeAspect="1" noChangeArrowheads="1"/>
          </p:cNvSpPr>
          <p:nvPr/>
        </p:nvSpPr>
        <p:spPr bwMode="auto">
          <a:xfrm>
            <a:off x="1678781"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13319" name="AutoShape 4" descr="VÃ½sledek obrÃ¡zku pro river yangtze wetlands">
            <a:extLst>
              <a:ext uri="{FF2B5EF4-FFF2-40B4-BE49-F238E27FC236}">
                <a16:creationId xmlns:a16="http://schemas.microsoft.com/office/drawing/2014/main" id="{B5BC5BD1-A91A-E0D7-155A-48B1EF4162EC}"/>
              </a:ext>
            </a:extLst>
          </p:cNvPr>
          <p:cNvSpPr>
            <a:spLocks noChangeAspect="1" noChangeArrowheads="1"/>
          </p:cNvSpPr>
          <p:nvPr/>
        </p:nvSpPr>
        <p:spPr bwMode="auto">
          <a:xfrm>
            <a:off x="1678781"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13320" name="AutoShape 6" descr="VÃ½sledek obrÃ¡zku pro river yangtze wetlands">
            <a:extLst>
              <a:ext uri="{FF2B5EF4-FFF2-40B4-BE49-F238E27FC236}">
                <a16:creationId xmlns:a16="http://schemas.microsoft.com/office/drawing/2014/main" id="{ECE41078-E6E2-6658-0D79-0BD81B94B887}"/>
              </a:ext>
            </a:extLst>
          </p:cNvPr>
          <p:cNvSpPr>
            <a:spLocks noChangeAspect="1" noChangeArrowheads="1"/>
          </p:cNvSpPr>
          <p:nvPr/>
        </p:nvSpPr>
        <p:spPr bwMode="auto">
          <a:xfrm>
            <a:off x="1678781"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13321" name="AutoShape 8" descr="VÃ½sledek obrÃ¡zku pro river yangtze wetlands">
            <a:extLst>
              <a:ext uri="{FF2B5EF4-FFF2-40B4-BE49-F238E27FC236}">
                <a16:creationId xmlns:a16="http://schemas.microsoft.com/office/drawing/2014/main" id="{1B117FC8-365D-3513-43B6-1B678A5D7D70}"/>
              </a:ext>
            </a:extLst>
          </p:cNvPr>
          <p:cNvSpPr>
            <a:spLocks noChangeAspect="1" noChangeArrowheads="1"/>
          </p:cNvSpPr>
          <p:nvPr/>
        </p:nvSpPr>
        <p:spPr bwMode="auto">
          <a:xfrm>
            <a:off x="1678781"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13322" name="AutoShape 10" descr="VÃ½sledek obrÃ¡zku pro river yangtze wetlands">
            <a:extLst>
              <a:ext uri="{FF2B5EF4-FFF2-40B4-BE49-F238E27FC236}">
                <a16:creationId xmlns:a16="http://schemas.microsoft.com/office/drawing/2014/main" id="{351C29E6-ECA0-C282-96CA-02EF558F0DAD}"/>
              </a:ext>
            </a:extLst>
          </p:cNvPr>
          <p:cNvSpPr>
            <a:spLocks noChangeAspect="1" noChangeArrowheads="1"/>
          </p:cNvSpPr>
          <p:nvPr/>
        </p:nvSpPr>
        <p:spPr bwMode="auto">
          <a:xfrm>
            <a:off x="1678781"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pic>
        <p:nvPicPr>
          <p:cNvPr id="13323" name="Picture 12" descr="VÃ½sledek obrÃ¡zku pro river yangtze wetlands">
            <a:extLst>
              <a:ext uri="{FF2B5EF4-FFF2-40B4-BE49-F238E27FC236}">
                <a16:creationId xmlns:a16="http://schemas.microsoft.com/office/drawing/2014/main" id="{BB619909-AD93-DA83-714C-8E89A8F30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14" y="1250951"/>
            <a:ext cx="648072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7">
            <a:extLst>
              <a:ext uri="{FF2B5EF4-FFF2-40B4-BE49-F238E27FC236}">
                <a16:creationId xmlns:a16="http://schemas.microsoft.com/office/drawing/2014/main" id="{4CBE9AD8-95F6-EF05-CF43-CD639B44A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430" y="1250951"/>
            <a:ext cx="2808312" cy="304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43E94-E254-490E-EEED-BFB30DA5EC84}"/>
              </a:ext>
            </a:extLst>
          </p:cNvPr>
          <p:cNvSpPr>
            <a:spLocks noGrp="1"/>
          </p:cNvSpPr>
          <p:nvPr>
            <p:ph type="title"/>
          </p:nvPr>
        </p:nvSpPr>
        <p:spPr/>
        <p:txBody>
          <a:bodyPr/>
          <a:lstStyle/>
          <a:p>
            <a:r>
              <a:rPr lang="cs-CZ" dirty="0"/>
              <a:t>Austrálie </a:t>
            </a:r>
          </a:p>
        </p:txBody>
      </p:sp>
      <p:sp>
        <p:nvSpPr>
          <p:cNvPr id="3" name="Zástupný obsah 2">
            <a:extLst>
              <a:ext uri="{FF2B5EF4-FFF2-40B4-BE49-F238E27FC236}">
                <a16:creationId xmlns:a16="http://schemas.microsoft.com/office/drawing/2014/main" id="{76260C76-D5A4-36C6-0EB6-539C6DFAF388}"/>
              </a:ext>
            </a:extLst>
          </p:cNvPr>
          <p:cNvSpPr>
            <a:spLocks noGrp="1"/>
          </p:cNvSpPr>
          <p:nvPr>
            <p:ph idx="1"/>
          </p:nvPr>
        </p:nvSpPr>
        <p:spPr>
          <a:xfrm>
            <a:off x="609520" y="1395313"/>
            <a:ext cx="11161240" cy="4525963"/>
          </a:xfrm>
        </p:spPr>
        <p:txBody>
          <a:bodyPr/>
          <a:lstStyle/>
          <a:p>
            <a:r>
              <a:rPr lang="cs-CZ" dirty="0"/>
              <a:t>Závlahy veřejných prostranství a sportovišť, recyklace ve veřejných budovách, licence na vodu a prodej vody během roku</a:t>
            </a:r>
          </a:p>
          <a:p>
            <a:endParaRPr lang="cs-CZ" dirty="0"/>
          </a:p>
        </p:txBody>
      </p:sp>
      <p:pic>
        <p:nvPicPr>
          <p:cNvPr id="1026" name="Picture 2">
            <a:extLst>
              <a:ext uri="{FF2B5EF4-FFF2-40B4-BE49-F238E27FC236}">
                <a16:creationId xmlns:a16="http://schemas.microsoft.com/office/drawing/2014/main" id="{B420555D-5CDD-A2F4-622B-4D4394D218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109" y="2780928"/>
            <a:ext cx="5184576" cy="2916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72CC0534-C71D-1275-0DE8-37F59F188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197" y="2809304"/>
            <a:ext cx="5112569" cy="285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7E0006DB-B875-4318-B6DE-51A5F9E213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7614" y="4522656"/>
            <a:ext cx="1908457" cy="1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3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319DCD0-FA47-B6DF-3D97-4703B92C56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585" y="1238370"/>
            <a:ext cx="11161240" cy="4611718"/>
          </a:xfrm>
          <a:prstGeom prst="rect">
            <a:avLst/>
          </a:prstGeom>
        </p:spPr>
      </p:pic>
      <p:sp>
        <p:nvSpPr>
          <p:cNvPr id="2" name="Nadpis 1">
            <a:extLst>
              <a:ext uri="{FF2B5EF4-FFF2-40B4-BE49-F238E27FC236}">
                <a16:creationId xmlns:a16="http://schemas.microsoft.com/office/drawing/2014/main" id="{66D740D8-138B-2911-F6B9-A9758B65DF8E}"/>
              </a:ext>
            </a:extLst>
          </p:cNvPr>
          <p:cNvSpPr>
            <a:spLocks noGrp="1"/>
          </p:cNvSpPr>
          <p:nvPr>
            <p:ph type="title"/>
          </p:nvPr>
        </p:nvSpPr>
        <p:spPr>
          <a:xfrm>
            <a:off x="415545" y="279162"/>
            <a:ext cx="11359321" cy="763600"/>
          </a:xfrm>
        </p:spPr>
        <p:txBody>
          <a:bodyPr/>
          <a:lstStyle/>
          <a:p>
            <a:r>
              <a:rPr lang="cs-CZ" dirty="0"/>
              <a:t>Recyklace ve velkém – jako opatření proti suchu</a:t>
            </a:r>
            <a:br>
              <a:rPr lang="cs-CZ" dirty="0"/>
            </a:br>
            <a:endParaRPr lang="cs-CZ" dirty="0"/>
          </a:p>
        </p:txBody>
      </p:sp>
      <p:sp>
        <p:nvSpPr>
          <p:cNvPr id="3" name="Zástupný text 2">
            <a:extLst>
              <a:ext uri="{FF2B5EF4-FFF2-40B4-BE49-F238E27FC236}">
                <a16:creationId xmlns:a16="http://schemas.microsoft.com/office/drawing/2014/main" id="{2B479A6D-40AA-AC54-5D74-6C6D59021D61}"/>
              </a:ext>
            </a:extLst>
          </p:cNvPr>
          <p:cNvSpPr>
            <a:spLocks noGrp="1"/>
          </p:cNvSpPr>
          <p:nvPr>
            <p:ph type="body" idx="1"/>
          </p:nvPr>
        </p:nvSpPr>
        <p:spPr>
          <a:xfrm>
            <a:off x="379541" y="1151400"/>
            <a:ext cx="11359321" cy="4555200"/>
          </a:xfrm>
        </p:spPr>
        <p:txBody>
          <a:bodyPr/>
          <a:lstStyle/>
          <a:p>
            <a:r>
              <a:rPr lang="cs-CZ" dirty="0"/>
              <a:t>Kalifornie – zavlažovaná a nezavlažovaná (recykluje ve velkém)</a:t>
            </a:r>
          </a:p>
        </p:txBody>
      </p:sp>
      <p:pic>
        <p:nvPicPr>
          <p:cNvPr id="4" name="Obrázek 3">
            <a:extLst>
              <a:ext uri="{FF2B5EF4-FFF2-40B4-BE49-F238E27FC236}">
                <a16:creationId xmlns:a16="http://schemas.microsoft.com/office/drawing/2014/main" id="{20BA6351-691C-DF9B-0129-D1B0FD133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5446" y="3443526"/>
            <a:ext cx="2906609" cy="2263074"/>
          </a:xfrm>
          <a:prstGeom prst="rect">
            <a:avLst/>
          </a:prstGeom>
        </p:spPr>
      </p:pic>
      <p:sp>
        <p:nvSpPr>
          <p:cNvPr id="7" name="TextovéPole 6">
            <a:extLst>
              <a:ext uri="{FF2B5EF4-FFF2-40B4-BE49-F238E27FC236}">
                <a16:creationId xmlns:a16="http://schemas.microsoft.com/office/drawing/2014/main" id="{45CC8D36-9335-D7F5-DD05-5686AE9E5783}"/>
              </a:ext>
            </a:extLst>
          </p:cNvPr>
          <p:cNvSpPr txBox="1"/>
          <p:nvPr/>
        </p:nvSpPr>
        <p:spPr>
          <a:xfrm flipH="1">
            <a:off x="8327454" y="2996952"/>
            <a:ext cx="1728192" cy="461665"/>
          </a:xfrm>
          <a:prstGeom prst="rect">
            <a:avLst/>
          </a:prstGeom>
          <a:noFill/>
        </p:spPr>
        <p:txBody>
          <a:bodyPr wrap="square" rtlCol="0">
            <a:spAutoFit/>
          </a:bodyPr>
          <a:lstStyle/>
          <a:p>
            <a:r>
              <a:rPr lang="cs-CZ" sz="2400" b="1" dirty="0"/>
              <a:t>Texas</a:t>
            </a:r>
          </a:p>
        </p:txBody>
      </p:sp>
    </p:spTree>
    <p:extLst>
      <p:ext uri="{BB962C8B-B14F-4D97-AF65-F5344CB8AC3E}">
        <p14:creationId xmlns:p14="http://schemas.microsoft.com/office/powerpoint/2010/main" val="385356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96AE7-8493-405C-4004-2ADB5F6C50E1}"/>
              </a:ext>
            </a:extLst>
          </p:cNvPr>
          <p:cNvSpPr>
            <a:spLocks noGrp="1"/>
          </p:cNvSpPr>
          <p:nvPr>
            <p:ph type="title"/>
          </p:nvPr>
        </p:nvSpPr>
        <p:spPr/>
        <p:txBody>
          <a:bodyPr>
            <a:normAutofit fontScale="90000"/>
          </a:bodyPr>
          <a:lstStyle/>
          <a:p>
            <a:pPr algn="l"/>
            <a:r>
              <a:rPr lang="cs-CZ" dirty="0"/>
              <a:t>Barcelona, </a:t>
            </a:r>
            <a:r>
              <a:rPr lang="cs-CZ" dirty="0" err="1"/>
              <a:t>Miláno</a:t>
            </a:r>
            <a:r>
              <a:rPr lang="cs-CZ" dirty="0"/>
              <a:t>, příklady recyklace ve velkém z E</a:t>
            </a:r>
          </a:p>
        </p:txBody>
      </p:sp>
      <p:sp>
        <p:nvSpPr>
          <p:cNvPr id="3" name="Zástupný obsah 2">
            <a:extLst>
              <a:ext uri="{FF2B5EF4-FFF2-40B4-BE49-F238E27FC236}">
                <a16:creationId xmlns:a16="http://schemas.microsoft.com/office/drawing/2014/main" id="{2008B9A5-B0AB-44D1-407E-6CD8450BBC81}"/>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A83CE7E9-1735-CAF4-A986-6A812A994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20" y="1566327"/>
            <a:ext cx="5400600" cy="3953016"/>
          </a:xfrm>
          <a:prstGeom prst="rect">
            <a:avLst/>
          </a:prstGeom>
        </p:spPr>
      </p:pic>
      <p:pic>
        <p:nvPicPr>
          <p:cNvPr id="7" name="Obrázek 6">
            <a:extLst>
              <a:ext uri="{FF2B5EF4-FFF2-40B4-BE49-F238E27FC236}">
                <a16:creationId xmlns:a16="http://schemas.microsoft.com/office/drawing/2014/main" id="{F7C7C7D5-493C-7ED3-C705-554D10498D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9222" y="1600201"/>
            <a:ext cx="5270688" cy="3953016"/>
          </a:xfrm>
          <a:prstGeom prst="rect">
            <a:avLst/>
          </a:prstGeom>
        </p:spPr>
      </p:pic>
    </p:spTree>
    <p:extLst>
      <p:ext uri="{BB962C8B-B14F-4D97-AF65-F5344CB8AC3E}">
        <p14:creationId xmlns:p14="http://schemas.microsoft.com/office/powerpoint/2010/main" val="200462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736E8B05-3D53-6E80-C945-2B4A0B054EA6}"/>
              </a:ext>
            </a:extLst>
          </p:cNvPr>
          <p:cNvSpPr>
            <a:spLocks noGrp="1"/>
          </p:cNvSpPr>
          <p:nvPr>
            <p:ph type="title"/>
          </p:nvPr>
        </p:nvSpPr>
        <p:spPr>
          <a:xfrm>
            <a:off x="694606" y="260648"/>
            <a:ext cx="4038600" cy="1143000"/>
          </a:xfrm>
        </p:spPr>
        <p:txBody>
          <a:bodyPr>
            <a:normAutofit fontScale="90000"/>
          </a:bodyPr>
          <a:lstStyle/>
          <a:p>
            <a:r>
              <a:rPr lang="cs-CZ" altLang="cs-CZ" dirty="0"/>
              <a:t>Španělsko</a:t>
            </a:r>
            <a:br>
              <a:rPr lang="cs-CZ" altLang="cs-CZ" dirty="0"/>
            </a:br>
            <a:r>
              <a:rPr lang="cs-CZ" altLang="cs-CZ" sz="2800" dirty="0"/>
              <a:t>projekt cirkulární agronomie</a:t>
            </a:r>
          </a:p>
        </p:txBody>
      </p:sp>
      <p:pic>
        <p:nvPicPr>
          <p:cNvPr id="21507" name="Zástupný symbol pro obsah 4">
            <a:extLst>
              <a:ext uri="{FF2B5EF4-FFF2-40B4-BE49-F238E27FC236}">
                <a16:creationId xmlns:a16="http://schemas.microsoft.com/office/drawing/2014/main" id="{800115AB-012C-BAA5-ACAD-284443412EF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22598" y="1816081"/>
            <a:ext cx="7001966" cy="3959263"/>
          </a:xfrm>
        </p:spPr>
      </p:pic>
      <p:pic>
        <p:nvPicPr>
          <p:cNvPr id="21508" name="Obrázek 6">
            <a:extLst>
              <a:ext uri="{FF2B5EF4-FFF2-40B4-BE49-F238E27FC236}">
                <a16:creationId xmlns:a16="http://schemas.microsoft.com/office/drawing/2014/main" id="{59591E98-C6C7-8E5F-80F9-89D5C35EF1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492"/>
          <a:stretch>
            <a:fillRect/>
          </a:stretch>
        </p:blipFill>
        <p:spPr bwMode="auto">
          <a:xfrm>
            <a:off x="7103318" y="627062"/>
            <a:ext cx="40386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a:extLst>
              <a:ext uri="{FF2B5EF4-FFF2-40B4-BE49-F238E27FC236}">
                <a16:creationId xmlns:a16="http://schemas.microsoft.com/office/drawing/2014/main" id="{65BD5C00-75FB-921E-E320-75085C1EE100}"/>
              </a:ext>
            </a:extLst>
          </p:cNvPr>
          <p:cNvSpPr txBox="1">
            <a:spLocks/>
          </p:cNvSpPr>
          <p:nvPr/>
        </p:nvSpPr>
        <p:spPr>
          <a:xfrm>
            <a:off x="7751390" y="4149080"/>
            <a:ext cx="4038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dirty="0"/>
              <a:t>Španělsko</a:t>
            </a:r>
            <a:br>
              <a:rPr lang="cs-CZ" altLang="cs-CZ" dirty="0"/>
            </a:br>
            <a:r>
              <a:rPr lang="cs-CZ" altLang="cs-CZ" sz="2800" dirty="0"/>
              <a:t>a recyklace vod na závlahy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2A41E-4A4C-9979-A57A-4DD3BD01BDC6}"/>
              </a:ext>
            </a:extLst>
          </p:cNvPr>
          <p:cNvSpPr>
            <a:spLocks noGrp="1"/>
          </p:cNvSpPr>
          <p:nvPr>
            <p:ph type="title"/>
          </p:nvPr>
        </p:nvSpPr>
        <p:spPr/>
        <p:txBody>
          <a:bodyPr/>
          <a:lstStyle/>
          <a:p>
            <a:r>
              <a:rPr lang="cs-CZ" dirty="0"/>
              <a:t>Španělsko (Barcelona)</a:t>
            </a:r>
          </a:p>
        </p:txBody>
      </p:sp>
      <p:sp>
        <p:nvSpPr>
          <p:cNvPr id="3" name="Zástupný obsah 2">
            <a:extLst>
              <a:ext uri="{FF2B5EF4-FFF2-40B4-BE49-F238E27FC236}">
                <a16:creationId xmlns:a16="http://schemas.microsoft.com/office/drawing/2014/main" id="{A53D738E-8C0D-42AC-7844-CEFC1D5A3592}"/>
              </a:ext>
            </a:extLst>
          </p:cNvPr>
          <p:cNvSpPr>
            <a:spLocks noGrp="1"/>
          </p:cNvSpPr>
          <p:nvPr>
            <p:ph idx="1"/>
          </p:nvPr>
        </p:nvSpPr>
        <p:spPr/>
        <p:txBody>
          <a:bodyPr/>
          <a:lstStyle/>
          <a:p>
            <a:r>
              <a:rPr lang="cs-CZ" altLang="cs-CZ" dirty="0"/>
              <a:t>Na závlahy zemědělské půdy se používají</a:t>
            </a:r>
          </a:p>
          <a:p>
            <a:pPr lvl="1"/>
            <a:r>
              <a:rPr lang="cs-CZ" altLang="cs-CZ" dirty="0"/>
              <a:t>Povrchové a podzemní vody</a:t>
            </a:r>
          </a:p>
          <a:p>
            <a:pPr lvl="1"/>
            <a:r>
              <a:rPr lang="cs-CZ" altLang="cs-CZ" dirty="0"/>
              <a:t>U moře podzemní k dispozici nejsou …. a tak..</a:t>
            </a:r>
          </a:p>
          <a:p>
            <a:r>
              <a:rPr lang="cs-CZ" altLang="cs-CZ" dirty="0"/>
              <a:t>Na závlahu zeleně ve městech</a:t>
            </a:r>
          </a:p>
          <a:p>
            <a:pPr lvl="1"/>
            <a:r>
              <a:rPr lang="cs-CZ" altLang="cs-CZ" dirty="0"/>
              <a:t>Recyklovaná</a:t>
            </a:r>
          </a:p>
          <a:p>
            <a:r>
              <a:rPr lang="cs-CZ" altLang="cs-CZ" dirty="0"/>
              <a:t>Golfová hřiště </a:t>
            </a:r>
          </a:p>
          <a:p>
            <a:pPr lvl="1"/>
            <a:r>
              <a:rPr lang="cs-CZ" altLang="cs-CZ" dirty="0"/>
              <a:t>Povinně recyklovaná</a:t>
            </a:r>
            <a:endParaRPr lang="cs-CZ" dirty="0"/>
          </a:p>
        </p:txBody>
      </p:sp>
      <p:pic>
        <p:nvPicPr>
          <p:cNvPr id="4" name="Obrázek 7">
            <a:extLst>
              <a:ext uri="{FF2B5EF4-FFF2-40B4-BE49-F238E27FC236}">
                <a16:creationId xmlns:a16="http://schemas.microsoft.com/office/drawing/2014/main" id="{5B070CB1-0EAD-D0F1-0AE1-E0902472D8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270" y="3356992"/>
            <a:ext cx="4456148"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0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E382EA6E-125C-4DC9-B08E-1AD46154B507}"/>
              </a:ext>
            </a:extLst>
          </p:cNvPr>
          <p:cNvSpPr>
            <a:spLocks noGrp="1"/>
          </p:cNvSpPr>
          <p:nvPr>
            <p:ph type="ctrTitle"/>
          </p:nvPr>
        </p:nvSpPr>
        <p:spPr>
          <a:xfrm>
            <a:off x="2062758" y="4210416"/>
            <a:ext cx="8640960" cy="1470025"/>
          </a:xfrm>
        </p:spPr>
        <p:txBody>
          <a:bodyPr>
            <a:normAutofit/>
          </a:bodyPr>
          <a:lstStyle/>
          <a:p>
            <a:r>
              <a:rPr lang="cs-CZ" altLang="cs-CZ" b="1" dirty="0"/>
              <a:t>Splachuješ pitnou vodou ? No a co ? </a:t>
            </a:r>
            <a:endParaRPr lang="cs-CZ" altLang="cs-CZ" dirty="0"/>
          </a:p>
        </p:txBody>
      </p:sp>
      <p:sp>
        <p:nvSpPr>
          <p:cNvPr id="3" name="Podnadpis 2">
            <a:extLst>
              <a:ext uri="{FF2B5EF4-FFF2-40B4-BE49-F238E27FC236}">
                <a16:creationId xmlns:a16="http://schemas.microsoft.com/office/drawing/2014/main" id="{5EA0D2D0-8BD4-4F9E-AA61-862FDA2384C1}"/>
              </a:ext>
            </a:extLst>
          </p:cNvPr>
          <p:cNvSpPr>
            <a:spLocks noGrp="1"/>
          </p:cNvSpPr>
          <p:nvPr>
            <p:ph type="subTitle" idx="1"/>
          </p:nvPr>
        </p:nvSpPr>
        <p:spPr>
          <a:xfrm>
            <a:off x="2926854" y="5260220"/>
            <a:ext cx="6400800" cy="1752600"/>
          </a:xfrm>
        </p:spPr>
        <p:txBody>
          <a:bodyPr rtlCol="0">
            <a:normAutofit/>
          </a:bodyPr>
          <a:lstStyle/>
          <a:p>
            <a:pPr>
              <a:defRPr/>
            </a:pPr>
            <a:r>
              <a:rPr lang="cs-CZ" dirty="0">
                <a:solidFill>
                  <a:srgbClr val="C00000"/>
                </a:solidFill>
              </a:rPr>
              <a:t>Karel Plotěný</a:t>
            </a:r>
          </a:p>
          <a:p>
            <a:pPr>
              <a:defRPr/>
            </a:pPr>
            <a:r>
              <a:rPr lang="cs-CZ" dirty="0">
                <a:solidFill>
                  <a:srgbClr val="C00000"/>
                </a:solidFill>
              </a:rPr>
              <a:t>ploteny@sio.cz</a:t>
            </a:r>
          </a:p>
          <a:p>
            <a:pPr>
              <a:defRPr/>
            </a:pPr>
            <a:endParaRPr lang="cs-CZ" dirty="0">
              <a:solidFill>
                <a:schemeClr val="accent2">
                  <a:lumMod val="20000"/>
                  <a:lumOff val="80000"/>
                </a:schemeClr>
              </a:solidFill>
            </a:endParaRPr>
          </a:p>
          <a:p>
            <a:pPr>
              <a:defRPr/>
            </a:pPr>
            <a:endParaRPr lang="cs-CZ" dirty="0"/>
          </a:p>
        </p:txBody>
      </p:sp>
      <p:pic>
        <p:nvPicPr>
          <p:cNvPr id="6148" name="Picture 6" descr="logo ASIO CZ _ cisteni a uprava vod">
            <a:extLst>
              <a:ext uri="{FF2B5EF4-FFF2-40B4-BE49-F238E27FC236}">
                <a16:creationId xmlns:a16="http://schemas.microsoft.com/office/drawing/2014/main" id="{33464D0F-5CB7-4DB1-9E3B-EEAAE6A44441}"/>
              </a:ext>
            </a:extLst>
          </p:cNvPr>
          <p:cNvPicPr>
            <a:picLocks noChangeAspect="1" noChangeArrowheads="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8615486" y="323056"/>
            <a:ext cx="28797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74888CC6-55CC-50EA-0E32-C8DEBAB49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621" y="476672"/>
            <a:ext cx="5288273" cy="4032448"/>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D90B49-7ABE-2953-A07B-19E49912F0A3}"/>
              </a:ext>
            </a:extLst>
          </p:cNvPr>
          <p:cNvSpPr>
            <a:spLocks noGrp="1"/>
          </p:cNvSpPr>
          <p:nvPr>
            <p:ph type="title"/>
          </p:nvPr>
        </p:nvSpPr>
        <p:spPr/>
        <p:txBody>
          <a:bodyPr/>
          <a:lstStyle/>
          <a:p>
            <a:r>
              <a:rPr lang="cs-CZ" dirty="0"/>
              <a:t>Příběh o vodě ze země, kde už sucho bylo</a:t>
            </a:r>
          </a:p>
        </p:txBody>
      </p:sp>
      <p:sp>
        <p:nvSpPr>
          <p:cNvPr id="3" name="Zástupný obsah 2">
            <a:extLst>
              <a:ext uri="{FF2B5EF4-FFF2-40B4-BE49-F238E27FC236}">
                <a16:creationId xmlns:a16="http://schemas.microsoft.com/office/drawing/2014/main" id="{26D829D6-39E3-9DCD-7A04-4823C4B09DB6}"/>
              </a:ext>
            </a:extLst>
          </p:cNvPr>
          <p:cNvSpPr>
            <a:spLocks noGrp="1"/>
          </p:cNvSpPr>
          <p:nvPr>
            <p:ph idx="1"/>
          </p:nvPr>
        </p:nvSpPr>
        <p:spPr/>
        <p:txBody>
          <a:bodyPr/>
          <a:lstStyle/>
          <a:p>
            <a:r>
              <a:rPr lang="cs-CZ" dirty="0"/>
              <a:t>Izrael</a:t>
            </a:r>
          </a:p>
        </p:txBody>
      </p:sp>
      <p:pic>
        <p:nvPicPr>
          <p:cNvPr id="4" name="Obrázek 4">
            <a:extLst>
              <a:ext uri="{FF2B5EF4-FFF2-40B4-BE49-F238E27FC236}">
                <a16:creationId xmlns:a16="http://schemas.microsoft.com/office/drawing/2014/main" id="{76604553-85AC-E845-4CB5-AE3B7EF6A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806" y="1410341"/>
            <a:ext cx="8856984"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69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8909EB2D-01F1-9683-3BB3-267E605E35EE}"/>
              </a:ext>
            </a:extLst>
          </p:cNvPr>
          <p:cNvSpPr>
            <a:spLocks noGrp="1"/>
          </p:cNvSpPr>
          <p:nvPr>
            <p:ph type="title"/>
          </p:nvPr>
        </p:nvSpPr>
        <p:spPr/>
        <p:txBody>
          <a:bodyPr>
            <a:normAutofit fontScale="90000"/>
          </a:bodyPr>
          <a:lstStyle/>
          <a:p>
            <a:r>
              <a:rPr lang="cs-CZ" altLang="cs-CZ" dirty="0"/>
              <a:t>Zkušenosti z Izraele – s dešťovou vodou a recyklací</a:t>
            </a:r>
          </a:p>
        </p:txBody>
      </p:sp>
      <p:pic>
        <p:nvPicPr>
          <p:cNvPr id="13315" name="Zástupný symbol pro obsah 4">
            <a:extLst>
              <a:ext uri="{FF2B5EF4-FFF2-40B4-BE49-F238E27FC236}">
                <a16:creationId xmlns:a16="http://schemas.microsoft.com/office/drawing/2014/main" id="{9704A03E-42E0-A969-A6A6-30C9442B4F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98662" y="1417639"/>
            <a:ext cx="10081120" cy="4421187"/>
          </a:xfrm>
        </p:spPr>
      </p:pic>
      <p:pic>
        <p:nvPicPr>
          <p:cNvPr id="2" name="Zástupný symbol pro obsah 4">
            <a:extLst>
              <a:ext uri="{FF2B5EF4-FFF2-40B4-BE49-F238E27FC236}">
                <a16:creationId xmlns:a16="http://schemas.microsoft.com/office/drawing/2014/main" id="{3149DFFF-B39C-31C6-AA62-22EA6E3902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103318" y="3832419"/>
            <a:ext cx="4865738" cy="2750943"/>
          </a:xfrm>
          <a:prstGeom prst="rect">
            <a:avLst/>
          </a:prstGeom>
        </p:spPr>
      </p:pic>
      <p:pic>
        <p:nvPicPr>
          <p:cNvPr id="3" name="Obrázek 6">
            <a:extLst>
              <a:ext uri="{FF2B5EF4-FFF2-40B4-BE49-F238E27FC236}">
                <a16:creationId xmlns:a16="http://schemas.microsoft.com/office/drawing/2014/main" id="{3106BB28-337B-683E-D4A0-E1EEA05701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74" y="3895028"/>
            <a:ext cx="34925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F84466F0-7355-C2D7-C2BF-C2017771545B}"/>
              </a:ext>
            </a:extLst>
          </p:cNvPr>
          <p:cNvSpPr>
            <a:spLocks noGrp="1"/>
          </p:cNvSpPr>
          <p:nvPr>
            <p:ph type="title"/>
          </p:nvPr>
        </p:nvSpPr>
        <p:spPr>
          <a:xfrm>
            <a:off x="715168" y="116632"/>
            <a:ext cx="6275388" cy="1143000"/>
          </a:xfrm>
        </p:spPr>
        <p:txBody>
          <a:bodyPr>
            <a:normAutofit fontScale="90000"/>
          </a:bodyPr>
          <a:lstStyle/>
          <a:p>
            <a:r>
              <a:rPr lang="cs-CZ" altLang="cs-CZ" dirty="0"/>
              <a:t>…a pak se závlahou recyklovanou vodou</a:t>
            </a:r>
          </a:p>
        </p:txBody>
      </p:sp>
      <p:pic>
        <p:nvPicPr>
          <p:cNvPr id="14339" name="Zástupný symbol pro obsah 4">
            <a:extLst>
              <a:ext uri="{FF2B5EF4-FFF2-40B4-BE49-F238E27FC236}">
                <a16:creationId xmlns:a16="http://schemas.microsoft.com/office/drawing/2014/main" id="{47DE6535-3484-E450-32F4-0E0B742ACF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8598" y="1414464"/>
            <a:ext cx="7570788" cy="3814762"/>
          </a:xfrm>
        </p:spPr>
      </p:pic>
      <p:sp>
        <p:nvSpPr>
          <p:cNvPr id="14340" name="TextovéPole 2">
            <a:extLst>
              <a:ext uri="{FF2B5EF4-FFF2-40B4-BE49-F238E27FC236}">
                <a16:creationId xmlns:a16="http://schemas.microsoft.com/office/drawing/2014/main" id="{E1E88ECD-CC9C-1D7C-78C4-8E7A11A57B57}"/>
              </a:ext>
            </a:extLst>
          </p:cNvPr>
          <p:cNvSpPr txBox="1">
            <a:spLocks noChangeArrowheads="1"/>
          </p:cNvSpPr>
          <p:nvPr/>
        </p:nvSpPr>
        <p:spPr bwMode="auto">
          <a:xfrm>
            <a:off x="2196307" y="5229226"/>
            <a:ext cx="7070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Výsledek úvahy : do podzemí se závlahou nedostane ani 1% </a:t>
            </a:r>
          </a:p>
          <a:p>
            <a:pPr>
              <a:spcBef>
                <a:spcPct val="0"/>
              </a:spcBef>
              <a:buFontTx/>
              <a:buNone/>
            </a:pPr>
            <a:r>
              <a:rPr lang="cs-CZ" altLang="cs-CZ" sz="1800">
                <a:latin typeface="Arial" panose="020B0604020202020204" pitchFamily="34" charset="0"/>
              </a:rPr>
              <a:t>ve srovnání s vypouštěním do vod podzemních  … viz pastva atd…</a:t>
            </a:r>
          </a:p>
        </p:txBody>
      </p:sp>
      <p:pic>
        <p:nvPicPr>
          <p:cNvPr id="14341" name="Obrázek 2">
            <a:extLst>
              <a:ext uri="{FF2B5EF4-FFF2-40B4-BE49-F238E27FC236}">
                <a16:creationId xmlns:a16="http://schemas.microsoft.com/office/drawing/2014/main" id="{4DA83AD1-FA37-CEB0-D62F-C4FD92D0C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430" y="688132"/>
            <a:ext cx="2776538"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3">
            <a:extLst>
              <a:ext uri="{FF2B5EF4-FFF2-40B4-BE49-F238E27FC236}">
                <a16:creationId xmlns:a16="http://schemas.microsoft.com/office/drawing/2014/main" id="{9EA46CBB-992C-388F-0F4E-7D4EF99E8068}"/>
              </a:ext>
            </a:extLst>
          </p:cNvPr>
          <p:cNvSpPr>
            <a:spLocks noChangeArrowheads="1"/>
          </p:cNvSpPr>
          <p:nvPr/>
        </p:nvSpPr>
        <p:spPr bwMode="auto">
          <a:xfrm>
            <a:off x="5663406" y="6237288"/>
            <a:ext cx="344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b="1">
                <a:solidFill>
                  <a:schemeClr val="bg1"/>
                </a:solidFill>
                <a:latin typeface="Arial" panose="020B0604020202020204" pitchFamily="34" charset="0"/>
              </a:rPr>
              <a:t>Využití i pro regulovaný odtok</a:t>
            </a:r>
          </a:p>
        </p:txBody>
      </p:sp>
      <p:sp>
        <p:nvSpPr>
          <p:cNvPr id="47107" name="Nadpis 1">
            <a:extLst>
              <a:ext uri="{FF2B5EF4-FFF2-40B4-BE49-F238E27FC236}">
                <a16:creationId xmlns:a16="http://schemas.microsoft.com/office/drawing/2014/main" id="{9DA3F7A5-F15A-BBC2-0C4F-6F94AF0B13FB}"/>
              </a:ext>
            </a:extLst>
          </p:cNvPr>
          <p:cNvSpPr txBox="1">
            <a:spLocks/>
          </p:cNvSpPr>
          <p:nvPr/>
        </p:nvSpPr>
        <p:spPr bwMode="auto">
          <a:xfrm>
            <a:off x="622598" y="52386"/>
            <a:ext cx="1123324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3300" dirty="0"/>
              <a:t>Recyklace odpadních vod na pitnou - </a:t>
            </a:r>
            <a:r>
              <a:rPr lang="cs-CZ" altLang="cs-CZ" sz="3300" dirty="0" err="1"/>
              <a:t>Shafdan</a:t>
            </a:r>
            <a:r>
              <a:rPr lang="cs-CZ" altLang="cs-CZ" sz="3300" dirty="0"/>
              <a:t> WWTP 2,5 mil. EO</a:t>
            </a:r>
          </a:p>
        </p:txBody>
      </p:sp>
      <p:pic>
        <p:nvPicPr>
          <p:cNvPr id="47108" name="Obrázek 6">
            <a:extLst>
              <a:ext uri="{FF2B5EF4-FFF2-40B4-BE49-F238E27FC236}">
                <a16:creationId xmlns:a16="http://schemas.microsoft.com/office/drawing/2014/main" id="{89785FD9-1D4F-3823-2A35-FCDE010B4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62" y="1052736"/>
            <a:ext cx="7037387"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Obrázek 2">
            <a:extLst>
              <a:ext uri="{FF2B5EF4-FFF2-40B4-BE49-F238E27FC236}">
                <a16:creationId xmlns:a16="http://schemas.microsoft.com/office/drawing/2014/main" id="{50E3C1CA-8385-1F59-2C47-E44C1D72E5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20" y="3789040"/>
            <a:ext cx="3708942" cy="213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Obrázek 10">
            <a:extLst>
              <a:ext uri="{FF2B5EF4-FFF2-40B4-BE49-F238E27FC236}">
                <a16:creationId xmlns:a16="http://schemas.microsoft.com/office/drawing/2014/main" id="{B27B5F8D-05D8-0A48-7EAA-D3B53CA0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82" y="5145089"/>
            <a:ext cx="42640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F4F69FE3-FDA3-D956-F488-8E4635468C57}"/>
              </a:ext>
            </a:extLst>
          </p:cNvPr>
          <p:cNvSpPr>
            <a:spLocks noChangeArrowheads="1"/>
          </p:cNvSpPr>
          <p:nvPr/>
        </p:nvSpPr>
        <p:spPr bwMode="auto">
          <a:xfrm>
            <a:off x="5663406" y="6237288"/>
            <a:ext cx="344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b="1">
                <a:solidFill>
                  <a:schemeClr val="bg1"/>
                </a:solidFill>
                <a:latin typeface="Arial" panose="020B0604020202020204" pitchFamily="34" charset="0"/>
              </a:rPr>
              <a:t>Využití i pro regulovaný odtok</a:t>
            </a:r>
          </a:p>
        </p:txBody>
      </p:sp>
      <p:sp>
        <p:nvSpPr>
          <p:cNvPr id="51203" name="Nadpis 1">
            <a:extLst>
              <a:ext uri="{FF2B5EF4-FFF2-40B4-BE49-F238E27FC236}">
                <a16:creationId xmlns:a16="http://schemas.microsoft.com/office/drawing/2014/main" id="{3D895210-A474-1E42-5D0D-9B74ACF36333}"/>
              </a:ext>
            </a:extLst>
          </p:cNvPr>
          <p:cNvSpPr txBox="1">
            <a:spLocks/>
          </p:cNvSpPr>
          <p:nvPr/>
        </p:nvSpPr>
        <p:spPr bwMode="auto">
          <a:xfrm>
            <a:off x="1980406" y="282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3300"/>
              <a:t>Souhrn přístupů v Izraeli:</a:t>
            </a:r>
          </a:p>
        </p:txBody>
      </p:sp>
      <p:sp>
        <p:nvSpPr>
          <p:cNvPr id="15" name="Zástupný symbol pro obsah 2">
            <a:extLst>
              <a:ext uri="{FF2B5EF4-FFF2-40B4-BE49-F238E27FC236}">
                <a16:creationId xmlns:a16="http://schemas.microsoft.com/office/drawing/2014/main" id="{DE625A3E-8019-460A-BC8A-DBF45A353E9F}"/>
              </a:ext>
            </a:extLst>
          </p:cNvPr>
          <p:cNvSpPr txBox="1">
            <a:spLocks/>
          </p:cNvSpPr>
          <p:nvPr/>
        </p:nvSpPr>
        <p:spPr bwMode="auto">
          <a:xfrm>
            <a:off x="1054647" y="1431925"/>
            <a:ext cx="805681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defRPr/>
            </a:pPr>
            <a:r>
              <a:rPr lang="cs-CZ" altLang="cs-CZ" sz="1800" b="1" dirty="0">
                <a:solidFill>
                  <a:schemeClr val="tx1"/>
                </a:solidFill>
              </a:rPr>
              <a:t>čerpá a upravuje vodu ze zvodní</a:t>
            </a:r>
            <a:r>
              <a:rPr lang="cs-CZ" altLang="cs-CZ" sz="1800" dirty="0">
                <a:solidFill>
                  <a:schemeClr val="tx1"/>
                </a:solidFill>
              </a:rPr>
              <a:t>, studní, řek a Galilejského jezera;</a:t>
            </a:r>
          </a:p>
          <a:p>
            <a:pPr marL="342900" indent="-342900" algn="l">
              <a:buFont typeface="Arial" panose="020B0604020202020204" pitchFamily="34" charset="0"/>
              <a:buChar char="•"/>
              <a:defRPr/>
            </a:pPr>
            <a:r>
              <a:rPr lang="cs-CZ" altLang="cs-CZ" sz="1800" b="1" dirty="0">
                <a:solidFill>
                  <a:schemeClr val="tx1"/>
                </a:solidFill>
              </a:rPr>
              <a:t>odsoluje </a:t>
            </a:r>
            <a:r>
              <a:rPr lang="cs-CZ" altLang="cs-CZ" sz="1800" dirty="0">
                <a:solidFill>
                  <a:schemeClr val="tx1"/>
                </a:solidFill>
              </a:rPr>
              <a:t>mořskou vodu;</a:t>
            </a:r>
          </a:p>
          <a:p>
            <a:pPr marL="342900" indent="-342900" algn="l">
              <a:buFont typeface="Arial" panose="020B0604020202020204" pitchFamily="34" charset="0"/>
              <a:buChar char="•"/>
              <a:defRPr/>
            </a:pPr>
            <a:r>
              <a:rPr lang="cs-CZ" altLang="cs-CZ" sz="1800" b="1" dirty="0">
                <a:solidFill>
                  <a:schemeClr val="tx1"/>
                </a:solidFill>
              </a:rPr>
              <a:t>hloubkové vrty </a:t>
            </a:r>
            <a:r>
              <a:rPr lang="cs-CZ" altLang="cs-CZ" sz="1800" dirty="0">
                <a:solidFill>
                  <a:schemeClr val="tx1"/>
                </a:solidFill>
              </a:rPr>
              <a:t>k brakickým vodám;</a:t>
            </a:r>
          </a:p>
          <a:p>
            <a:pPr marL="342900" indent="-342900" algn="l">
              <a:buFont typeface="Arial" panose="020B0604020202020204" pitchFamily="34" charset="0"/>
              <a:buChar char="•"/>
              <a:defRPr/>
            </a:pPr>
            <a:r>
              <a:rPr lang="cs-CZ" altLang="cs-CZ" sz="1800" b="1" dirty="0">
                <a:solidFill>
                  <a:schemeClr val="tx1"/>
                </a:solidFill>
              </a:rPr>
              <a:t>šlechtí rostliny </a:t>
            </a:r>
            <a:r>
              <a:rPr lang="cs-CZ" altLang="cs-CZ" sz="1800" dirty="0">
                <a:solidFill>
                  <a:schemeClr val="tx1"/>
                </a:solidFill>
              </a:rPr>
              <a:t>jimž prospívá voda s vyšším obsahem soli;</a:t>
            </a:r>
          </a:p>
          <a:p>
            <a:pPr marL="342900" indent="-342900" algn="l">
              <a:buFont typeface="Arial" panose="020B0604020202020204" pitchFamily="34" charset="0"/>
              <a:buChar char="•"/>
              <a:defRPr/>
            </a:pPr>
            <a:r>
              <a:rPr lang="cs-CZ" altLang="cs-CZ" sz="1800" b="1" dirty="0">
                <a:solidFill>
                  <a:schemeClr val="tx1"/>
                </a:solidFill>
              </a:rPr>
              <a:t>čistí skoro veškeré splašky</a:t>
            </a:r>
            <a:r>
              <a:rPr lang="cs-CZ" altLang="cs-CZ" sz="1800" dirty="0">
                <a:solidFill>
                  <a:schemeClr val="tx1"/>
                </a:solidFill>
              </a:rPr>
              <a:t> a vyčištěnou vodu využívá v zemědělství;</a:t>
            </a:r>
          </a:p>
          <a:p>
            <a:pPr marL="342900" indent="-342900" algn="l">
              <a:buFont typeface="Arial" panose="020B0604020202020204" pitchFamily="34" charset="0"/>
              <a:buChar char="•"/>
              <a:defRPr/>
            </a:pPr>
            <a:r>
              <a:rPr lang="cs-CZ" altLang="cs-CZ" sz="1800" b="1" dirty="0">
                <a:solidFill>
                  <a:schemeClr val="tx1"/>
                </a:solidFill>
              </a:rPr>
              <a:t>zachytává a využívá dešťovou vodu</a:t>
            </a:r>
            <a:r>
              <a:rPr lang="cs-CZ" altLang="cs-CZ" sz="1800" dirty="0">
                <a:solidFill>
                  <a:schemeClr val="tx1"/>
                </a:solidFill>
              </a:rPr>
              <a:t>;</a:t>
            </a:r>
          </a:p>
          <a:p>
            <a:pPr marL="342900" indent="-342900" algn="l">
              <a:buFont typeface="Arial" panose="020B0604020202020204" pitchFamily="34" charset="0"/>
              <a:buChar char="•"/>
              <a:defRPr/>
            </a:pPr>
            <a:r>
              <a:rPr lang="cs-CZ" altLang="cs-CZ" sz="1800" b="1" dirty="0">
                <a:solidFill>
                  <a:schemeClr val="tx1"/>
                </a:solidFill>
              </a:rPr>
              <a:t>znevýhodňuje projekty vyžadující velké množství vody </a:t>
            </a:r>
            <a:r>
              <a:rPr lang="cs-CZ" altLang="cs-CZ" sz="1800" dirty="0">
                <a:solidFill>
                  <a:schemeClr val="tx1"/>
                </a:solidFill>
              </a:rPr>
              <a:t>– golfové hřiště, apod.;</a:t>
            </a:r>
          </a:p>
          <a:p>
            <a:pPr marL="342900" indent="-342900" algn="l">
              <a:buFont typeface="Arial" panose="020B0604020202020204" pitchFamily="34" charset="0"/>
              <a:buChar char="•"/>
              <a:defRPr/>
            </a:pPr>
            <a:r>
              <a:rPr lang="cs-CZ" altLang="cs-CZ" sz="1800" dirty="0">
                <a:solidFill>
                  <a:schemeClr val="tx1"/>
                </a:solidFill>
              </a:rPr>
              <a:t>uměle zvyšuje objem dešťových srážek – </a:t>
            </a:r>
            <a:r>
              <a:rPr lang="cs-CZ" altLang="cs-CZ" sz="1800" b="1" dirty="0">
                <a:solidFill>
                  <a:schemeClr val="tx1"/>
                </a:solidFill>
              </a:rPr>
              <a:t>cloud </a:t>
            </a:r>
            <a:r>
              <a:rPr lang="cs-CZ" altLang="cs-CZ" sz="1800" b="1" dirty="0" err="1">
                <a:solidFill>
                  <a:schemeClr val="tx1"/>
                </a:solidFill>
              </a:rPr>
              <a:t>seeding</a:t>
            </a:r>
            <a:r>
              <a:rPr lang="cs-CZ" altLang="cs-CZ" sz="1800" dirty="0">
                <a:solidFill>
                  <a:schemeClr val="tx1"/>
                </a:solidFill>
              </a:rPr>
              <a:t>;</a:t>
            </a:r>
          </a:p>
          <a:p>
            <a:pPr marL="342900" indent="-342900" algn="l">
              <a:buFont typeface="Arial" panose="020B0604020202020204" pitchFamily="34" charset="0"/>
              <a:buChar char="•"/>
              <a:defRPr/>
            </a:pPr>
            <a:r>
              <a:rPr lang="cs-CZ" altLang="cs-CZ" sz="1800" dirty="0">
                <a:solidFill>
                  <a:schemeClr val="tx1"/>
                </a:solidFill>
              </a:rPr>
              <a:t>vyžaduje maximálně </a:t>
            </a:r>
            <a:r>
              <a:rPr lang="cs-CZ" altLang="cs-CZ" sz="1800" b="1" dirty="0">
                <a:solidFill>
                  <a:schemeClr val="tx1"/>
                </a:solidFill>
              </a:rPr>
              <a:t>úsporné zařízení </a:t>
            </a:r>
            <a:r>
              <a:rPr lang="cs-CZ" altLang="cs-CZ" sz="1800" dirty="0">
                <a:solidFill>
                  <a:schemeClr val="tx1"/>
                </a:solidFill>
              </a:rPr>
              <a:t>(toalety, apod.);</a:t>
            </a:r>
          </a:p>
          <a:p>
            <a:pPr marL="342900" indent="-342900" algn="l">
              <a:buFont typeface="Arial" panose="020B0604020202020204" pitchFamily="34" charset="0"/>
              <a:buChar char="•"/>
              <a:defRPr/>
            </a:pPr>
            <a:r>
              <a:rPr lang="cs-CZ" altLang="cs-CZ" sz="1800" b="1" dirty="0">
                <a:solidFill>
                  <a:schemeClr val="tx1"/>
                </a:solidFill>
              </a:rPr>
              <a:t>prevence a snižování úniků vody</a:t>
            </a:r>
            <a:r>
              <a:rPr lang="cs-CZ" altLang="cs-CZ" sz="1800" dirty="0">
                <a:solidFill>
                  <a:schemeClr val="tx1"/>
                </a:solidFill>
              </a:rPr>
              <a:t>;</a:t>
            </a:r>
          </a:p>
          <a:p>
            <a:pPr marL="342900" indent="-342900" algn="l">
              <a:buFont typeface="Arial" panose="020B0604020202020204" pitchFamily="34" charset="0"/>
              <a:buChar char="•"/>
              <a:defRPr/>
            </a:pPr>
            <a:r>
              <a:rPr lang="cs-CZ" altLang="cs-CZ" sz="1800" b="1" dirty="0">
                <a:solidFill>
                  <a:schemeClr val="tx1"/>
                </a:solidFill>
              </a:rPr>
              <a:t>grantové programy </a:t>
            </a:r>
            <a:r>
              <a:rPr lang="cs-CZ" altLang="cs-CZ" sz="1800" dirty="0">
                <a:solidFill>
                  <a:schemeClr val="tx1"/>
                </a:solidFill>
              </a:rPr>
              <a:t>na vývoj nových technologií;</a:t>
            </a:r>
          </a:p>
          <a:p>
            <a:pPr marL="342900" indent="-342900" algn="l">
              <a:buFont typeface="Arial" panose="020B0604020202020204" pitchFamily="34" charset="0"/>
              <a:buChar char="•"/>
              <a:defRPr/>
            </a:pPr>
            <a:r>
              <a:rPr lang="cs-CZ" altLang="cs-CZ" sz="1800" dirty="0">
                <a:solidFill>
                  <a:schemeClr val="tx1"/>
                </a:solidFill>
              </a:rPr>
              <a:t>změnil </a:t>
            </a:r>
            <a:r>
              <a:rPr lang="cs-CZ" altLang="cs-CZ" sz="1800" b="1" dirty="0">
                <a:solidFill>
                  <a:schemeClr val="tx1"/>
                </a:solidFill>
              </a:rPr>
              <a:t>skladbu pěstovaných plodin </a:t>
            </a:r>
            <a:r>
              <a:rPr lang="cs-CZ" altLang="cs-CZ" sz="1800" dirty="0">
                <a:solidFill>
                  <a:schemeClr val="tx1"/>
                </a:solidFill>
              </a:rPr>
              <a:t>se zaměřením na druhy nenáročné na vodu;</a:t>
            </a:r>
          </a:p>
          <a:p>
            <a:pPr marL="342900" indent="-342900" algn="l">
              <a:buFont typeface="Arial" panose="020B0604020202020204" pitchFamily="34" charset="0"/>
              <a:buChar char="•"/>
              <a:defRPr/>
            </a:pPr>
            <a:r>
              <a:rPr lang="cs-CZ" altLang="cs-CZ" sz="1800" b="1" dirty="0">
                <a:solidFill>
                  <a:schemeClr val="tx1"/>
                </a:solidFill>
              </a:rPr>
              <a:t>kapkové zavlažování </a:t>
            </a:r>
            <a:r>
              <a:rPr lang="cs-CZ" altLang="cs-CZ" sz="1800" dirty="0">
                <a:solidFill>
                  <a:schemeClr val="tx1"/>
                </a:solidFill>
              </a:rPr>
              <a:t>na většině zemědělských ploch;</a:t>
            </a:r>
          </a:p>
          <a:p>
            <a:pPr marL="342900" indent="-342900" algn="l">
              <a:buFont typeface="Arial" panose="020B0604020202020204" pitchFamily="34" charset="0"/>
              <a:buChar char="•"/>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algn="l">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algn="l">
              <a:defRPr/>
            </a:pPr>
            <a:endParaRPr lang="cs-CZ" altLang="cs-CZ" sz="1800" dirty="0">
              <a:solidFill>
                <a:schemeClr val="tx1"/>
              </a:solidFill>
            </a:endParaRPr>
          </a:p>
          <a:p>
            <a:pPr lvl="4" algn="l">
              <a:defRPr/>
            </a:pPr>
            <a:endParaRPr lang="cs-CZ" altLang="cs-CZ" sz="1800" dirty="0">
              <a:solidFill>
                <a:schemeClr val="tx1"/>
              </a:solidFill>
            </a:endParaRPr>
          </a:p>
          <a:p>
            <a:pPr marL="342900" indent="-342900" algn="l">
              <a:buFont typeface="Arial" panose="020B0604020202020204" pitchFamily="34" charset="0"/>
              <a:buChar char="•"/>
              <a:defRPr/>
            </a:pPr>
            <a:endParaRPr lang="cs-CZ" altLang="cs-CZ" sz="1800" dirty="0">
              <a:solidFill>
                <a:schemeClr val="tx1"/>
              </a:solidFill>
            </a:endParaRPr>
          </a:p>
          <a:p>
            <a:pPr marL="457200" indent="-457200" algn="l">
              <a:buFont typeface="Arial" panose="020B0604020202020204" pitchFamily="34" charset="0"/>
              <a:buChar char="•"/>
              <a:defRPr/>
            </a:pPr>
            <a:endParaRPr lang="cs-CZ" altLang="cs-CZ" sz="1800" dirty="0">
              <a:solidFill>
                <a:schemeClr val="tx1"/>
              </a:solidFill>
            </a:endParaRPr>
          </a:p>
        </p:txBody>
      </p:sp>
      <p:pic>
        <p:nvPicPr>
          <p:cNvPr id="3" name="Obrázek 2">
            <a:extLst>
              <a:ext uri="{FF2B5EF4-FFF2-40B4-BE49-F238E27FC236}">
                <a16:creationId xmlns:a16="http://schemas.microsoft.com/office/drawing/2014/main" id="{1DD5977E-06C3-CE1F-FEE6-5EB1BD30A5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772" y="620688"/>
            <a:ext cx="3528392" cy="2646294"/>
          </a:xfrm>
          <a:prstGeom prst="rect">
            <a:avLst/>
          </a:prstGeom>
        </p:spPr>
      </p:pic>
      <p:pic>
        <p:nvPicPr>
          <p:cNvPr id="5" name="Obrázek 4">
            <a:extLst>
              <a:ext uri="{FF2B5EF4-FFF2-40B4-BE49-F238E27FC236}">
                <a16:creationId xmlns:a16="http://schemas.microsoft.com/office/drawing/2014/main" id="{13019C54-13E6-824F-561D-C422DC4F5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947" y="3703811"/>
            <a:ext cx="3524217" cy="22048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8D216FF2-416E-8C6A-B40C-8C5B8B3B2E9E}"/>
              </a:ext>
            </a:extLst>
          </p:cNvPr>
          <p:cNvSpPr>
            <a:spLocks noGrp="1"/>
          </p:cNvSpPr>
          <p:nvPr>
            <p:ph type="title"/>
          </p:nvPr>
        </p:nvSpPr>
        <p:spPr/>
        <p:txBody>
          <a:bodyPr/>
          <a:lstStyle/>
          <a:p>
            <a:r>
              <a:rPr lang="cs-CZ" altLang="cs-CZ"/>
              <a:t>Závěry z Izraele</a:t>
            </a:r>
          </a:p>
        </p:txBody>
      </p:sp>
      <p:sp>
        <p:nvSpPr>
          <p:cNvPr id="18435" name="Zástupný symbol pro obsah 2">
            <a:extLst>
              <a:ext uri="{FF2B5EF4-FFF2-40B4-BE49-F238E27FC236}">
                <a16:creationId xmlns:a16="http://schemas.microsoft.com/office/drawing/2014/main" id="{CFEAAD9A-FB9E-74F7-56F2-6979B3541C40}"/>
              </a:ext>
            </a:extLst>
          </p:cNvPr>
          <p:cNvSpPr>
            <a:spLocks noGrp="1"/>
          </p:cNvSpPr>
          <p:nvPr>
            <p:ph idx="1"/>
          </p:nvPr>
        </p:nvSpPr>
        <p:spPr>
          <a:xfrm>
            <a:off x="1054646" y="1417639"/>
            <a:ext cx="10153127" cy="4708525"/>
          </a:xfrm>
        </p:spPr>
        <p:txBody>
          <a:bodyPr>
            <a:normAutofit fontScale="92500"/>
          </a:bodyPr>
          <a:lstStyle/>
          <a:p>
            <a:r>
              <a:rPr lang="cs-CZ" altLang="cs-CZ" dirty="0"/>
              <a:t>Centrální </a:t>
            </a:r>
            <a:r>
              <a:rPr lang="cs-CZ" altLang="cs-CZ" dirty="0" err="1"/>
              <a:t>mangement</a:t>
            </a:r>
            <a:r>
              <a:rPr lang="cs-CZ" altLang="cs-CZ" dirty="0"/>
              <a:t> vody – strategická surovina</a:t>
            </a:r>
          </a:p>
          <a:p>
            <a:r>
              <a:rPr lang="cs-CZ" altLang="cs-CZ" dirty="0"/>
              <a:t>Maximální úspory – minimalizace úniků, srážková voda, chování obyvatel, kapková závlaha</a:t>
            </a:r>
          </a:p>
          <a:p>
            <a:r>
              <a:rPr lang="cs-CZ" altLang="cs-CZ" dirty="0"/>
              <a:t>Recyklace a využití použité vody v malém (šedé vody) ve velkém závlahy (80 % OV)</a:t>
            </a:r>
          </a:p>
          <a:p>
            <a:r>
              <a:rPr lang="cs-CZ" altLang="cs-CZ" dirty="0" err="1"/>
              <a:t>Bagateleizace</a:t>
            </a:r>
            <a:r>
              <a:rPr lang="cs-CZ" altLang="cs-CZ" dirty="0"/>
              <a:t> – léčiva, bór, drogy </a:t>
            </a:r>
            <a:r>
              <a:rPr lang="cs-CZ" altLang="cs-CZ" dirty="0" err="1"/>
              <a:t>atd..předběžná</a:t>
            </a:r>
            <a:r>
              <a:rPr lang="cs-CZ" altLang="cs-CZ" dirty="0"/>
              <a:t> opatrnost?</a:t>
            </a:r>
          </a:p>
          <a:p>
            <a:r>
              <a:rPr lang="cs-CZ" altLang="cs-CZ" dirty="0"/>
              <a:t>Největší riziko – rezistence bakterií (čím větší ČOV, tím větší riziko – nejmenší u vegetačních ČOV) další rizika – zasolení půd … a až pak další</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27DF01-D1FF-1798-7B78-00741A9606AD}"/>
              </a:ext>
            </a:extLst>
          </p:cNvPr>
          <p:cNvSpPr>
            <a:spLocks noGrp="1"/>
          </p:cNvSpPr>
          <p:nvPr>
            <p:ph type="title"/>
          </p:nvPr>
        </p:nvSpPr>
        <p:spPr/>
        <p:txBody>
          <a:bodyPr/>
          <a:lstStyle/>
          <a:p>
            <a:r>
              <a:rPr lang="cs-CZ" dirty="0"/>
              <a:t>Kacířské myšlenka …přesto jí věří(m)</a:t>
            </a:r>
          </a:p>
        </p:txBody>
      </p:sp>
      <p:sp>
        <p:nvSpPr>
          <p:cNvPr id="3" name="Zástupný obsah 2">
            <a:extLst>
              <a:ext uri="{FF2B5EF4-FFF2-40B4-BE49-F238E27FC236}">
                <a16:creationId xmlns:a16="http://schemas.microsoft.com/office/drawing/2014/main" id="{BDA49405-286C-13CB-A343-BA3CD390C523}"/>
              </a:ext>
            </a:extLst>
          </p:cNvPr>
          <p:cNvSpPr>
            <a:spLocks noGrp="1"/>
          </p:cNvSpPr>
          <p:nvPr>
            <p:ph idx="1"/>
          </p:nvPr>
        </p:nvSpPr>
        <p:spPr>
          <a:xfrm>
            <a:off x="609521" y="1600201"/>
            <a:ext cx="5989741" cy="4525963"/>
          </a:xfrm>
        </p:spPr>
        <p:txBody>
          <a:bodyPr/>
          <a:lstStyle/>
          <a:p>
            <a:r>
              <a:rPr lang="cs-CZ" dirty="0"/>
              <a:t>Ozeleněním země zkrátíme intervaly mezi dešti v letních měsících a tím pak začneme šetřit … </a:t>
            </a:r>
          </a:p>
          <a:p>
            <a:r>
              <a:rPr lang="cs-CZ" dirty="0"/>
              <a:t>Čím víc vody odpaříme, a čím víc budeme v letě chladit města, tím víc vody spadne ..</a:t>
            </a:r>
          </a:p>
          <a:p>
            <a:r>
              <a:rPr lang="cs-CZ" dirty="0"/>
              <a:t>2/3 je voda z pevniny 1/3 z moře</a:t>
            </a:r>
          </a:p>
        </p:txBody>
      </p:sp>
      <p:pic>
        <p:nvPicPr>
          <p:cNvPr id="2050" name="Picture 2" descr="Podrobnosti souvisejícího obrázku. MAXI tahák Koloběh vody | maxiskola.cz">
            <a:extLst>
              <a:ext uri="{FF2B5EF4-FFF2-40B4-BE49-F238E27FC236}">
                <a16:creationId xmlns:a16="http://schemas.microsoft.com/office/drawing/2014/main" id="{6E3B1ECA-26B5-ABF6-29D1-5D0A5F88BB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87"/>
          <a:stretch/>
        </p:blipFill>
        <p:spPr bwMode="auto">
          <a:xfrm>
            <a:off x="6887294" y="1556792"/>
            <a:ext cx="4824536" cy="431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433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šablona široká ASIO NE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86" y="69900"/>
            <a:ext cx="12189465" cy="6858000"/>
          </a:xfrm>
          <a:prstGeom prst="rect">
            <a:avLst/>
          </a:prstGeom>
        </p:spPr>
      </p:pic>
      <p:sp>
        <p:nvSpPr>
          <p:cNvPr id="2" name="Nadpis 1"/>
          <p:cNvSpPr>
            <a:spLocks noGrp="1"/>
          </p:cNvSpPr>
          <p:nvPr>
            <p:ph type="ctrTitle"/>
          </p:nvPr>
        </p:nvSpPr>
        <p:spPr>
          <a:xfrm>
            <a:off x="244967" y="2128317"/>
            <a:ext cx="10873207" cy="1370583"/>
          </a:xfrm>
        </p:spPr>
        <p:txBody>
          <a:bodyPr>
            <a:normAutofit/>
          </a:bodyPr>
          <a:lstStyle/>
          <a:p>
            <a:r>
              <a:rPr lang="cs-CZ" sz="3600" b="1" dirty="0">
                <a:solidFill>
                  <a:srgbClr val="000000"/>
                </a:solidFill>
                <a:latin typeface="Arial" panose="020B0604020202020204" pitchFamily="34" charset="0"/>
              </a:rPr>
              <a:t>ODKANALIZOVÁNÍ sídlišť                                       příklady s inovativním přístupem</a:t>
            </a:r>
            <a:endParaRPr lang="cs-CZ" sz="5400" dirty="0">
              <a:solidFill>
                <a:srgbClr val="1F407A"/>
              </a:solidFill>
              <a:latin typeface="Arial" pitchFamily="34" charset="0"/>
              <a:cs typeface="Arial" pitchFamily="34" charset="0"/>
            </a:endParaRPr>
          </a:p>
        </p:txBody>
      </p:sp>
      <p:pic>
        <p:nvPicPr>
          <p:cNvPr id="7" name="Obrázek 6">
            <a:extLst>
              <a:ext uri="{FF2B5EF4-FFF2-40B4-BE49-F238E27FC236}">
                <a16:creationId xmlns:a16="http://schemas.microsoft.com/office/drawing/2014/main" id="{56511162-174C-BC2C-C0DD-C2375552D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00" b="20011"/>
          <a:stretch/>
        </p:blipFill>
        <p:spPr>
          <a:xfrm>
            <a:off x="0" y="3418706"/>
            <a:ext cx="9209314" cy="3254423"/>
          </a:xfrm>
          <a:prstGeom prst="rect">
            <a:avLst/>
          </a:prstGeom>
        </p:spPr>
      </p:pic>
      <p:sp>
        <p:nvSpPr>
          <p:cNvPr id="6" name="Nadpis 1"/>
          <p:cNvSpPr txBox="1">
            <a:spLocks/>
          </p:cNvSpPr>
          <p:nvPr/>
        </p:nvSpPr>
        <p:spPr>
          <a:xfrm>
            <a:off x="334566" y="3501009"/>
            <a:ext cx="10361851" cy="5040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solidFill>
                  <a:srgbClr val="1F407A"/>
                </a:solidFill>
                <a:latin typeface="Arial" pitchFamily="34" charset="0"/>
                <a:ea typeface="+mj-ea"/>
                <a:cs typeface="Arial" pitchFamily="34" charset="0"/>
              </a:rPr>
              <a:t>Karel Plotěný</a:t>
            </a:r>
            <a:endParaRPr kumimoji="0" lang="cs-CZ" sz="2400" b="0" i="0" u="none" strike="noStrike" kern="1200" cap="none" spc="0" normalizeH="0" baseline="0" noProof="0" dirty="0">
              <a:ln>
                <a:noFill/>
              </a:ln>
              <a:solidFill>
                <a:srgbClr val="1F407A"/>
              </a:solidFill>
              <a:effectLst/>
              <a:uLnTx/>
              <a:uFillTx/>
              <a:latin typeface="Arial" pitchFamily="34" charset="0"/>
              <a:ea typeface="+mj-ea"/>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Google Shape;57;p13">
            <a:extLst>
              <a:ext uri="{FF2B5EF4-FFF2-40B4-BE49-F238E27FC236}">
                <a16:creationId xmlns:a16="http://schemas.microsoft.com/office/drawing/2014/main" id="{E187B20D-02AB-402D-B365-7D3155E3FE10}"/>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8942" y="1765995"/>
            <a:ext cx="2428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Google Shape;54;p13">
            <a:extLst>
              <a:ext uri="{FF2B5EF4-FFF2-40B4-BE49-F238E27FC236}">
                <a16:creationId xmlns:a16="http://schemas.microsoft.com/office/drawing/2014/main" id="{35489FF3-D210-4913-AB36-9C4F4B2B3F37}"/>
              </a:ext>
            </a:extLst>
          </p:cNvPr>
          <p:cNvSpPr>
            <a:spLocks noGrp="1"/>
          </p:cNvSpPr>
          <p:nvPr>
            <p:ph type="ctrTitle"/>
          </p:nvPr>
        </p:nvSpPr>
        <p:spPr>
          <a:xfrm>
            <a:off x="809424" y="1324000"/>
            <a:ext cx="4200525" cy="1081087"/>
          </a:xfrm>
        </p:spPr>
        <p:txBody>
          <a:bodyPr vert="horz" lIns="91425" tIns="91425" rIns="91425" bIns="91425" rtlCol="0" anchor="t">
            <a:normAutofit fontScale="90000"/>
          </a:bodyPr>
          <a:lstStyle/>
          <a:p>
            <a:pPr algn="l"/>
            <a:r>
              <a:rPr lang="cs-CZ" altLang="cs-CZ" sz="36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Voda a modrozelená infrastruktura</a:t>
            </a:r>
          </a:p>
        </p:txBody>
      </p:sp>
      <p:pic>
        <p:nvPicPr>
          <p:cNvPr id="46085" name="Obrázek 2">
            <a:extLst>
              <a:ext uri="{FF2B5EF4-FFF2-40B4-BE49-F238E27FC236}">
                <a16:creationId xmlns:a16="http://schemas.microsoft.com/office/drawing/2014/main" id="{218D8387-462B-4513-A8B7-D250AECAAF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0020" y="857250"/>
            <a:ext cx="470775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Google Shape;58;p13">
            <a:extLst>
              <a:ext uri="{FF2B5EF4-FFF2-40B4-BE49-F238E27FC236}">
                <a16:creationId xmlns:a16="http://schemas.microsoft.com/office/drawing/2014/main" id="{FA854843-66FD-4518-8379-E1A8AB8915E0}"/>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31645" y="4418014"/>
            <a:ext cx="17541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Grafický objekt 5">
            <a:extLst>
              <a:ext uri="{FF2B5EF4-FFF2-40B4-BE49-F238E27FC236}">
                <a16:creationId xmlns:a16="http://schemas.microsoft.com/office/drawing/2014/main" id="{C3C9E30C-0E38-456F-85DA-F17C2E59340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4145" y="5347215"/>
            <a:ext cx="12938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Obrázek 7">
            <a:extLst>
              <a:ext uri="{FF2B5EF4-FFF2-40B4-BE49-F238E27FC236}">
                <a16:creationId xmlns:a16="http://schemas.microsoft.com/office/drawing/2014/main" id="{E7947974-2A4C-4E6D-9AC6-B2C653626F6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99758" y="5331097"/>
            <a:ext cx="145891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Obrázek 9">
            <a:extLst>
              <a:ext uri="{FF2B5EF4-FFF2-40B4-BE49-F238E27FC236}">
                <a16:creationId xmlns:a16="http://schemas.microsoft.com/office/drawing/2014/main" id="{94CDD2F9-35CC-4D40-96AB-2F577C0C3FB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80471" y="5356259"/>
            <a:ext cx="828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Google Shape;79;p15">
            <a:extLst>
              <a:ext uri="{FF2B5EF4-FFF2-40B4-BE49-F238E27FC236}">
                <a16:creationId xmlns:a16="http://schemas.microsoft.com/office/drawing/2014/main" id="{60DE0046-3A90-41FF-B21A-8AAA867F8CDA}"/>
              </a:ext>
            </a:extLst>
          </p:cNvPr>
          <p:cNvSpPr txBox="1">
            <a:spLocks/>
          </p:cNvSpPr>
          <p:nvPr/>
        </p:nvSpPr>
        <p:spPr bwMode="auto">
          <a:xfrm>
            <a:off x="761988" y="2889700"/>
            <a:ext cx="7875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3000" b="1" dirty="0">
                <a:solidFill>
                  <a:srgbClr val="018257"/>
                </a:solidFill>
                <a:latin typeface="Montserrat" panose="00000500000000000000" pitchFamily="2" charset="-18"/>
              </a:rPr>
              <a:t>Řešené oblasti</a:t>
            </a:r>
            <a:endParaRPr lang="cs-CZ" altLang="cs-CZ" sz="3000" b="1" dirty="0">
              <a:solidFill>
                <a:srgbClr val="018257"/>
              </a:solidFill>
              <a:latin typeface="Montserrat" panose="00000500000000000000" pitchFamily="2" charset="-18"/>
              <a:sym typeface="Montserrat" panose="00000500000000000000" pitchFamily="2" charset="-18"/>
            </a:endParaRPr>
          </a:p>
        </p:txBody>
      </p:sp>
      <p:sp>
        <p:nvSpPr>
          <p:cNvPr id="46091" name="Google Shape;141;p20">
            <a:extLst>
              <a:ext uri="{FF2B5EF4-FFF2-40B4-BE49-F238E27FC236}">
                <a16:creationId xmlns:a16="http://schemas.microsoft.com/office/drawing/2014/main" id="{F05DD41C-FE24-4A7E-8524-D9B15A4DF108}"/>
              </a:ext>
            </a:extLst>
          </p:cNvPr>
          <p:cNvSpPr txBox="1">
            <a:spLocks/>
          </p:cNvSpPr>
          <p:nvPr/>
        </p:nvSpPr>
        <p:spPr bwMode="auto">
          <a:xfrm>
            <a:off x="643471" y="3524275"/>
            <a:ext cx="7874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2714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Clr>
                <a:srgbClr val="018257"/>
              </a:buClr>
              <a:buSzPts val="1600"/>
              <a:buFont typeface="Montserrat" panose="00000500000000000000" pitchFamily="2" charset="-18"/>
              <a:buChar char="➔"/>
            </a:pPr>
            <a:r>
              <a:rPr lang="cs-CZ" altLang="cs-CZ" sz="1200" dirty="0">
                <a:solidFill>
                  <a:srgbClr val="212121"/>
                </a:solidFill>
                <a:latin typeface="Montserrat" panose="00000500000000000000" pitchFamily="2" charset="-18"/>
              </a:rPr>
              <a:t>Hospodaření s šedou vodou</a:t>
            </a:r>
          </a:p>
          <a:p>
            <a:pPr>
              <a:lnSpc>
                <a:spcPct val="200000"/>
              </a:lnSpc>
              <a:spcBef>
                <a:spcPts val="600"/>
              </a:spcBef>
              <a:buClr>
                <a:srgbClr val="018257"/>
              </a:buClr>
              <a:buSzPts val="1600"/>
              <a:buFont typeface="Montserrat" panose="00000500000000000000" pitchFamily="2" charset="-18"/>
              <a:buChar char="➔"/>
            </a:pPr>
            <a:r>
              <a:rPr lang="cs-CZ" altLang="cs-CZ" sz="1200" dirty="0">
                <a:solidFill>
                  <a:srgbClr val="212121"/>
                </a:solidFill>
                <a:latin typeface="Montserrat" panose="00000500000000000000" pitchFamily="2" charset="-18"/>
              </a:rPr>
              <a:t>Hospodaření s černou vodou</a:t>
            </a:r>
          </a:p>
          <a:p>
            <a:pPr>
              <a:lnSpc>
                <a:spcPct val="200000"/>
              </a:lnSpc>
              <a:spcBef>
                <a:spcPts val="600"/>
              </a:spcBef>
              <a:buClr>
                <a:srgbClr val="018257"/>
              </a:buClr>
              <a:buSzPts val="1600"/>
              <a:buFont typeface="Montserrat" panose="00000500000000000000" pitchFamily="2" charset="-18"/>
              <a:buChar char="➔"/>
            </a:pPr>
            <a:r>
              <a:rPr lang="cs-CZ" altLang="cs-CZ" sz="1200" dirty="0">
                <a:solidFill>
                  <a:srgbClr val="212121"/>
                </a:solidFill>
                <a:latin typeface="Montserrat" panose="00000500000000000000" pitchFamily="2" charset="-18"/>
              </a:rPr>
              <a:t>Hospodaření s užitkovou vodou</a:t>
            </a:r>
          </a:p>
          <a:p>
            <a:pPr>
              <a:lnSpc>
                <a:spcPct val="200000"/>
              </a:lnSpc>
              <a:spcBef>
                <a:spcPts val="600"/>
              </a:spcBef>
              <a:buClr>
                <a:srgbClr val="018257"/>
              </a:buClr>
              <a:buSzPts val="1600"/>
              <a:buFont typeface="Montserrat" panose="00000500000000000000" pitchFamily="2" charset="-18"/>
              <a:buChar char="➔"/>
            </a:pPr>
            <a:r>
              <a:rPr lang="cs-CZ" altLang="cs-CZ" sz="1200" dirty="0">
                <a:solidFill>
                  <a:srgbClr val="212121"/>
                </a:solidFill>
                <a:latin typeface="Montserrat" panose="00000500000000000000" pitchFamily="2" charset="-18"/>
              </a:rPr>
              <a:t>Hospodaření s dešťovou vodou v rámci modrozelené infrastruktury</a:t>
            </a:r>
          </a:p>
        </p:txBody>
      </p:sp>
      <p:sp>
        <p:nvSpPr>
          <p:cNvPr id="46092" name="TextovéPole 1">
            <a:extLst>
              <a:ext uri="{FF2B5EF4-FFF2-40B4-BE49-F238E27FC236}">
                <a16:creationId xmlns:a16="http://schemas.microsoft.com/office/drawing/2014/main" id="{3DC81E72-3015-41D2-970F-F344902C766F}"/>
              </a:ext>
            </a:extLst>
          </p:cNvPr>
          <p:cNvSpPr txBox="1">
            <a:spLocks noChangeArrowheads="1"/>
          </p:cNvSpPr>
          <p:nvPr/>
        </p:nvSpPr>
        <p:spPr bwMode="auto">
          <a:xfrm>
            <a:off x="801248" y="333720"/>
            <a:ext cx="110081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800" dirty="0">
                <a:latin typeface="Arial" panose="020B0604020202020204" pitchFamily="34" charset="0"/>
              </a:rPr>
              <a:t>Příklad z praxe – Líchy v Židlochovicích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DE8969A-17EE-40CA-8CB7-21E48C009F01}"/>
              </a:ext>
            </a:extLst>
          </p:cNvPr>
          <p:cNvSpPr/>
          <p:nvPr/>
        </p:nvSpPr>
        <p:spPr>
          <a:xfrm>
            <a:off x="46534" y="44624"/>
            <a:ext cx="11953329" cy="576064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058" name="Nadpis 1">
            <a:extLst>
              <a:ext uri="{FF2B5EF4-FFF2-40B4-BE49-F238E27FC236}">
                <a16:creationId xmlns:a16="http://schemas.microsoft.com/office/drawing/2014/main" id="{BFEE1740-1D0D-49C9-AE4A-7BBD11E4AEF7}"/>
              </a:ext>
            </a:extLst>
          </p:cNvPr>
          <p:cNvSpPr>
            <a:spLocks noGrp="1"/>
          </p:cNvSpPr>
          <p:nvPr>
            <p:ph type="title"/>
          </p:nvPr>
        </p:nvSpPr>
        <p:spPr>
          <a:xfrm>
            <a:off x="190550" y="260648"/>
            <a:ext cx="10873208" cy="763588"/>
          </a:xfrm>
          <a:solidFill>
            <a:srgbClr val="FFFF00">
              <a:alpha val="12157"/>
            </a:srgbClr>
          </a:solidFill>
        </p:spPr>
        <p:txBody>
          <a:bodyPr/>
          <a:lstStyle/>
          <a:p>
            <a:pPr>
              <a:spcBef>
                <a:spcPct val="0"/>
              </a:spcBef>
              <a:spcAft>
                <a:spcPct val="0"/>
              </a:spcAft>
            </a:pPr>
            <a:r>
              <a:rPr lang="cs-CZ" altLang="cs-CZ" sz="4000" dirty="0"/>
              <a:t>Cirkulární zadávání – část voda – příklad zadání </a:t>
            </a:r>
          </a:p>
        </p:txBody>
      </p:sp>
      <p:sp>
        <p:nvSpPr>
          <p:cNvPr id="45059" name="Zástupný text 2">
            <a:extLst>
              <a:ext uri="{FF2B5EF4-FFF2-40B4-BE49-F238E27FC236}">
                <a16:creationId xmlns:a16="http://schemas.microsoft.com/office/drawing/2014/main" id="{924591DA-219A-4503-A6F5-4D64B45396BB}"/>
              </a:ext>
            </a:extLst>
          </p:cNvPr>
          <p:cNvSpPr>
            <a:spLocks noGrp="1"/>
          </p:cNvSpPr>
          <p:nvPr>
            <p:ph type="body" idx="1"/>
          </p:nvPr>
        </p:nvSpPr>
        <p:spPr>
          <a:xfrm>
            <a:off x="118542" y="1150937"/>
            <a:ext cx="11593288" cy="4556125"/>
          </a:xfrm>
        </p:spPr>
        <p:txBody>
          <a:bodyPr/>
          <a:lstStyle/>
          <a:p>
            <a:pPr>
              <a:spcBef>
                <a:spcPct val="0"/>
              </a:spcBef>
              <a:spcAft>
                <a:spcPct val="0"/>
              </a:spcAft>
            </a:pPr>
            <a:r>
              <a:rPr lang="cs-CZ" altLang="cs-CZ" dirty="0">
                <a:solidFill>
                  <a:srgbClr val="FF0000"/>
                </a:solidFill>
              </a:rPr>
              <a:t>Část HDV </a:t>
            </a:r>
            <a:r>
              <a:rPr lang="cs-CZ" altLang="cs-CZ" dirty="0"/>
              <a:t>- řešit jako bezodtoké území z hlediska srážkových vod – srážkové vody přednostně použít na MZI (nebo zasáknout, nebo ?)</a:t>
            </a:r>
          </a:p>
          <a:p>
            <a:pPr>
              <a:spcBef>
                <a:spcPct val="0"/>
              </a:spcBef>
              <a:spcAft>
                <a:spcPct val="0"/>
              </a:spcAft>
            </a:pPr>
            <a:r>
              <a:rPr lang="cs-CZ" altLang="cs-CZ" dirty="0">
                <a:solidFill>
                  <a:srgbClr val="FF0000"/>
                </a:solidFill>
              </a:rPr>
              <a:t>Část Voda v budovách </a:t>
            </a:r>
            <a:r>
              <a:rPr lang="cs-CZ" altLang="cs-CZ" dirty="0"/>
              <a:t>– využitím šedé vody redukovat spotřebu na max. 50 l/ob/den nebo např. maximálně využít místní zdroj jako podporu stability lokality a zároveň redukovat spotřebu ..</a:t>
            </a:r>
          </a:p>
          <a:p>
            <a:pPr>
              <a:spcBef>
                <a:spcPct val="0"/>
              </a:spcBef>
              <a:spcAft>
                <a:spcPct val="0"/>
              </a:spcAft>
            </a:pPr>
            <a:r>
              <a:rPr lang="cs-CZ" altLang="cs-CZ" dirty="0">
                <a:solidFill>
                  <a:srgbClr val="FF0000"/>
                </a:solidFill>
              </a:rPr>
              <a:t>Část voda a energie </a:t>
            </a:r>
            <a:r>
              <a:rPr lang="cs-CZ" altLang="cs-CZ" dirty="0"/>
              <a:t>– zajistit rekuperaci 30% tepla z odpadních vod (individuálně, centrálně)</a:t>
            </a:r>
          </a:p>
          <a:p>
            <a:pPr>
              <a:spcBef>
                <a:spcPct val="0"/>
              </a:spcBef>
              <a:spcAft>
                <a:spcPct val="0"/>
              </a:spcAft>
            </a:pPr>
            <a:r>
              <a:rPr lang="cs-CZ" altLang="cs-CZ" dirty="0">
                <a:solidFill>
                  <a:srgbClr val="FF0000"/>
                </a:solidFill>
              </a:rPr>
              <a:t>Část 4.0 </a:t>
            </a:r>
            <a:r>
              <a:rPr lang="cs-CZ" altLang="cs-CZ" dirty="0"/>
              <a:t>- Monitorovat spotřebu pitné a užitkové vody s cílem optimalizovat její použití  (4.0)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4F4B0D-C69D-B7E8-70C9-CF8CB7C17648}"/>
              </a:ext>
            </a:extLst>
          </p:cNvPr>
          <p:cNvSpPr>
            <a:spLocks noGrp="1"/>
          </p:cNvSpPr>
          <p:nvPr>
            <p:ph type="title"/>
          </p:nvPr>
        </p:nvSpPr>
        <p:spPr/>
        <p:txBody>
          <a:bodyPr/>
          <a:lstStyle/>
          <a:p>
            <a:r>
              <a:rPr lang="cs-CZ" dirty="0"/>
              <a:t>Systémové řešení – mapa vstupů a výstupů</a:t>
            </a:r>
          </a:p>
        </p:txBody>
      </p:sp>
      <p:pic>
        <p:nvPicPr>
          <p:cNvPr id="5" name="Zástupný obsah 4">
            <a:extLst>
              <a:ext uri="{FF2B5EF4-FFF2-40B4-BE49-F238E27FC236}">
                <a16:creationId xmlns:a16="http://schemas.microsoft.com/office/drawing/2014/main" id="{87D69D32-8680-B74D-3F51-ABA902784C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622" y="1600200"/>
            <a:ext cx="10585176" cy="4525963"/>
          </a:xfrm>
        </p:spPr>
      </p:pic>
    </p:spTree>
    <p:extLst>
      <p:ext uri="{BB962C8B-B14F-4D97-AF65-F5344CB8AC3E}">
        <p14:creationId xmlns:p14="http://schemas.microsoft.com/office/powerpoint/2010/main" val="156790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oogle Shape;73;p15">
            <a:extLst>
              <a:ext uri="{FF2B5EF4-FFF2-40B4-BE49-F238E27FC236}">
                <a16:creationId xmlns:a16="http://schemas.microsoft.com/office/drawing/2014/main" id="{8069C001-B955-4A29-BAA8-232896B68683}"/>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27011" y="758827"/>
            <a:ext cx="442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Google Shape;74;p15">
            <a:extLst>
              <a:ext uri="{FF2B5EF4-FFF2-40B4-BE49-F238E27FC236}">
                <a16:creationId xmlns:a16="http://schemas.microsoft.com/office/drawing/2014/main" id="{E2B6D929-87F7-4004-8AFA-A0D3EF73CBC9}"/>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226" y="1645444"/>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Google Shape;75;p15">
            <a:extLst>
              <a:ext uri="{FF2B5EF4-FFF2-40B4-BE49-F238E27FC236}">
                <a16:creationId xmlns:a16="http://schemas.microsoft.com/office/drawing/2014/main" id="{89D4A27E-F1D8-4604-9140-7033169D7FAB}"/>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0630" y="442414"/>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Google Shape;76;p15">
            <a:extLst>
              <a:ext uri="{FF2B5EF4-FFF2-40B4-BE49-F238E27FC236}">
                <a16:creationId xmlns:a16="http://schemas.microsoft.com/office/drawing/2014/main" id="{7D9A96D6-491A-4C96-BF55-C33F130FEDD0}"/>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15525" y="4077072"/>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Google Shape;79;p15">
            <a:extLst>
              <a:ext uri="{FF2B5EF4-FFF2-40B4-BE49-F238E27FC236}">
                <a16:creationId xmlns:a16="http://schemas.microsoft.com/office/drawing/2014/main" id="{BC4FCBBB-EB43-48E0-B1A2-56E6C4EEA931}"/>
              </a:ext>
            </a:extLst>
          </p:cNvPr>
          <p:cNvSpPr>
            <a:spLocks noGrp="1"/>
          </p:cNvSpPr>
          <p:nvPr>
            <p:ph type="ctrTitle" idx="4294967295"/>
          </p:nvPr>
        </p:nvSpPr>
        <p:spPr>
          <a:xfrm>
            <a:off x="1012032" y="1062038"/>
            <a:ext cx="7875588" cy="958850"/>
          </a:xfrm>
        </p:spPr>
        <p:txBody>
          <a:bodyPr vert="horz" lIns="91425" tIns="91425" rIns="91425" bIns="91425" rtlCol="0" anchor="t">
            <a:normAutofit fontScale="90000"/>
          </a:bodyPr>
          <a:lstStyle/>
          <a:p>
            <a:pPr algn="l"/>
            <a:r>
              <a:rPr lang="cs-CZ" altLang="cs-CZ" sz="30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Voda a modrozelená infrastruktura (cíle)</a:t>
            </a:r>
          </a:p>
        </p:txBody>
      </p:sp>
      <p:sp>
        <p:nvSpPr>
          <p:cNvPr id="48135" name="Google Shape;141;p20">
            <a:extLst>
              <a:ext uri="{FF2B5EF4-FFF2-40B4-BE49-F238E27FC236}">
                <a16:creationId xmlns:a16="http://schemas.microsoft.com/office/drawing/2014/main" id="{5A2738C4-F29D-41E6-BB4E-F48C64E7A380}"/>
              </a:ext>
            </a:extLst>
          </p:cNvPr>
          <p:cNvSpPr>
            <a:spLocks noGrp="1"/>
          </p:cNvSpPr>
          <p:nvPr>
            <p:ph type="body" idx="1"/>
          </p:nvPr>
        </p:nvSpPr>
        <p:spPr>
          <a:xfrm>
            <a:off x="1962248" y="1594486"/>
            <a:ext cx="7874000" cy="1263650"/>
          </a:xfrm>
        </p:spPr>
        <p:txBody>
          <a:bodyPr/>
          <a:lstStyle/>
          <a:p>
            <a:pPr marL="71438" indent="0">
              <a:spcBef>
                <a:spcPts val="600"/>
              </a:spcBef>
              <a:spcAft>
                <a:spcPct val="0"/>
              </a:spcAft>
              <a:buClr>
                <a:srgbClr val="018257"/>
              </a:buClr>
              <a:buNone/>
            </a:pPr>
            <a:r>
              <a:rPr lang="cs-CZ" altLang="cs-CZ" sz="1200" b="1" dirty="0">
                <a:solidFill>
                  <a:srgbClr val="212121"/>
                </a:solidFill>
                <a:latin typeface="Montserrat" panose="00000500000000000000" pitchFamily="2" charset="-18"/>
                <a:cs typeface="Montserrat" panose="00000500000000000000" pitchFamily="2" charset="-18"/>
                <a:sym typeface="Montserrat" panose="00000500000000000000" pitchFamily="2" charset="-18"/>
              </a:rPr>
              <a:t>Dosažení úspory 50 % pitné vody spotřebované na území</a:t>
            </a:r>
          </a:p>
          <a:p>
            <a:pPr marL="71438" indent="0">
              <a:spcBef>
                <a:spcPts val="600"/>
              </a:spcBef>
              <a:spcAft>
                <a:spcPct val="0"/>
              </a:spcAft>
              <a:buClr>
                <a:srgbClr val="018257"/>
              </a:buClr>
              <a:buNone/>
            </a:pPr>
            <a:r>
              <a:rPr lang="cs-CZ" altLang="cs-CZ" sz="1200" b="1" dirty="0">
                <a:solidFill>
                  <a:srgbClr val="212121"/>
                </a:solidFill>
                <a:latin typeface="Montserrat" panose="00000500000000000000" pitchFamily="2" charset="-18"/>
                <a:cs typeface="Montserrat" panose="00000500000000000000" pitchFamily="2" charset="-18"/>
                <a:sym typeface="Montserrat" panose="00000500000000000000" pitchFamily="2" charset="-18"/>
              </a:rPr>
              <a:t>Dosažení úspory 50 % odpadní vody odváděné z území</a:t>
            </a:r>
          </a:p>
          <a:p>
            <a:pPr marL="71438" indent="0">
              <a:spcBef>
                <a:spcPts val="600"/>
              </a:spcBef>
              <a:spcAft>
                <a:spcPct val="0"/>
              </a:spcAft>
              <a:buClr>
                <a:srgbClr val="018257"/>
              </a:buClr>
              <a:buNone/>
            </a:pPr>
            <a:r>
              <a:rPr lang="cs-CZ" altLang="cs-CZ" sz="1200" b="1" dirty="0">
                <a:solidFill>
                  <a:srgbClr val="212121"/>
                </a:solidFill>
                <a:latin typeface="Montserrat" panose="00000500000000000000" pitchFamily="2" charset="-18"/>
                <a:cs typeface="Montserrat" panose="00000500000000000000" pitchFamily="2" charset="-18"/>
                <a:sym typeface="Montserrat" panose="00000500000000000000" pitchFamily="2" charset="-18"/>
              </a:rPr>
              <a:t>Lokalita bez dešťové kanalizace</a:t>
            </a:r>
          </a:p>
          <a:p>
            <a:pPr marL="71438" indent="0">
              <a:spcBef>
                <a:spcPts val="600"/>
              </a:spcBef>
              <a:spcAft>
                <a:spcPct val="0"/>
              </a:spcAft>
              <a:buClr>
                <a:srgbClr val="018257"/>
              </a:buClr>
              <a:buNone/>
            </a:pPr>
            <a:r>
              <a:rPr lang="cs-CZ" altLang="cs-CZ" sz="1200" b="1" dirty="0">
                <a:solidFill>
                  <a:srgbClr val="212121"/>
                </a:solidFill>
                <a:latin typeface="Montserrat" panose="00000500000000000000" pitchFamily="2" charset="-18"/>
                <a:cs typeface="Montserrat" panose="00000500000000000000" pitchFamily="2" charset="-18"/>
                <a:sym typeface="Montserrat" panose="00000500000000000000" pitchFamily="2" charset="-18"/>
              </a:rPr>
              <a:t>Vytvoření veřejných prostranství s vysokou pobytovou kvalitou</a:t>
            </a:r>
          </a:p>
        </p:txBody>
      </p:sp>
      <p:sp>
        <p:nvSpPr>
          <p:cNvPr id="48136" name="Google Shape;79;p15">
            <a:extLst>
              <a:ext uri="{FF2B5EF4-FFF2-40B4-BE49-F238E27FC236}">
                <a16:creationId xmlns:a16="http://schemas.microsoft.com/office/drawing/2014/main" id="{C0193617-5D4E-48FE-93A1-0A03C0EC7804}"/>
              </a:ext>
            </a:extLst>
          </p:cNvPr>
          <p:cNvSpPr txBox="1">
            <a:spLocks/>
          </p:cNvSpPr>
          <p:nvPr/>
        </p:nvSpPr>
        <p:spPr bwMode="auto">
          <a:xfrm>
            <a:off x="982638" y="2851152"/>
            <a:ext cx="787558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30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Obecné cíle (vedlejší kritéria pro hodnocení)</a:t>
            </a:r>
          </a:p>
        </p:txBody>
      </p:sp>
      <p:sp>
        <p:nvSpPr>
          <p:cNvPr id="9" name="Google Shape;141;p20">
            <a:extLst>
              <a:ext uri="{FF2B5EF4-FFF2-40B4-BE49-F238E27FC236}">
                <a16:creationId xmlns:a16="http://schemas.microsoft.com/office/drawing/2014/main" id="{1C9B559B-73CA-40CF-A24D-73A52D7B81A5}"/>
              </a:ext>
            </a:extLst>
          </p:cNvPr>
          <p:cNvSpPr txBox="1">
            <a:spLocks/>
          </p:cNvSpPr>
          <p:nvPr/>
        </p:nvSpPr>
        <p:spPr bwMode="auto">
          <a:xfrm>
            <a:off x="1918742" y="3933056"/>
            <a:ext cx="7874000" cy="3006725"/>
          </a:xfrm>
          <a:prstGeom prst="rect">
            <a:avLst/>
          </a:prstGeom>
          <a:noFill/>
          <a:ln>
            <a:noFill/>
          </a:ln>
        </p:spPr>
        <p:txBody>
          <a:bodyPr spcFirstLastPara="1" lIns="91425" tIns="91425" rIns="91425" bIns="91425"/>
          <a:lstStyle>
            <a:lvl1pPr marL="457200" lvl="0" indent="-342900" algn="l" rtl="0" eaLnBrk="0" fontAlgn="base" hangingPunct="0">
              <a:spcBef>
                <a:spcPts val="0"/>
              </a:spcBef>
              <a:spcAft>
                <a:spcPts val="0"/>
              </a:spcAft>
              <a:buSzPts val="1800"/>
              <a:buFont typeface="Arial" panose="020B0604020202020204" pitchFamily="34" charset="0"/>
              <a:buChar char="●"/>
              <a:defRPr sz="3200" kern="1200">
                <a:solidFill>
                  <a:schemeClr val="tx1"/>
                </a:solidFill>
                <a:latin typeface="+mn-lt"/>
                <a:ea typeface="+mn-ea"/>
                <a:cs typeface="+mn-cs"/>
              </a:defRPr>
            </a:lvl1pPr>
            <a:lvl2pPr marL="914400" lvl="1" indent="-317500" algn="l" rtl="0" eaLnBrk="0" fontAlgn="base" hangingPunct="0">
              <a:spcBef>
                <a:spcPts val="1600"/>
              </a:spcBef>
              <a:spcAft>
                <a:spcPts val="0"/>
              </a:spcAft>
              <a:buSzPts val="1400"/>
              <a:buFont typeface="Arial" panose="020B0604020202020204" pitchFamily="34" charset="0"/>
              <a:buChar char="○"/>
              <a:defRPr sz="2800" kern="1200">
                <a:solidFill>
                  <a:schemeClr val="tx1"/>
                </a:solidFill>
                <a:latin typeface="+mn-lt"/>
                <a:ea typeface="+mn-ea"/>
                <a:cs typeface="+mn-cs"/>
              </a:defRPr>
            </a:lvl2pPr>
            <a:lvl3pPr marL="1371600" lvl="2" indent="-317500" algn="l" rtl="0" eaLnBrk="0" fontAlgn="base" hangingPunct="0">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3pPr>
            <a:lvl4pPr marL="1828800" lvl="3" indent="-317500" algn="l" rtl="0" eaLnBrk="0" fontAlgn="base" hangingPunct="0">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4pPr>
            <a:lvl5pPr marL="2286000" lvl="4" indent="-317500" algn="l" rtl="0" eaLnBrk="0" fontAlgn="base" hangingPunct="0">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5pPr>
            <a:lvl6pPr marL="2743200" lvl="5"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6pPr>
            <a:lvl7pPr marL="3200400" lvl="6"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7pPr>
            <a:lvl8pPr marL="3657600" lvl="7" indent="-317500" algn="l" defTabSz="914400" rtl="0" eaLnBrk="1" latinLnBrk="0" hangingPunct="1">
              <a:spcBef>
                <a:spcPts val="1600"/>
              </a:spcBef>
              <a:spcAft>
                <a:spcPts val="0"/>
              </a:spcAft>
              <a:buSzPts val="1400"/>
              <a:buFont typeface="Arial" pitchFamily="34" charset="0"/>
              <a:buChar char="○"/>
              <a:defRPr sz="2000" kern="1200">
                <a:solidFill>
                  <a:schemeClr val="tx1"/>
                </a:solidFill>
                <a:latin typeface="+mn-lt"/>
                <a:ea typeface="+mn-ea"/>
                <a:cs typeface="+mn-cs"/>
              </a:defRPr>
            </a:lvl8pPr>
            <a:lvl9pPr marL="4114800" lvl="8" indent="-317500" algn="l" defTabSz="914400" rtl="0" eaLnBrk="1" latinLnBrk="0" hangingPunct="1">
              <a:spcBef>
                <a:spcPts val="1600"/>
              </a:spcBef>
              <a:spcAft>
                <a:spcPts val="1600"/>
              </a:spcAft>
              <a:buSzPts val="1400"/>
              <a:buFont typeface="Arial" pitchFamily="34" charset="0"/>
              <a:buChar char="■"/>
              <a:defRPr sz="2000" kern="1200">
                <a:solidFill>
                  <a:schemeClr val="tx1"/>
                </a:solidFill>
                <a:latin typeface="+mn-lt"/>
                <a:ea typeface="+mn-ea"/>
                <a:cs typeface="+mn-cs"/>
              </a:defRPr>
            </a:lvl9pPr>
          </a:lstStyle>
          <a:p>
            <a:pPr marL="357188" indent="-271463">
              <a:spcBef>
                <a:spcPts val="600"/>
              </a:spcBef>
              <a:buClr>
                <a:srgbClr val="018257"/>
              </a:buClr>
              <a:buSzPts val="1600"/>
              <a:buFont typeface="Montserrat"/>
              <a:buChar char="➔"/>
              <a:defRPr/>
            </a:pPr>
            <a:r>
              <a:rPr lang="cs-CZ" sz="1200" dirty="0">
                <a:solidFill>
                  <a:srgbClr val="212121"/>
                </a:solidFill>
                <a:latin typeface="Montserrat"/>
              </a:rPr>
              <a:t>Zachování příznivého mikroklimatu</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Podpora biodiverzity</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Dotace podzemních vod</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Snížení povrchového odtoku dešťových vod a ochrana před zaplavením</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Úspora pitné vody</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Vytvoření veřejných prostranství s vysokou pobytovou kvalitou</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Minimalizace investičních a provozních nákladů jednotlivých objektů na vodu</a:t>
            </a:r>
          </a:p>
          <a:p>
            <a:pPr marL="357188" indent="-271463">
              <a:spcBef>
                <a:spcPts val="600"/>
              </a:spcBef>
              <a:buClr>
                <a:srgbClr val="018257"/>
              </a:buClr>
              <a:buSzPts val="1600"/>
              <a:buFont typeface="Montserrat"/>
              <a:buChar char="➔"/>
              <a:defRPr/>
            </a:pPr>
            <a:r>
              <a:rPr lang="cs-CZ" sz="1200" dirty="0">
                <a:solidFill>
                  <a:srgbClr val="212121"/>
                </a:solidFill>
                <a:latin typeface="Montserrat"/>
              </a:rPr>
              <a:t>Minimalizace uhlíkové stopy</a:t>
            </a:r>
          </a:p>
          <a:p>
            <a:pPr marL="72000" indent="0">
              <a:spcBef>
                <a:spcPts val="600"/>
              </a:spcBef>
              <a:buClr>
                <a:srgbClr val="018257"/>
              </a:buClr>
              <a:buNone/>
              <a:defRPr/>
            </a:pPr>
            <a:endParaRPr lang="cs-CZ" sz="1200" dirty="0">
              <a:solidFill>
                <a:srgbClr val="212121"/>
              </a:solidFill>
              <a:latin typeface="Montserrat"/>
              <a:ea typeface="Montserrat"/>
              <a:cs typeface="Montserrat"/>
              <a:sym typeface="Montserrat"/>
            </a:endParaRPr>
          </a:p>
        </p:txBody>
      </p:sp>
      <p:pic>
        <p:nvPicPr>
          <p:cNvPr id="10" name="Google Shape;76;p15">
            <a:extLst>
              <a:ext uri="{FF2B5EF4-FFF2-40B4-BE49-F238E27FC236}">
                <a16:creationId xmlns:a16="http://schemas.microsoft.com/office/drawing/2014/main" id="{D0E314ED-C828-4994-A5B7-F48797E2385B}"/>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5608" y="1788319"/>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Google Shape;73;p15">
            <a:extLst>
              <a:ext uri="{FF2B5EF4-FFF2-40B4-BE49-F238E27FC236}">
                <a16:creationId xmlns:a16="http://schemas.microsoft.com/office/drawing/2014/main" id="{5EB73FF4-ADD0-44A0-9C70-AA4A7E70FD42}"/>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9742" y="830632"/>
            <a:ext cx="442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Google Shape;74;p15">
            <a:extLst>
              <a:ext uri="{FF2B5EF4-FFF2-40B4-BE49-F238E27FC236}">
                <a16:creationId xmlns:a16="http://schemas.microsoft.com/office/drawing/2014/main" id="{73A47502-D3CE-431E-B434-27F5A0E14700}"/>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03103" y="830632"/>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Google Shape;75;p15">
            <a:extLst>
              <a:ext uri="{FF2B5EF4-FFF2-40B4-BE49-F238E27FC236}">
                <a16:creationId xmlns:a16="http://schemas.microsoft.com/office/drawing/2014/main" id="{D42A7A44-54CD-4ADA-957D-F31A22DEBCCF}"/>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6654" y="704426"/>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Google Shape;76;p15">
            <a:extLst>
              <a:ext uri="{FF2B5EF4-FFF2-40B4-BE49-F238E27FC236}">
                <a16:creationId xmlns:a16="http://schemas.microsoft.com/office/drawing/2014/main" id="{17EA2729-375E-4B40-BA05-659D8EF21131}"/>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5570" y="4410075"/>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Google Shape;79;p15">
            <a:extLst>
              <a:ext uri="{FF2B5EF4-FFF2-40B4-BE49-F238E27FC236}">
                <a16:creationId xmlns:a16="http://schemas.microsoft.com/office/drawing/2014/main" id="{19453AA9-BA44-4D2A-B796-D57DD68D6F47}"/>
              </a:ext>
            </a:extLst>
          </p:cNvPr>
          <p:cNvSpPr>
            <a:spLocks noGrp="1"/>
          </p:cNvSpPr>
          <p:nvPr>
            <p:ph type="ctrTitle" idx="4294967295"/>
          </p:nvPr>
        </p:nvSpPr>
        <p:spPr>
          <a:xfrm>
            <a:off x="1133929" y="1556792"/>
            <a:ext cx="7875588" cy="958850"/>
          </a:xfrm>
        </p:spPr>
        <p:txBody>
          <a:bodyPr vert="horz" lIns="91425" tIns="91425" rIns="91425" bIns="91425" rtlCol="0" anchor="t">
            <a:normAutofit/>
          </a:bodyPr>
          <a:lstStyle/>
          <a:p>
            <a:pPr algn="l"/>
            <a:r>
              <a:rPr lang="cs-CZ" altLang="cs-CZ" sz="30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Konvenční řešení (necirkulární)</a:t>
            </a:r>
          </a:p>
        </p:txBody>
      </p:sp>
      <p:pic>
        <p:nvPicPr>
          <p:cNvPr id="50183" name="Obrázek 7" descr="Obsah obrázku počítač, hodiny&#10;&#10;Popis byl vytvořen automaticky">
            <a:extLst>
              <a:ext uri="{FF2B5EF4-FFF2-40B4-BE49-F238E27FC236}">
                <a16:creationId xmlns:a16="http://schemas.microsoft.com/office/drawing/2014/main" id="{957E98A3-A74D-4B3D-B089-A818E3820E4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3267" y="142875"/>
            <a:ext cx="8316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Google Shape;73;p15">
            <a:extLst>
              <a:ext uri="{FF2B5EF4-FFF2-40B4-BE49-F238E27FC236}">
                <a16:creationId xmlns:a16="http://schemas.microsoft.com/office/drawing/2014/main" id="{F1DA08FE-1D25-43F2-80E5-0A72E88F3404}"/>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56925" y="797665"/>
            <a:ext cx="442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Google Shape;74;p15">
            <a:extLst>
              <a:ext uri="{FF2B5EF4-FFF2-40B4-BE49-F238E27FC236}">
                <a16:creationId xmlns:a16="http://schemas.microsoft.com/office/drawing/2014/main" id="{BD2AA51E-2B07-44B4-811B-99A564F82412}"/>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924" y="1257651"/>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Google Shape;75;p15">
            <a:extLst>
              <a:ext uri="{FF2B5EF4-FFF2-40B4-BE49-F238E27FC236}">
                <a16:creationId xmlns:a16="http://schemas.microsoft.com/office/drawing/2014/main" id="{13331154-AF61-4D90-9599-4C553B5C5C6F}"/>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044"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Google Shape;76;p15">
            <a:extLst>
              <a:ext uri="{FF2B5EF4-FFF2-40B4-BE49-F238E27FC236}">
                <a16:creationId xmlns:a16="http://schemas.microsoft.com/office/drawing/2014/main" id="{D33482E5-4B30-42BF-806F-5588207A228A}"/>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19542" y="4188565"/>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Google Shape;79;p15">
            <a:extLst>
              <a:ext uri="{FF2B5EF4-FFF2-40B4-BE49-F238E27FC236}">
                <a16:creationId xmlns:a16="http://schemas.microsoft.com/office/drawing/2014/main" id="{3EADBCE7-2ACE-4921-9287-D3342BDA46EA}"/>
              </a:ext>
            </a:extLst>
          </p:cNvPr>
          <p:cNvSpPr>
            <a:spLocks noGrp="1"/>
          </p:cNvSpPr>
          <p:nvPr>
            <p:ph type="ctrTitle" idx="4294967295"/>
          </p:nvPr>
        </p:nvSpPr>
        <p:spPr>
          <a:xfrm>
            <a:off x="1198662" y="1390798"/>
            <a:ext cx="8208912" cy="958850"/>
          </a:xfrm>
        </p:spPr>
        <p:txBody>
          <a:bodyPr vert="horz" lIns="91425" tIns="91425" rIns="91425" bIns="91425" rtlCol="0" anchor="t">
            <a:normAutofit fontScale="90000"/>
          </a:bodyPr>
          <a:lstStyle/>
          <a:p>
            <a:pPr algn="l"/>
            <a:r>
              <a:rPr lang="cs-CZ" altLang="cs-CZ" sz="30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Navržené řešení (cirkulární s využitím NBS)</a:t>
            </a:r>
          </a:p>
        </p:txBody>
      </p:sp>
      <p:pic>
        <p:nvPicPr>
          <p:cNvPr id="52231" name="Obrázek 7" descr="Obsah obrázku vsedě, monitor, stůl, obrazovka&#10;&#10;Popis byl vytvořen automaticky">
            <a:extLst>
              <a:ext uri="{FF2B5EF4-FFF2-40B4-BE49-F238E27FC236}">
                <a16:creationId xmlns:a16="http://schemas.microsoft.com/office/drawing/2014/main" id="{9CBE45E2-45A9-4EAA-B839-E2352918DD7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14686" y="579789"/>
            <a:ext cx="8316912"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Google Shape;73;p15">
            <a:extLst>
              <a:ext uri="{FF2B5EF4-FFF2-40B4-BE49-F238E27FC236}">
                <a16:creationId xmlns:a16="http://schemas.microsoft.com/office/drawing/2014/main" id="{745C1812-3E6D-4150-A969-757934F2C9D1}"/>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9742" y="764704"/>
            <a:ext cx="442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Google Shape;74;p15">
            <a:extLst>
              <a:ext uri="{FF2B5EF4-FFF2-40B4-BE49-F238E27FC236}">
                <a16:creationId xmlns:a16="http://schemas.microsoft.com/office/drawing/2014/main" id="{F7459DE9-0C66-481B-AFF7-4301D207B99B}"/>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2032" y="1628776"/>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Google Shape;75;p15">
            <a:extLst>
              <a:ext uri="{FF2B5EF4-FFF2-40B4-BE49-F238E27FC236}">
                <a16:creationId xmlns:a16="http://schemas.microsoft.com/office/drawing/2014/main" id="{42DAC3FE-2DE0-41A7-998C-B9096AFD18CC}"/>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4606" y="604838"/>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Google Shape;76;p15">
            <a:extLst>
              <a:ext uri="{FF2B5EF4-FFF2-40B4-BE49-F238E27FC236}">
                <a16:creationId xmlns:a16="http://schemas.microsoft.com/office/drawing/2014/main" id="{BECCD155-CA70-4C02-B296-888B421E7BB5}"/>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5570" y="4410075"/>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Obrázek 4" descr="Obsah obrázku vsedě, přenosný počítač, počítač, hvězda&#10;&#10;Popis byl vytvořen automaticky">
            <a:extLst>
              <a:ext uri="{FF2B5EF4-FFF2-40B4-BE49-F238E27FC236}">
                <a16:creationId xmlns:a16="http://schemas.microsoft.com/office/drawing/2014/main" id="{27D2A15B-6820-4CAE-9DBC-26966E0D108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30710" y="755650"/>
            <a:ext cx="813690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Google Shape;73;p15">
            <a:extLst>
              <a:ext uri="{FF2B5EF4-FFF2-40B4-BE49-F238E27FC236}">
                <a16:creationId xmlns:a16="http://schemas.microsoft.com/office/drawing/2014/main" id="{ACEE9959-845D-47F5-8931-458A3082E100}"/>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4312" y="764704"/>
            <a:ext cx="442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Google Shape;74;p15">
            <a:extLst>
              <a:ext uri="{FF2B5EF4-FFF2-40B4-BE49-F238E27FC236}">
                <a16:creationId xmlns:a16="http://schemas.microsoft.com/office/drawing/2014/main" id="{6AD2FA34-3DF4-47D3-80C9-1B7DC5DBF0FA}"/>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2032" y="1628776"/>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Google Shape;75;p15">
            <a:extLst>
              <a:ext uri="{FF2B5EF4-FFF2-40B4-BE49-F238E27FC236}">
                <a16:creationId xmlns:a16="http://schemas.microsoft.com/office/drawing/2014/main" id="{77DEAC7B-B245-463F-9F90-DE7AE21BC292}"/>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2456"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Google Shape;76;p15">
            <a:extLst>
              <a:ext uri="{FF2B5EF4-FFF2-40B4-BE49-F238E27FC236}">
                <a16:creationId xmlns:a16="http://schemas.microsoft.com/office/drawing/2014/main" id="{B2130389-CDD3-4F9D-BB72-790442B550CD}"/>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5570" y="4410075"/>
            <a:ext cx="17541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Google Shape;79;p15">
            <a:extLst>
              <a:ext uri="{FF2B5EF4-FFF2-40B4-BE49-F238E27FC236}">
                <a16:creationId xmlns:a16="http://schemas.microsoft.com/office/drawing/2014/main" id="{C4DD02AD-6A45-4A86-8AB3-177BA46DCDE8}"/>
              </a:ext>
            </a:extLst>
          </p:cNvPr>
          <p:cNvSpPr>
            <a:spLocks noGrp="1"/>
          </p:cNvSpPr>
          <p:nvPr>
            <p:ph type="ctrTitle" idx="4294967295"/>
          </p:nvPr>
        </p:nvSpPr>
        <p:spPr>
          <a:xfrm>
            <a:off x="1125610" y="1071564"/>
            <a:ext cx="7875587" cy="584200"/>
          </a:xfrm>
        </p:spPr>
        <p:txBody>
          <a:bodyPr vert="horz" lIns="91425" tIns="91425" rIns="91425" bIns="91425" rtlCol="0" anchor="t">
            <a:normAutofit fontScale="90000"/>
          </a:bodyPr>
          <a:lstStyle/>
          <a:p>
            <a:pPr algn="l"/>
            <a:r>
              <a:rPr lang="cs-CZ" altLang="cs-CZ" sz="3000" b="1" dirty="0">
                <a:solidFill>
                  <a:srgbClr val="018257"/>
                </a:solidFill>
                <a:latin typeface="Montserrat" panose="00000500000000000000" pitchFamily="2" charset="-18"/>
                <a:cs typeface="Montserrat" panose="00000500000000000000" pitchFamily="2" charset="-18"/>
                <a:sym typeface="Montserrat" panose="00000500000000000000" pitchFamily="2" charset="-18"/>
              </a:rPr>
              <a:t>Šedé vody (technické provedení)</a:t>
            </a:r>
          </a:p>
        </p:txBody>
      </p:sp>
      <p:sp>
        <p:nvSpPr>
          <p:cNvPr id="58375" name="Google Shape;141;p20">
            <a:extLst>
              <a:ext uri="{FF2B5EF4-FFF2-40B4-BE49-F238E27FC236}">
                <a16:creationId xmlns:a16="http://schemas.microsoft.com/office/drawing/2014/main" id="{297D29AF-2A02-431A-84CF-55FE622B25F9}"/>
              </a:ext>
            </a:extLst>
          </p:cNvPr>
          <p:cNvSpPr>
            <a:spLocks noGrp="1"/>
          </p:cNvSpPr>
          <p:nvPr>
            <p:ph type="body" idx="1"/>
          </p:nvPr>
        </p:nvSpPr>
        <p:spPr>
          <a:xfrm>
            <a:off x="1670844" y="2244726"/>
            <a:ext cx="7874000" cy="690563"/>
          </a:xfrm>
        </p:spPr>
        <p:txBody>
          <a:bodyPr/>
          <a:lstStyle/>
          <a:p>
            <a:pPr marL="114300" indent="0" algn="just">
              <a:lnSpc>
                <a:spcPct val="115000"/>
              </a:lnSpc>
              <a:spcBef>
                <a:spcPts val="1000"/>
              </a:spcBef>
              <a:spcAft>
                <a:spcPts val="1000"/>
              </a:spcAft>
              <a:buNone/>
            </a:pPr>
            <a:r>
              <a:rPr lang="cs-CZ" altLang="cs-CZ" sz="1200" b="1">
                <a:solidFill>
                  <a:srgbClr val="212121"/>
                </a:solidFill>
                <a:latin typeface="Montserrat" panose="00000500000000000000" pitchFamily="2" charset="-18"/>
              </a:rPr>
              <a:t>Mechanický filtr                              		Vertikální biofiltr  (cca 1m</a:t>
            </a:r>
            <a:r>
              <a:rPr lang="cs-CZ" altLang="cs-CZ" sz="1200" b="1" baseline="30000">
                <a:solidFill>
                  <a:srgbClr val="212121"/>
                </a:solidFill>
                <a:latin typeface="Montserrat" panose="00000500000000000000" pitchFamily="2" charset="-18"/>
              </a:rPr>
              <a:t>2</a:t>
            </a:r>
            <a:r>
              <a:rPr lang="cs-CZ" altLang="cs-CZ" sz="1200" b="1">
                <a:solidFill>
                  <a:srgbClr val="212121"/>
                </a:solidFill>
                <a:latin typeface="Montserrat" panose="00000500000000000000" pitchFamily="2" charset="-18"/>
              </a:rPr>
              <a:t>/EO)</a:t>
            </a:r>
          </a:p>
        </p:txBody>
      </p:sp>
      <p:pic>
        <p:nvPicPr>
          <p:cNvPr id="58376" name="Shape 68">
            <a:extLst>
              <a:ext uri="{FF2B5EF4-FFF2-40B4-BE49-F238E27FC236}">
                <a16:creationId xmlns:a16="http://schemas.microsoft.com/office/drawing/2014/main" id="{FF6F850C-A8BA-4047-98E3-399EAF1428DB}"/>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82491" y="3027362"/>
            <a:ext cx="4313103" cy="248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Obrázek 3">
            <a:extLst>
              <a:ext uri="{FF2B5EF4-FFF2-40B4-BE49-F238E27FC236}">
                <a16:creationId xmlns:a16="http://schemas.microsoft.com/office/drawing/2014/main" id="{03809924-C88F-43FB-8F6F-1C2B1D94C37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645" y="3027363"/>
            <a:ext cx="3523511" cy="254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8901D8-121D-5269-5068-4401370A61CD}"/>
              </a:ext>
            </a:extLst>
          </p:cNvPr>
          <p:cNvSpPr>
            <a:spLocks noGrp="1"/>
          </p:cNvSpPr>
          <p:nvPr>
            <p:ph type="title"/>
          </p:nvPr>
        </p:nvSpPr>
        <p:spPr/>
        <p:txBody>
          <a:bodyPr>
            <a:normAutofit/>
          </a:bodyPr>
          <a:lstStyle/>
          <a:p>
            <a:r>
              <a:rPr lang="cs-CZ" dirty="0"/>
              <a:t>Jednotlivé kombinace variant</a:t>
            </a:r>
          </a:p>
        </p:txBody>
      </p:sp>
      <p:sp>
        <p:nvSpPr>
          <p:cNvPr id="3" name="Zástupný obsah 2">
            <a:extLst>
              <a:ext uri="{FF2B5EF4-FFF2-40B4-BE49-F238E27FC236}">
                <a16:creationId xmlns:a16="http://schemas.microsoft.com/office/drawing/2014/main" id="{80055E70-9504-8F59-B255-A1974C8CAD13}"/>
              </a:ext>
            </a:extLst>
          </p:cNvPr>
          <p:cNvSpPr>
            <a:spLocks noGrp="1"/>
          </p:cNvSpPr>
          <p:nvPr>
            <p:ph idx="1"/>
          </p:nvPr>
        </p:nvSpPr>
        <p:spPr>
          <a:xfrm>
            <a:off x="550590" y="1600201"/>
            <a:ext cx="11305256" cy="4525963"/>
          </a:xfrm>
        </p:spPr>
        <p:txBody>
          <a:bodyPr>
            <a:normAutofit fontScale="92500" lnSpcReduction="10000"/>
          </a:bodyPr>
          <a:lstStyle/>
          <a:p>
            <a:r>
              <a:rPr lang="cs-CZ" dirty="0"/>
              <a:t>V1 -Veřejný vodovod (VV), veřejná kanalizace (VK), </a:t>
            </a:r>
            <a:r>
              <a:rPr lang="cs-CZ" dirty="0" err="1"/>
              <a:t>zásak</a:t>
            </a:r>
            <a:r>
              <a:rPr lang="cs-CZ" dirty="0"/>
              <a:t> srážek částečně u domu (</a:t>
            </a:r>
            <a:r>
              <a:rPr lang="cs-CZ" dirty="0" err="1"/>
              <a:t>ZuD</a:t>
            </a:r>
            <a:r>
              <a:rPr lang="cs-CZ" dirty="0"/>
              <a:t>)</a:t>
            </a:r>
          </a:p>
          <a:p>
            <a:r>
              <a:rPr lang="cs-CZ" dirty="0"/>
              <a:t>V2 – VV + VK, využití srážkových vod</a:t>
            </a:r>
          </a:p>
          <a:p>
            <a:r>
              <a:rPr lang="cs-CZ" dirty="0"/>
              <a:t>V3 – VV + VK, využití šedých vod</a:t>
            </a:r>
          </a:p>
          <a:p>
            <a:r>
              <a:rPr lang="cs-CZ" dirty="0">
                <a:highlight>
                  <a:srgbClr val="FFFF00"/>
                </a:highlight>
              </a:rPr>
              <a:t>V4 – VV, + VK + </a:t>
            </a:r>
            <a:r>
              <a:rPr lang="cs-CZ" dirty="0" err="1">
                <a:highlight>
                  <a:srgbClr val="FFFF00"/>
                </a:highlight>
              </a:rPr>
              <a:t>ZuD</a:t>
            </a:r>
            <a:r>
              <a:rPr lang="cs-CZ" dirty="0">
                <a:highlight>
                  <a:srgbClr val="FFFF00"/>
                </a:highlight>
              </a:rPr>
              <a:t>, užitková voda centrálně</a:t>
            </a:r>
            <a:r>
              <a:rPr lang="cs-CZ" dirty="0"/>
              <a:t>,   </a:t>
            </a:r>
            <a:r>
              <a:rPr lang="cs-CZ" dirty="0">
                <a:highlight>
                  <a:srgbClr val="00FF00"/>
                </a:highlight>
              </a:rPr>
              <a:t>++ případně pilot V4a</a:t>
            </a:r>
          </a:p>
          <a:p>
            <a:r>
              <a:rPr lang="cs-CZ" dirty="0"/>
              <a:t>V5 – VV + (VK + šedé vody centrálně), užitková voda centrálně</a:t>
            </a:r>
          </a:p>
          <a:p>
            <a:r>
              <a:rPr lang="cs-CZ" dirty="0">
                <a:highlight>
                  <a:srgbClr val="FFFF00"/>
                </a:highlight>
              </a:rPr>
              <a:t>V6 – VV +VK+  užitková vody studny, </a:t>
            </a:r>
            <a:r>
              <a:rPr lang="cs-CZ" dirty="0" err="1">
                <a:highlight>
                  <a:srgbClr val="FFFF00"/>
                </a:highlight>
              </a:rPr>
              <a:t>ZuD</a:t>
            </a:r>
            <a:r>
              <a:rPr lang="cs-CZ" dirty="0">
                <a:highlight>
                  <a:srgbClr val="FFFF00"/>
                </a:highlight>
              </a:rPr>
              <a:t>, </a:t>
            </a:r>
            <a:r>
              <a:rPr lang="cs-CZ" dirty="0">
                <a:highlight>
                  <a:srgbClr val="00FF00"/>
                </a:highlight>
              </a:rPr>
              <a:t>++ případně pilot V6a</a:t>
            </a:r>
            <a:endParaRPr lang="cs-CZ" dirty="0">
              <a:highlight>
                <a:srgbClr val="FFFF00"/>
              </a:highlight>
            </a:endParaRPr>
          </a:p>
          <a:p>
            <a:r>
              <a:rPr lang="cs-CZ" dirty="0"/>
              <a:t>V7 – VV + suché záchody + šedé vody centrálně, užitková voda – centrálně (a) nebo studny (b), </a:t>
            </a:r>
            <a:r>
              <a:rPr lang="cs-CZ" dirty="0" err="1"/>
              <a:t>ZuD</a:t>
            </a:r>
            <a:r>
              <a:rPr lang="cs-CZ" dirty="0"/>
              <a:t>, </a:t>
            </a:r>
          </a:p>
        </p:txBody>
      </p:sp>
      <p:pic>
        <p:nvPicPr>
          <p:cNvPr id="4" name="Google Shape;75;p15">
            <a:extLst>
              <a:ext uri="{FF2B5EF4-FFF2-40B4-BE49-F238E27FC236}">
                <a16:creationId xmlns:a16="http://schemas.microsoft.com/office/drawing/2014/main" id="{43C6A8B3-CB9F-8826-A4A0-F25BACDFEAAD}"/>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2456"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11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C7CD06-479A-3ACD-16AC-6AA3887F669B}"/>
              </a:ext>
            </a:extLst>
          </p:cNvPr>
          <p:cNvSpPr>
            <a:spLocks noGrp="1"/>
          </p:cNvSpPr>
          <p:nvPr>
            <p:ph type="title"/>
          </p:nvPr>
        </p:nvSpPr>
        <p:spPr/>
        <p:txBody>
          <a:bodyPr/>
          <a:lstStyle/>
          <a:p>
            <a:r>
              <a:rPr lang="cs-CZ" dirty="0"/>
              <a:t>Co to udělá s cenami a náklady?</a:t>
            </a:r>
          </a:p>
        </p:txBody>
      </p:sp>
      <p:sp>
        <p:nvSpPr>
          <p:cNvPr id="3" name="Zástupný obsah 2">
            <a:extLst>
              <a:ext uri="{FF2B5EF4-FFF2-40B4-BE49-F238E27FC236}">
                <a16:creationId xmlns:a16="http://schemas.microsoft.com/office/drawing/2014/main" id="{BD102A8A-E098-046F-8369-900D4F404416}"/>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9DF5A703-B2C9-7F60-731F-8FE0D8A98A3B}"/>
              </a:ext>
            </a:extLst>
          </p:cNvPr>
          <p:cNvPicPr>
            <a:picLocks noChangeAspect="1"/>
          </p:cNvPicPr>
          <p:nvPr/>
        </p:nvPicPr>
        <p:blipFill rotWithShape="1">
          <a:blip r:embed="rId2"/>
          <a:srcRect l="29326" t="37398" r="24009" b="22697"/>
          <a:stretch/>
        </p:blipFill>
        <p:spPr>
          <a:xfrm>
            <a:off x="766614" y="1516259"/>
            <a:ext cx="10780222" cy="4693846"/>
          </a:xfrm>
          <a:prstGeom prst="rect">
            <a:avLst/>
          </a:prstGeom>
        </p:spPr>
      </p:pic>
    </p:spTree>
    <p:extLst>
      <p:ext uri="{BB962C8B-B14F-4D97-AF65-F5344CB8AC3E}">
        <p14:creationId xmlns:p14="http://schemas.microsoft.com/office/powerpoint/2010/main" val="371455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B89A60EB-B198-3F2D-A81E-45AF7182CBE0}"/>
              </a:ext>
            </a:extLst>
          </p:cNvPr>
          <p:cNvPicPr>
            <a:picLocks noChangeAspect="1"/>
          </p:cNvPicPr>
          <p:nvPr/>
        </p:nvPicPr>
        <p:blipFill rotWithShape="1">
          <a:blip r:embed="rId2"/>
          <a:srcRect l="12196" t="24797" r="8060" b="16396"/>
          <a:stretch/>
        </p:blipFill>
        <p:spPr>
          <a:xfrm>
            <a:off x="910630" y="1916832"/>
            <a:ext cx="10945216" cy="4552005"/>
          </a:xfrm>
          <a:prstGeom prst="rect">
            <a:avLst/>
          </a:prstGeom>
        </p:spPr>
      </p:pic>
      <p:sp>
        <p:nvSpPr>
          <p:cNvPr id="2" name="Nadpis 1">
            <a:extLst>
              <a:ext uri="{FF2B5EF4-FFF2-40B4-BE49-F238E27FC236}">
                <a16:creationId xmlns:a16="http://schemas.microsoft.com/office/drawing/2014/main" id="{468816CC-D247-13C5-8ECE-C3C697D7134D}"/>
              </a:ext>
            </a:extLst>
          </p:cNvPr>
          <p:cNvSpPr>
            <a:spLocks noGrp="1"/>
          </p:cNvSpPr>
          <p:nvPr>
            <p:ph type="title"/>
          </p:nvPr>
        </p:nvSpPr>
        <p:spPr>
          <a:xfrm>
            <a:off x="694606" y="332656"/>
            <a:ext cx="10009112" cy="567037"/>
          </a:xfrm>
        </p:spPr>
        <p:txBody>
          <a:bodyPr>
            <a:normAutofit fontScale="90000"/>
          </a:bodyPr>
          <a:lstStyle/>
          <a:p>
            <a:r>
              <a:rPr lang="cs-CZ" dirty="0"/>
              <a:t>Varianty – náklady na jednotlivá řešení (občan)</a:t>
            </a:r>
          </a:p>
        </p:txBody>
      </p:sp>
      <p:sp>
        <p:nvSpPr>
          <p:cNvPr id="3" name="Zástupný obsah 2">
            <a:extLst>
              <a:ext uri="{FF2B5EF4-FFF2-40B4-BE49-F238E27FC236}">
                <a16:creationId xmlns:a16="http://schemas.microsoft.com/office/drawing/2014/main" id="{60CF1832-43E6-3466-E1C5-8D7DD9A70098}"/>
              </a:ext>
            </a:extLst>
          </p:cNvPr>
          <p:cNvSpPr>
            <a:spLocks noGrp="1"/>
          </p:cNvSpPr>
          <p:nvPr>
            <p:ph idx="1"/>
          </p:nvPr>
        </p:nvSpPr>
        <p:spPr>
          <a:xfrm>
            <a:off x="766614" y="1166018"/>
            <a:ext cx="10971372" cy="4525963"/>
          </a:xfrm>
        </p:spPr>
        <p:txBody>
          <a:bodyPr/>
          <a:lstStyle/>
          <a:p>
            <a:r>
              <a:rPr lang="cs-CZ" dirty="0"/>
              <a:t>Roční náklady tříčlenné rodiny </a:t>
            </a:r>
            <a:r>
              <a:rPr lang="cs-CZ" sz="1600" dirty="0"/>
              <a:t>– stočné, vodné + podíl z celkových vlastních nákladů/rok</a:t>
            </a:r>
          </a:p>
        </p:txBody>
      </p:sp>
      <p:sp>
        <p:nvSpPr>
          <p:cNvPr id="4" name="TextovéPole 3">
            <a:extLst>
              <a:ext uri="{FF2B5EF4-FFF2-40B4-BE49-F238E27FC236}">
                <a16:creationId xmlns:a16="http://schemas.microsoft.com/office/drawing/2014/main" id="{C36D4590-7785-FE2C-A4CB-3563EC1D02BF}"/>
              </a:ext>
            </a:extLst>
          </p:cNvPr>
          <p:cNvSpPr txBox="1"/>
          <p:nvPr/>
        </p:nvSpPr>
        <p:spPr>
          <a:xfrm>
            <a:off x="5807174" y="2860923"/>
            <a:ext cx="1440160" cy="646331"/>
          </a:xfrm>
          <a:prstGeom prst="rect">
            <a:avLst/>
          </a:prstGeom>
          <a:solidFill>
            <a:schemeClr val="accent1">
              <a:alpha val="38000"/>
            </a:schemeClr>
          </a:solidFill>
        </p:spPr>
        <p:txBody>
          <a:bodyPr wrap="square" rtlCol="0">
            <a:spAutoFit/>
          </a:bodyPr>
          <a:lstStyle/>
          <a:p>
            <a:r>
              <a:rPr lang="cs-CZ" dirty="0"/>
              <a:t>Bez veřejné kanalizace</a:t>
            </a:r>
          </a:p>
        </p:txBody>
      </p:sp>
      <p:sp>
        <p:nvSpPr>
          <p:cNvPr id="6" name="TextovéPole 5">
            <a:extLst>
              <a:ext uri="{FF2B5EF4-FFF2-40B4-BE49-F238E27FC236}">
                <a16:creationId xmlns:a16="http://schemas.microsoft.com/office/drawing/2014/main" id="{E73A814C-AE17-C565-EB85-04C52B56259D}"/>
              </a:ext>
            </a:extLst>
          </p:cNvPr>
          <p:cNvSpPr txBox="1"/>
          <p:nvPr/>
        </p:nvSpPr>
        <p:spPr>
          <a:xfrm>
            <a:off x="4583038" y="1833110"/>
            <a:ext cx="1296144" cy="923330"/>
          </a:xfrm>
          <a:prstGeom prst="rect">
            <a:avLst/>
          </a:prstGeom>
          <a:solidFill>
            <a:schemeClr val="accent1">
              <a:alpha val="65000"/>
            </a:schemeClr>
          </a:solidFill>
        </p:spPr>
        <p:txBody>
          <a:bodyPr wrap="square" rtlCol="0">
            <a:spAutoFit/>
          </a:bodyPr>
          <a:lstStyle/>
          <a:p>
            <a:r>
              <a:rPr lang="cs-CZ" dirty="0"/>
              <a:t>S centrální ČOV šedých vod</a:t>
            </a:r>
          </a:p>
        </p:txBody>
      </p:sp>
      <p:cxnSp>
        <p:nvCxnSpPr>
          <p:cNvPr id="8" name="Přímá spojnice se šipkou 7">
            <a:extLst>
              <a:ext uri="{FF2B5EF4-FFF2-40B4-BE49-F238E27FC236}">
                <a16:creationId xmlns:a16="http://schemas.microsoft.com/office/drawing/2014/main" id="{50C5EE54-6716-7635-CD75-38DBBE4EA13C}"/>
              </a:ext>
            </a:extLst>
          </p:cNvPr>
          <p:cNvCxnSpPr/>
          <p:nvPr/>
        </p:nvCxnSpPr>
        <p:spPr>
          <a:xfrm flipH="1">
            <a:off x="4727054" y="2839103"/>
            <a:ext cx="72008"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08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99AC2246-9471-8948-E779-ADAFB7120885}"/>
              </a:ext>
            </a:extLst>
          </p:cNvPr>
          <p:cNvPicPr>
            <a:picLocks noChangeAspect="1"/>
          </p:cNvPicPr>
          <p:nvPr/>
        </p:nvPicPr>
        <p:blipFill rotWithShape="1">
          <a:blip r:embed="rId2"/>
          <a:srcRect l="7471" t="25322" r="24009" b="18497"/>
          <a:stretch/>
        </p:blipFill>
        <p:spPr>
          <a:xfrm>
            <a:off x="550590" y="2624165"/>
            <a:ext cx="11161240" cy="3852428"/>
          </a:xfrm>
          <a:prstGeom prst="rect">
            <a:avLst/>
          </a:prstGeom>
        </p:spPr>
      </p:pic>
      <p:sp>
        <p:nvSpPr>
          <p:cNvPr id="2" name="Nadpis 1">
            <a:extLst>
              <a:ext uri="{FF2B5EF4-FFF2-40B4-BE49-F238E27FC236}">
                <a16:creationId xmlns:a16="http://schemas.microsoft.com/office/drawing/2014/main" id="{BB2549B4-B053-50B5-7561-34087505178D}"/>
              </a:ext>
            </a:extLst>
          </p:cNvPr>
          <p:cNvSpPr>
            <a:spLocks noGrp="1"/>
          </p:cNvSpPr>
          <p:nvPr>
            <p:ph type="title"/>
          </p:nvPr>
        </p:nvSpPr>
        <p:spPr>
          <a:xfrm>
            <a:off x="609521" y="206711"/>
            <a:ext cx="10971372" cy="1143000"/>
          </a:xfrm>
        </p:spPr>
        <p:txBody>
          <a:bodyPr/>
          <a:lstStyle/>
          <a:p>
            <a:r>
              <a:rPr lang="cs-CZ" dirty="0"/>
              <a:t>Investiční náklady jednotlivých variant</a:t>
            </a:r>
          </a:p>
        </p:txBody>
      </p:sp>
      <p:sp>
        <p:nvSpPr>
          <p:cNvPr id="5" name="TextovéPole 4">
            <a:extLst>
              <a:ext uri="{FF2B5EF4-FFF2-40B4-BE49-F238E27FC236}">
                <a16:creationId xmlns:a16="http://schemas.microsoft.com/office/drawing/2014/main" id="{85E8775E-2E98-7D01-CECD-29AD519EDFE2}"/>
              </a:ext>
            </a:extLst>
          </p:cNvPr>
          <p:cNvSpPr txBox="1"/>
          <p:nvPr/>
        </p:nvSpPr>
        <p:spPr>
          <a:xfrm>
            <a:off x="6148894" y="1628800"/>
            <a:ext cx="1296144" cy="923330"/>
          </a:xfrm>
          <a:prstGeom prst="rect">
            <a:avLst/>
          </a:prstGeom>
          <a:solidFill>
            <a:schemeClr val="accent1">
              <a:alpha val="65000"/>
            </a:schemeClr>
          </a:solidFill>
        </p:spPr>
        <p:txBody>
          <a:bodyPr wrap="square" rtlCol="0">
            <a:spAutoFit/>
          </a:bodyPr>
          <a:lstStyle/>
          <a:p>
            <a:r>
              <a:rPr lang="cs-CZ" dirty="0"/>
              <a:t>S centrální ČOV šedých vod</a:t>
            </a:r>
          </a:p>
        </p:txBody>
      </p:sp>
      <p:sp>
        <p:nvSpPr>
          <p:cNvPr id="6" name="TextovéPole 1">
            <a:extLst>
              <a:ext uri="{FF2B5EF4-FFF2-40B4-BE49-F238E27FC236}">
                <a16:creationId xmlns:a16="http://schemas.microsoft.com/office/drawing/2014/main" id="{F96C09BB-8A0B-520D-4A38-DE453820BDC0}"/>
              </a:ext>
            </a:extLst>
          </p:cNvPr>
          <p:cNvSpPr txBox="1"/>
          <p:nvPr/>
        </p:nvSpPr>
        <p:spPr>
          <a:xfrm>
            <a:off x="7744728" y="1862826"/>
            <a:ext cx="1548172" cy="455278"/>
          </a:xfrm>
          <a:prstGeom prst="rect">
            <a:avLst/>
          </a:prstGeom>
          <a:solidFill>
            <a:schemeClr val="accent1">
              <a:alpha val="3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800" dirty="0"/>
              <a:t>Se studnami </a:t>
            </a:r>
          </a:p>
        </p:txBody>
      </p:sp>
      <p:cxnSp>
        <p:nvCxnSpPr>
          <p:cNvPr id="8" name="Přímá spojnice se šipkou 7">
            <a:extLst>
              <a:ext uri="{FF2B5EF4-FFF2-40B4-BE49-F238E27FC236}">
                <a16:creationId xmlns:a16="http://schemas.microsoft.com/office/drawing/2014/main" id="{4EE6F097-56C5-DD5F-761B-A3A1E5C5FDA6}"/>
              </a:ext>
            </a:extLst>
          </p:cNvPr>
          <p:cNvCxnSpPr>
            <a:cxnSpLocks/>
          </p:cNvCxnSpPr>
          <p:nvPr/>
        </p:nvCxnSpPr>
        <p:spPr>
          <a:xfrm flipH="1">
            <a:off x="7463358" y="2318214"/>
            <a:ext cx="281370" cy="1296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ovéPole 1">
            <a:extLst>
              <a:ext uri="{FF2B5EF4-FFF2-40B4-BE49-F238E27FC236}">
                <a16:creationId xmlns:a16="http://schemas.microsoft.com/office/drawing/2014/main" id="{2BBCCD88-A60F-B988-5D59-EB70C51BCCBA}"/>
              </a:ext>
            </a:extLst>
          </p:cNvPr>
          <p:cNvSpPr txBox="1"/>
          <p:nvPr/>
        </p:nvSpPr>
        <p:spPr>
          <a:xfrm>
            <a:off x="4222998" y="3140968"/>
            <a:ext cx="1656184" cy="923330"/>
          </a:xfrm>
          <a:prstGeom prst="rect">
            <a:avLst/>
          </a:prstGeom>
          <a:solidFill>
            <a:schemeClr val="accent1">
              <a:alpha val="3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800" dirty="0"/>
              <a:t>V4 s centrálním  rozvodem užitkové vody</a:t>
            </a:r>
          </a:p>
        </p:txBody>
      </p:sp>
      <p:sp>
        <p:nvSpPr>
          <p:cNvPr id="3" name="Obdélník 2">
            <a:extLst>
              <a:ext uri="{FF2B5EF4-FFF2-40B4-BE49-F238E27FC236}">
                <a16:creationId xmlns:a16="http://schemas.microsoft.com/office/drawing/2014/main" id="{82AD4044-58B0-2FB7-318C-397D162440BF}"/>
              </a:ext>
            </a:extLst>
          </p:cNvPr>
          <p:cNvSpPr/>
          <p:nvPr/>
        </p:nvSpPr>
        <p:spPr>
          <a:xfrm flipV="1">
            <a:off x="1752012" y="3717032"/>
            <a:ext cx="458337" cy="9233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a:t>
            </a:r>
          </a:p>
        </p:txBody>
      </p:sp>
      <p:pic>
        <p:nvPicPr>
          <p:cNvPr id="10" name="Obrázek 9">
            <a:extLst>
              <a:ext uri="{FF2B5EF4-FFF2-40B4-BE49-F238E27FC236}">
                <a16:creationId xmlns:a16="http://schemas.microsoft.com/office/drawing/2014/main" id="{011DAD8C-45D5-C255-FFA7-3DD7DB9E504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1160" y="3789040"/>
            <a:ext cx="360040" cy="207023"/>
          </a:xfrm>
          <a:prstGeom prst="rect">
            <a:avLst/>
          </a:prstGeom>
        </p:spPr>
      </p:pic>
      <p:sp>
        <p:nvSpPr>
          <p:cNvPr id="12" name="TextovéPole 1">
            <a:extLst>
              <a:ext uri="{FF2B5EF4-FFF2-40B4-BE49-F238E27FC236}">
                <a16:creationId xmlns:a16="http://schemas.microsoft.com/office/drawing/2014/main" id="{76B28423-D3E9-9680-A0A4-4C9A35A4DEE8}"/>
              </a:ext>
            </a:extLst>
          </p:cNvPr>
          <p:cNvSpPr txBox="1"/>
          <p:nvPr/>
        </p:nvSpPr>
        <p:spPr>
          <a:xfrm>
            <a:off x="9839622" y="1868554"/>
            <a:ext cx="1872208" cy="1296144"/>
          </a:xfrm>
          <a:prstGeom prst="rect">
            <a:avLst/>
          </a:prstGeom>
          <a:solidFill>
            <a:schemeClr val="accent1">
              <a:alpha val="3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800" dirty="0"/>
              <a:t>S pilotním zařízením na ČOV šedých vod</a:t>
            </a:r>
          </a:p>
          <a:p>
            <a:r>
              <a:rPr lang="cs-CZ" sz="1800" dirty="0"/>
              <a:t>V4a a V6a</a:t>
            </a:r>
          </a:p>
        </p:txBody>
      </p:sp>
      <p:pic>
        <p:nvPicPr>
          <p:cNvPr id="4" name="Google Shape;75;p15">
            <a:extLst>
              <a:ext uri="{FF2B5EF4-FFF2-40B4-BE49-F238E27FC236}">
                <a16:creationId xmlns:a16="http://schemas.microsoft.com/office/drawing/2014/main" id="{5980AB26-5F9A-8674-F843-72E3B34F8A78}"/>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2456"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18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4F6854-D124-F548-6607-59571CFDFF05}"/>
              </a:ext>
            </a:extLst>
          </p:cNvPr>
          <p:cNvSpPr>
            <a:spLocks noGrp="1"/>
          </p:cNvSpPr>
          <p:nvPr>
            <p:ph type="title"/>
          </p:nvPr>
        </p:nvSpPr>
        <p:spPr/>
        <p:txBody>
          <a:bodyPr/>
          <a:lstStyle/>
          <a:p>
            <a:r>
              <a:rPr lang="cs-CZ" dirty="0"/>
              <a:t>Výběr vhodného řešení</a:t>
            </a:r>
          </a:p>
        </p:txBody>
      </p:sp>
      <p:pic>
        <p:nvPicPr>
          <p:cNvPr id="5" name="Zástupný obsah 4">
            <a:extLst>
              <a:ext uri="{FF2B5EF4-FFF2-40B4-BE49-F238E27FC236}">
                <a16:creationId xmlns:a16="http://schemas.microsoft.com/office/drawing/2014/main" id="{B8CAEE33-E5C1-B578-237E-829F32B7C6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389704"/>
            <a:ext cx="10971213" cy="2946954"/>
          </a:xfrm>
        </p:spPr>
      </p:pic>
      <p:pic>
        <p:nvPicPr>
          <p:cNvPr id="3" name="Google Shape;75;p15">
            <a:extLst>
              <a:ext uri="{FF2B5EF4-FFF2-40B4-BE49-F238E27FC236}">
                <a16:creationId xmlns:a16="http://schemas.microsoft.com/office/drawing/2014/main" id="{2C009C58-3D6E-8BA6-79FB-4498BDCE33DC}"/>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456"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9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E67E9F-7F8C-F586-8E8F-EFA09F51DA4C}"/>
              </a:ext>
            </a:extLst>
          </p:cNvPr>
          <p:cNvSpPr>
            <a:spLocks noGrp="1"/>
          </p:cNvSpPr>
          <p:nvPr>
            <p:ph type="title"/>
          </p:nvPr>
        </p:nvSpPr>
        <p:spPr>
          <a:xfrm>
            <a:off x="609521" y="274638"/>
            <a:ext cx="7789941" cy="1143000"/>
          </a:xfrm>
        </p:spPr>
        <p:txBody>
          <a:bodyPr/>
          <a:lstStyle/>
          <a:p>
            <a:endParaRPr lang="cs-CZ" dirty="0"/>
          </a:p>
        </p:txBody>
      </p:sp>
      <p:pic>
        <p:nvPicPr>
          <p:cNvPr id="5" name="Zástupný obsah 4">
            <a:extLst>
              <a:ext uri="{FF2B5EF4-FFF2-40B4-BE49-F238E27FC236}">
                <a16:creationId xmlns:a16="http://schemas.microsoft.com/office/drawing/2014/main" id="{FD286848-549C-E4F7-19B3-49C88AF404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4886" y="274638"/>
            <a:ext cx="5328592" cy="5458619"/>
          </a:xfrm>
        </p:spPr>
      </p:pic>
      <p:pic>
        <p:nvPicPr>
          <p:cNvPr id="7" name="Obrázek 6">
            <a:extLst>
              <a:ext uri="{FF2B5EF4-FFF2-40B4-BE49-F238E27FC236}">
                <a16:creationId xmlns:a16="http://schemas.microsoft.com/office/drawing/2014/main" id="{B36DB7AE-4907-60DD-0E01-4234808FDFCB}"/>
              </a:ext>
            </a:extLst>
          </p:cNvPr>
          <p:cNvPicPr>
            <a:picLocks noChangeAspect="1"/>
          </p:cNvPicPr>
          <p:nvPr/>
        </p:nvPicPr>
        <p:blipFill>
          <a:blip r:embed="rId3"/>
          <a:stretch>
            <a:fillRect/>
          </a:stretch>
        </p:blipFill>
        <p:spPr>
          <a:xfrm>
            <a:off x="578439" y="274638"/>
            <a:ext cx="2801334" cy="5170586"/>
          </a:xfrm>
          <a:prstGeom prst="rect">
            <a:avLst/>
          </a:prstGeom>
        </p:spPr>
      </p:pic>
      <p:pic>
        <p:nvPicPr>
          <p:cNvPr id="4" name="Obrázek 3">
            <a:extLst>
              <a:ext uri="{FF2B5EF4-FFF2-40B4-BE49-F238E27FC236}">
                <a16:creationId xmlns:a16="http://schemas.microsoft.com/office/drawing/2014/main" id="{2A9DB0FD-3AF7-71D5-24B4-9BAF107F9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9617" y="476672"/>
            <a:ext cx="2801275" cy="4890275"/>
          </a:xfrm>
          <a:prstGeom prst="rect">
            <a:avLst/>
          </a:prstGeom>
        </p:spPr>
      </p:pic>
    </p:spTree>
    <p:extLst>
      <p:ext uri="{BB962C8B-B14F-4D97-AF65-F5344CB8AC3E}">
        <p14:creationId xmlns:p14="http://schemas.microsoft.com/office/powerpoint/2010/main" val="256817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4975B1-2CEE-C899-2241-D91A9264CB34}"/>
              </a:ext>
            </a:extLst>
          </p:cNvPr>
          <p:cNvSpPr>
            <a:spLocks noGrp="1"/>
          </p:cNvSpPr>
          <p:nvPr>
            <p:ph type="title"/>
          </p:nvPr>
        </p:nvSpPr>
        <p:spPr/>
        <p:txBody>
          <a:bodyPr>
            <a:normAutofit fontScale="90000"/>
          </a:bodyPr>
          <a:lstStyle/>
          <a:p>
            <a:r>
              <a:rPr lang="cs-CZ" dirty="0"/>
              <a:t>Rozhodování s ohledem na další podstatná kritéria</a:t>
            </a:r>
          </a:p>
        </p:txBody>
      </p:sp>
      <p:sp>
        <p:nvSpPr>
          <p:cNvPr id="3" name="Zástupný obsah 2">
            <a:extLst>
              <a:ext uri="{FF2B5EF4-FFF2-40B4-BE49-F238E27FC236}">
                <a16:creationId xmlns:a16="http://schemas.microsoft.com/office/drawing/2014/main" id="{E316782D-74A1-9422-D416-3B6EC580D262}"/>
              </a:ext>
            </a:extLst>
          </p:cNvPr>
          <p:cNvSpPr>
            <a:spLocks noGrp="1"/>
          </p:cNvSpPr>
          <p:nvPr>
            <p:ph idx="1"/>
          </p:nvPr>
        </p:nvSpPr>
        <p:spPr/>
        <p:txBody>
          <a:bodyPr/>
          <a:lstStyle/>
          <a:p>
            <a:r>
              <a:rPr lang="cs-CZ" dirty="0"/>
              <a:t>Stabilita = nezávislost na nikom, na místním správci nebo na provozovateli veřejného vodovodu</a:t>
            </a:r>
          </a:p>
          <a:p>
            <a:r>
              <a:rPr lang="cs-CZ" dirty="0"/>
              <a:t>Další rizika – velikost ovlivnění podzemních vod</a:t>
            </a:r>
          </a:p>
          <a:p>
            <a:r>
              <a:rPr lang="cs-CZ" dirty="0"/>
              <a:t>Nutnost zabezpečení provozu – tj. organizační starosti</a:t>
            </a:r>
          </a:p>
          <a:p>
            <a:endParaRPr lang="cs-CZ" dirty="0"/>
          </a:p>
          <a:p>
            <a:r>
              <a:rPr lang="cs-CZ" dirty="0">
                <a:highlight>
                  <a:srgbClr val="FFFF00"/>
                </a:highlight>
              </a:rPr>
              <a:t>Z pohledu investice, rizik a náročnosti organizace provozu bude asi nejlepší varianta pro občany… a pak nejlepší pro </a:t>
            </a:r>
            <a:r>
              <a:rPr lang="cs-CZ" dirty="0" err="1">
                <a:highlight>
                  <a:srgbClr val="FFFF00"/>
                </a:highlight>
              </a:rPr>
              <a:t>developra</a:t>
            </a:r>
            <a:r>
              <a:rPr lang="cs-CZ" dirty="0">
                <a:highlight>
                  <a:srgbClr val="FFFF00"/>
                </a:highlight>
              </a:rPr>
              <a:t> – tj. mohou se lišit</a:t>
            </a:r>
          </a:p>
          <a:p>
            <a:endParaRPr lang="cs-CZ" dirty="0"/>
          </a:p>
        </p:txBody>
      </p:sp>
    </p:spTree>
    <p:extLst>
      <p:ext uri="{BB962C8B-B14F-4D97-AF65-F5344CB8AC3E}">
        <p14:creationId xmlns:p14="http://schemas.microsoft.com/office/powerpoint/2010/main" val="2142231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A5BB1E-4081-3AE7-A6CD-147394B2922E}"/>
              </a:ext>
            </a:extLst>
          </p:cNvPr>
          <p:cNvSpPr>
            <a:spLocks noGrp="1"/>
          </p:cNvSpPr>
          <p:nvPr>
            <p:ph type="title"/>
          </p:nvPr>
        </p:nvSpPr>
        <p:spPr>
          <a:xfrm>
            <a:off x="694606" y="19205"/>
            <a:ext cx="10971372" cy="1143000"/>
          </a:xfrm>
        </p:spPr>
        <p:txBody>
          <a:bodyPr/>
          <a:lstStyle/>
          <a:p>
            <a:r>
              <a:rPr lang="cs-CZ" dirty="0"/>
              <a:t>Podle mne jsou favorité V4 a V6</a:t>
            </a:r>
          </a:p>
        </p:txBody>
      </p:sp>
      <p:sp>
        <p:nvSpPr>
          <p:cNvPr id="3" name="Zástupný obsah 2">
            <a:extLst>
              <a:ext uri="{FF2B5EF4-FFF2-40B4-BE49-F238E27FC236}">
                <a16:creationId xmlns:a16="http://schemas.microsoft.com/office/drawing/2014/main" id="{1E63058C-1C83-C638-541C-EB63441388DC}"/>
              </a:ext>
            </a:extLst>
          </p:cNvPr>
          <p:cNvSpPr>
            <a:spLocks noGrp="1"/>
          </p:cNvSpPr>
          <p:nvPr>
            <p:ph idx="1"/>
          </p:nvPr>
        </p:nvSpPr>
        <p:spPr>
          <a:xfrm>
            <a:off x="609521" y="1340769"/>
            <a:ext cx="10971372" cy="4785396"/>
          </a:xfrm>
        </p:spPr>
        <p:txBody>
          <a:bodyPr>
            <a:normAutofit fontScale="70000" lnSpcReduction="20000"/>
          </a:bodyPr>
          <a:lstStyle/>
          <a:p>
            <a:r>
              <a:rPr lang="cs-CZ" b="1" dirty="0"/>
              <a:t>Varianta V4 </a:t>
            </a:r>
          </a:p>
          <a:p>
            <a:pPr marL="0" indent="0">
              <a:buNone/>
            </a:pPr>
            <a:r>
              <a:rPr lang="cs-CZ" dirty="0"/>
              <a:t>+ nejkomfortnější pro lidi, s minimem individuálních nákladů a jen s minimálním navýšením investic pro investora (+ 4 mil. Kč), které ale bude postupně umořovat ve vodném</a:t>
            </a:r>
          </a:p>
          <a:p>
            <a:pPr marL="0" indent="0">
              <a:buNone/>
            </a:pPr>
            <a:r>
              <a:rPr lang="cs-CZ" dirty="0"/>
              <a:t>Pozn.: </a:t>
            </a:r>
            <a:r>
              <a:rPr lang="cs-CZ" dirty="0">
                <a:highlight>
                  <a:srgbClr val="00FF00"/>
                </a:highlight>
              </a:rPr>
              <a:t>ke zvážení je pak ještě pilotní zařízení na čištění šedých vod, které navýší investici cca o 600 tis. Kč, avšak pak mírně sníží náklady obyvatelům – stovky korun za rok</a:t>
            </a:r>
          </a:p>
          <a:p>
            <a:pPr>
              <a:buFontTx/>
              <a:buChar char="-"/>
            </a:pPr>
            <a:r>
              <a:rPr lang="cs-CZ" dirty="0"/>
              <a:t>Nutnost zabezpečit provoz, závislost lidí na veřejném dodavateli</a:t>
            </a:r>
          </a:p>
          <a:p>
            <a:pPr marL="400050" lvl="1" indent="0">
              <a:buNone/>
            </a:pPr>
            <a:r>
              <a:rPr lang="cs-CZ" b="1" dirty="0"/>
              <a:t>Varianta V6 </a:t>
            </a:r>
          </a:p>
          <a:p>
            <a:pPr>
              <a:buFontTx/>
              <a:buChar char="-"/>
            </a:pPr>
            <a:r>
              <a:rPr lang="cs-CZ" dirty="0"/>
              <a:t>Kde studny navýší celkovou investici (obyvatelům) a ti za to získají nezávislost, </a:t>
            </a:r>
          </a:p>
          <a:p>
            <a:pPr>
              <a:buFontTx/>
              <a:buChar char="-"/>
            </a:pPr>
            <a:r>
              <a:rPr lang="cs-CZ" b="1" dirty="0"/>
              <a:t>Pilotní zařízení na šedé vody</a:t>
            </a:r>
          </a:p>
          <a:p>
            <a:pPr>
              <a:buFontTx/>
              <a:buChar char="-"/>
            </a:pPr>
            <a:r>
              <a:rPr lang="cs-CZ" dirty="0"/>
              <a:t> </a:t>
            </a:r>
            <a:r>
              <a:rPr lang="cs-CZ" dirty="0">
                <a:highlight>
                  <a:srgbClr val="00FF00"/>
                </a:highlight>
              </a:rPr>
              <a:t>ke zvážení je pak pilotní zařízení u obou variant, které navýší investici cca o 600 tis. Kč, avšak pak mírně sníží náklady obyvatelům</a:t>
            </a:r>
            <a:endParaRPr lang="cs-CZ" dirty="0"/>
          </a:p>
          <a:p>
            <a:pPr marL="0" indent="0">
              <a:buNone/>
            </a:pPr>
            <a:endParaRPr lang="cs-CZ" dirty="0"/>
          </a:p>
          <a:p>
            <a:pPr marL="0" indent="0">
              <a:buNone/>
            </a:pPr>
            <a:r>
              <a:rPr lang="cs-CZ" dirty="0"/>
              <a:t>Varianty V2 a V3 – jsou obdobné jako V6, ale mírně dražší a méně stabilní z hlediska zajištění vodou (nemusí pršet viz V2) nebo náročnější na obsluhu a provoz (V3)</a:t>
            </a:r>
          </a:p>
        </p:txBody>
      </p:sp>
      <p:pic>
        <p:nvPicPr>
          <p:cNvPr id="4" name="Google Shape;75;p15">
            <a:extLst>
              <a:ext uri="{FF2B5EF4-FFF2-40B4-BE49-F238E27FC236}">
                <a16:creationId xmlns:a16="http://schemas.microsoft.com/office/drawing/2014/main" id="{42A4194B-9B68-2B5F-1A85-2E09E888193F}"/>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2456" y="476672"/>
            <a:ext cx="1228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094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88A13-3AB6-F573-493C-D9B5D1D5D06C}"/>
              </a:ext>
            </a:extLst>
          </p:cNvPr>
          <p:cNvSpPr>
            <a:spLocks noGrp="1"/>
          </p:cNvSpPr>
          <p:nvPr>
            <p:ph type="title"/>
          </p:nvPr>
        </p:nvSpPr>
        <p:spPr/>
        <p:txBody>
          <a:bodyPr/>
          <a:lstStyle/>
          <a:p>
            <a:r>
              <a:rPr lang="cs-CZ" dirty="0"/>
              <a:t>Akceptace použití recyklované vody (E)</a:t>
            </a:r>
          </a:p>
        </p:txBody>
      </p:sp>
      <p:pic>
        <p:nvPicPr>
          <p:cNvPr id="7" name="Zástupný obsah 6">
            <a:extLst>
              <a:ext uri="{FF2B5EF4-FFF2-40B4-BE49-F238E27FC236}">
                <a16:creationId xmlns:a16="http://schemas.microsoft.com/office/drawing/2014/main" id="{C31FB25E-6973-C635-E88D-B4A0FA0DD928}"/>
              </a:ext>
            </a:extLst>
          </p:cNvPr>
          <p:cNvPicPr>
            <a:picLocks noGrp="1" noChangeAspect="1"/>
          </p:cNvPicPr>
          <p:nvPr>
            <p:ph idx="1"/>
          </p:nvPr>
        </p:nvPicPr>
        <p:blipFill>
          <a:blip r:embed="rId2"/>
          <a:stretch>
            <a:fillRect/>
          </a:stretch>
        </p:blipFill>
        <p:spPr>
          <a:xfrm>
            <a:off x="7679382" y="1700808"/>
            <a:ext cx="3613399" cy="881317"/>
          </a:xfrm>
        </p:spPr>
      </p:pic>
      <p:pic>
        <p:nvPicPr>
          <p:cNvPr id="5" name="Obrázek 4">
            <a:extLst>
              <a:ext uri="{FF2B5EF4-FFF2-40B4-BE49-F238E27FC236}">
                <a16:creationId xmlns:a16="http://schemas.microsoft.com/office/drawing/2014/main" id="{DA435961-616E-68BF-1705-4D422691A606}"/>
              </a:ext>
            </a:extLst>
          </p:cNvPr>
          <p:cNvPicPr>
            <a:picLocks noChangeAspect="1"/>
          </p:cNvPicPr>
          <p:nvPr/>
        </p:nvPicPr>
        <p:blipFill>
          <a:blip r:embed="rId3"/>
          <a:stretch>
            <a:fillRect/>
          </a:stretch>
        </p:blipFill>
        <p:spPr>
          <a:xfrm>
            <a:off x="609520" y="1700808"/>
            <a:ext cx="6829318" cy="4526798"/>
          </a:xfrm>
          <a:prstGeom prst="rect">
            <a:avLst/>
          </a:prstGeom>
        </p:spPr>
      </p:pic>
      <p:pic>
        <p:nvPicPr>
          <p:cNvPr id="9" name="Obrázek 8">
            <a:extLst>
              <a:ext uri="{FF2B5EF4-FFF2-40B4-BE49-F238E27FC236}">
                <a16:creationId xmlns:a16="http://schemas.microsoft.com/office/drawing/2014/main" id="{7D307958-7326-ECFB-AD01-9794F1FF557B}"/>
              </a:ext>
            </a:extLst>
          </p:cNvPr>
          <p:cNvPicPr>
            <a:picLocks noChangeAspect="1"/>
          </p:cNvPicPr>
          <p:nvPr/>
        </p:nvPicPr>
        <p:blipFill>
          <a:blip r:embed="rId4"/>
          <a:stretch>
            <a:fillRect/>
          </a:stretch>
        </p:blipFill>
        <p:spPr>
          <a:xfrm>
            <a:off x="7967414" y="2996952"/>
            <a:ext cx="3174192" cy="2276872"/>
          </a:xfrm>
          <a:prstGeom prst="rect">
            <a:avLst/>
          </a:prstGeom>
        </p:spPr>
      </p:pic>
    </p:spTree>
    <p:extLst>
      <p:ext uri="{BB962C8B-B14F-4D97-AF65-F5344CB8AC3E}">
        <p14:creationId xmlns:p14="http://schemas.microsoft.com/office/powerpoint/2010/main" val="1941075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C0EE65-B5F9-B3A3-E3FC-314B5922B06B}"/>
              </a:ext>
            </a:extLst>
          </p:cNvPr>
          <p:cNvSpPr>
            <a:spLocks noGrp="1"/>
          </p:cNvSpPr>
          <p:nvPr>
            <p:ph type="title"/>
          </p:nvPr>
        </p:nvSpPr>
        <p:spPr>
          <a:xfrm>
            <a:off x="609521" y="274638"/>
            <a:ext cx="5917733" cy="1143000"/>
          </a:xfrm>
        </p:spPr>
        <p:txBody>
          <a:bodyPr/>
          <a:lstStyle/>
          <a:p>
            <a:r>
              <a:rPr lang="cs-CZ" dirty="0"/>
              <a:t>Rizika x </a:t>
            </a:r>
            <a:r>
              <a:rPr lang="cs-CZ" dirty="0" err="1"/>
              <a:t>akceptance</a:t>
            </a:r>
            <a:endParaRPr lang="cs-CZ" dirty="0"/>
          </a:p>
        </p:txBody>
      </p:sp>
      <p:sp>
        <p:nvSpPr>
          <p:cNvPr id="3" name="Zástupný obsah 2">
            <a:extLst>
              <a:ext uri="{FF2B5EF4-FFF2-40B4-BE49-F238E27FC236}">
                <a16:creationId xmlns:a16="http://schemas.microsoft.com/office/drawing/2014/main" id="{AA0B2E74-7462-D91C-62A1-10A2B48771B0}"/>
              </a:ext>
            </a:extLst>
          </p:cNvPr>
          <p:cNvSpPr>
            <a:spLocks noGrp="1"/>
          </p:cNvSpPr>
          <p:nvPr>
            <p:ph idx="1"/>
          </p:nvPr>
        </p:nvSpPr>
        <p:spPr>
          <a:xfrm>
            <a:off x="6756600" y="1772816"/>
            <a:ext cx="4837613" cy="4176464"/>
          </a:xfrm>
        </p:spPr>
        <p:txBody>
          <a:bodyPr>
            <a:normAutofit fontScale="92500" lnSpcReduction="10000"/>
          </a:bodyPr>
          <a:lstStyle/>
          <a:p>
            <a:r>
              <a:rPr lang="cs-CZ" dirty="0"/>
              <a:t>Recyklovaná voda je bezpečná, ale ne každý je o tom přesvědčen …</a:t>
            </a:r>
          </a:p>
          <a:p>
            <a:r>
              <a:rPr lang="cs-CZ" dirty="0" err="1"/>
              <a:t>Akceptance</a:t>
            </a:r>
            <a:r>
              <a:rPr lang="cs-CZ" dirty="0"/>
              <a:t> je subjektivní názor vytvořený okolím:</a:t>
            </a:r>
          </a:p>
          <a:p>
            <a:pPr lvl="1"/>
            <a:r>
              <a:rPr lang="cs-CZ" dirty="0"/>
              <a:t>Přirozeně – viz odpady a použití použitého</a:t>
            </a:r>
          </a:p>
          <a:p>
            <a:pPr lvl="1"/>
            <a:r>
              <a:rPr lang="cs-CZ" dirty="0"/>
              <a:t>Uměle – loby, předběžná opatrnost, alibismus</a:t>
            </a:r>
          </a:p>
        </p:txBody>
      </p:sp>
      <p:pic>
        <p:nvPicPr>
          <p:cNvPr id="5" name="Obrázek 4">
            <a:extLst>
              <a:ext uri="{FF2B5EF4-FFF2-40B4-BE49-F238E27FC236}">
                <a16:creationId xmlns:a16="http://schemas.microsoft.com/office/drawing/2014/main" id="{E213CE36-AF92-06CC-C216-DE53F6886EDB}"/>
              </a:ext>
            </a:extLst>
          </p:cNvPr>
          <p:cNvPicPr>
            <a:picLocks noChangeAspect="1"/>
          </p:cNvPicPr>
          <p:nvPr/>
        </p:nvPicPr>
        <p:blipFill>
          <a:blip r:embed="rId2"/>
          <a:stretch>
            <a:fillRect/>
          </a:stretch>
        </p:blipFill>
        <p:spPr>
          <a:xfrm>
            <a:off x="910630" y="1628800"/>
            <a:ext cx="5265642" cy="4102170"/>
          </a:xfrm>
          <a:prstGeom prst="rect">
            <a:avLst/>
          </a:prstGeom>
        </p:spPr>
      </p:pic>
      <p:pic>
        <p:nvPicPr>
          <p:cNvPr id="6" name="Zástupný obsah 6">
            <a:extLst>
              <a:ext uri="{FF2B5EF4-FFF2-40B4-BE49-F238E27FC236}">
                <a16:creationId xmlns:a16="http://schemas.microsoft.com/office/drawing/2014/main" id="{02E97587-7D44-78EC-CC94-C4FE9D2DDAC7}"/>
              </a:ext>
            </a:extLst>
          </p:cNvPr>
          <p:cNvPicPr>
            <a:picLocks noChangeAspect="1"/>
          </p:cNvPicPr>
          <p:nvPr/>
        </p:nvPicPr>
        <p:blipFill>
          <a:blip r:embed="rId3"/>
          <a:stretch>
            <a:fillRect/>
          </a:stretch>
        </p:blipFill>
        <p:spPr>
          <a:xfrm>
            <a:off x="7103318" y="405479"/>
            <a:ext cx="3613399" cy="881317"/>
          </a:xfrm>
          <a:prstGeom prst="rect">
            <a:avLst/>
          </a:prstGeom>
        </p:spPr>
      </p:pic>
    </p:spTree>
    <p:extLst>
      <p:ext uri="{BB962C8B-B14F-4D97-AF65-F5344CB8AC3E}">
        <p14:creationId xmlns:p14="http://schemas.microsoft.com/office/powerpoint/2010/main" val="1315984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A87015-5581-50B9-389F-46F6B835E944}"/>
              </a:ext>
            </a:extLst>
          </p:cNvPr>
          <p:cNvSpPr>
            <a:spLocks noGrp="1"/>
          </p:cNvSpPr>
          <p:nvPr>
            <p:ph type="title"/>
          </p:nvPr>
        </p:nvSpPr>
        <p:spPr>
          <a:xfrm>
            <a:off x="164394" y="1628800"/>
            <a:ext cx="10971372" cy="1143000"/>
          </a:xfrm>
        </p:spPr>
        <p:txBody>
          <a:bodyPr>
            <a:normAutofit/>
          </a:bodyPr>
          <a:lstStyle/>
          <a:p>
            <a:r>
              <a:rPr lang="cs-CZ" sz="3600" dirty="0"/>
              <a:t>Zdrojově orientovaná řešení sanitace</a:t>
            </a:r>
          </a:p>
        </p:txBody>
      </p:sp>
      <p:pic>
        <p:nvPicPr>
          <p:cNvPr id="5" name="Zástupný obsah 4">
            <a:extLst>
              <a:ext uri="{FF2B5EF4-FFF2-40B4-BE49-F238E27FC236}">
                <a16:creationId xmlns:a16="http://schemas.microsoft.com/office/drawing/2014/main" id="{1355A768-BA4E-8BAD-66B4-36BE490AC5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0630" y="2564904"/>
            <a:ext cx="4317617" cy="3238213"/>
          </a:xfrm>
        </p:spPr>
      </p:pic>
      <p:pic>
        <p:nvPicPr>
          <p:cNvPr id="6" name="Zástupný obsah 5">
            <a:extLst>
              <a:ext uri="{FF2B5EF4-FFF2-40B4-BE49-F238E27FC236}">
                <a16:creationId xmlns:a16="http://schemas.microsoft.com/office/drawing/2014/main" id="{B7D1DB86-3C6B-1B15-FB48-32628BB639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3158" y="2576872"/>
            <a:ext cx="5990124" cy="3238213"/>
          </a:xfrm>
          <a:prstGeom prst="rect">
            <a:avLst/>
          </a:prstGeom>
        </p:spPr>
      </p:pic>
      <p:sp>
        <p:nvSpPr>
          <p:cNvPr id="7" name="TextovéPole 6">
            <a:extLst>
              <a:ext uri="{FF2B5EF4-FFF2-40B4-BE49-F238E27FC236}">
                <a16:creationId xmlns:a16="http://schemas.microsoft.com/office/drawing/2014/main" id="{5E53DB72-DD32-7E3D-EF51-FB787FFD0B5F}"/>
              </a:ext>
            </a:extLst>
          </p:cNvPr>
          <p:cNvSpPr txBox="1"/>
          <p:nvPr/>
        </p:nvSpPr>
        <p:spPr>
          <a:xfrm flipH="1">
            <a:off x="838622" y="371581"/>
            <a:ext cx="10297144" cy="1200329"/>
          </a:xfrm>
          <a:prstGeom prst="rect">
            <a:avLst/>
          </a:prstGeom>
          <a:noFill/>
        </p:spPr>
        <p:txBody>
          <a:bodyPr wrap="square" rtlCol="0">
            <a:spAutoFit/>
          </a:bodyPr>
          <a:lstStyle/>
          <a:p>
            <a:r>
              <a:rPr lang="cs-CZ" sz="3600" b="1" dirty="0">
                <a:latin typeface="Ink Free" panose="03080402000500000000" pitchFamily="66" charset="0"/>
              </a:rPr>
              <a:t>…Můžeme jen předstírat, můžeme vylepšovat nebo můžeme začít skutečně udržitelně řešit  … </a:t>
            </a:r>
            <a:r>
              <a:rPr lang="cs-CZ" sz="3600" b="1" dirty="0" err="1">
                <a:latin typeface="Ink Free" panose="03080402000500000000" pitchFamily="66" charset="0"/>
              </a:rPr>
              <a:t>Otherpol</a:t>
            </a:r>
            <a:r>
              <a:rPr lang="cs-CZ" sz="3600" b="1" dirty="0">
                <a:latin typeface="Ink Free" panose="03080402000500000000" pitchFamily="66" charset="0"/>
              </a:rPr>
              <a:t> </a:t>
            </a:r>
          </a:p>
        </p:txBody>
      </p:sp>
    </p:spTree>
    <p:extLst>
      <p:ext uri="{BB962C8B-B14F-4D97-AF65-F5344CB8AC3E}">
        <p14:creationId xmlns:p14="http://schemas.microsoft.com/office/powerpoint/2010/main" val="306952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076F2-3839-96F0-FA8D-8BFB2245A177}"/>
              </a:ext>
            </a:extLst>
          </p:cNvPr>
          <p:cNvSpPr>
            <a:spLocks noGrp="1"/>
          </p:cNvSpPr>
          <p:nvPr>
            <p:ph type="title"/>
          </p:nvPr>
        </p:nvSpPr>
        <p:spPr>
          <a:xfrm>
            <a:off x="415546" y="548680"/>
            <a:ext cx="11359321" cy="763600"/>
          </a:xfrm>
        </p:spPr>
        <p:txBody>
          <a:bodyPr/>
          <a:lstStyle/>
          <a:p>
            <a:r>
              <a:rPr lang="cs-CZ" dirty="0"/>
              <a:t>Hamburk a Lübeck</a:t>
            </a:r>
          </a:p>
        </p:txBody>
      </p:sp>
      <p:sp>
        <p:nvSpPr>
          <p:cNvPr id="3" name="Zástupný text 2">
            <a:extLst>
              <a:ext uri="{FF2B5EF4-FFF2-40B4-BE49-F238E27FC236}">
                <a16:creationId xmlns:a16="http://schemas.microsoft.com/office/drawing/2014/main" id="{35FCB59F-BA7F-C8E0-A0E6-858D4582541A}"/>
              </a:ext>
            </a:extLst>
          </p:cNvPr>
          <p:cNvSpPr>
            <a:spLocks noGrp="1"/>
          </p:cNvSpPr>
          <p:nvPr>
            <p:ph type="body" idx="1"/>
          </p:nvPr>
        </p:nvSpPr>
        <p:spPr>
          <a:xfrm>
            <a:off x="694606" y="1844824"/>
            <a:ext cx="10657184" cy="3384376"/>
          </a:xfrm>
        </p:spPr>
        <p:txBody>
          <a:bodyPr/>
          <a:lstStyle/>
          <a:p>
            <a:r>
              <a:rPr lang="cs-CZ" dirty="0"/>
              <a:t>Příklady řešení se zdrojově orientovanou sanitací</a:t>
            </a:r>
          </a:p>
          <a:p>
            <a:r>
              <a:rPr lang="cs-CZ" dirty="0"/>
              <a:t>Základní myšlenka:</a:t>
            </a:r>
          </a:p>
          <a:p>
            <a:pPr lvl="1"/>
            <a:r>
              <a:rPr lang="cs-CZ" dirty="0"/>
              <a:t>Cirkulární přístup k vodě (srážkové i šedé vody) a hlavně k živinám, které nelikviduji za pomocí další vložené energie, ale vracím zpět k do procesu výroby potravin jako zdroj…</a:t>
            </a:r>
          </a:p>
          <a:p>
            <a:pPr lvl="1"/>
            <a:r>
              <a:rPr lang="cs-CZ" dirty="0"/>
              <a:t>…a k energii – využívám energii ve vodě obsaženou k produkci tepla a elektrické energie</a:t>
            </a:r>
          </a:p>
        </p:txBody>
      </p:sp>
    </p:spTree>
    <p:extLst>
      <p:ext uri="{BB962C8B-B14F-4D97-AF65-F5344CB8AC3E}">
        <p14:creationId xmlns:p14="http://schemas.microsoft.com/office/powerpoint/2010/main" val="1672942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ABFBA-A49D-7E7F-569F-496E0AEBEA2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2520A79D-F4E8-97BB-D597-9BEC8D64939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7483" y="15111"/>
            <a:ext cx="12287895" cy="6642738"/>
          </a:xfrm>
        </p:spPr>
      </p:pic>
    </p:spTree>
    <p:extLst>
      <p:ext uri="{BB962C8B-B14F-4D97-AF65-F5344CB8AC3E}">
        <p14:creationId xmlns:p14="http://schemas.microsoft.com/office/powerpoint/2010/main" val="1180889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B650-8B4C-F054-CF0E-7A20E70F58D1}"/>
              </a:ext>
            </a:extLst>
          </p:cNvPr>
          <p:cNvSpPr>
            <a:spLocks noGrp="1"/>
          </p:cNvSpPr>
          <p:nvPr>
            <p:ph type="title"/>
          </p:nvPr>
        </p:nvSpPr>
        <p:spPr/>
        <p:txBody>
          <a:bodyPr/>
          <a:lstStyle/>
          <a:p>
            <a:r>
              <a:rPr lang="cs-CZ" dirty="0"/>
              <a:t>Srážková voda </a:t>
            </a:r>
          </a:p>
        </p:txBody>
      </p:sp>
      <p:pic>
        <p:nvPicPr>
          <p:cNvPr id="5" name="Zástupný obsah 4">
            <a:extLst>
              <a:ext uri="{FF2B5EF4-FFF2-40B4-BE49-F238E27FC236}">
                <a16:creationId xmlns:a16="http://schemas.microsoft.com/office/drawing/2014/main" id="{6CE58BE6-1648-FAAE-BF1D-EFEE666D910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2558" y="1628800"/>
            <a:ext cx="5628117" cy="4221088"/>
          </a:xfrm>
        </p:spPr>
      </p:pic>
      <p:pic>
        <p:nvPicPr>
          <p:cNvPr id="7" name="Obrázek 6">
            <a:extLst>
              <a:ext uri="{FF2B5EF4-FFF2-40B4-BE49-F238E27FC236}">
                <a16:creationId xmlns:a16="http://schemas.microsoft.com/office/drawing/2014/main" id="{108A519D-182F-E4CE-BB5D-EAE01E60F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3198" y="1628800"/>
            <a:ext cx="5557695" cy="4168272"/>
          </a:xfrm>
          <a:prstGeom prst="rect">
            <a:avLst/>
          </a:prstGeom>
        </p:spPr>
      </p:pic>
    </p:spTree>
    <p:extLst>
      <p:ext uri="{BB962C8B-B14F-4D97-AF65-F5344CB8AC3E}">
        <p14:creationId xmlns:p14="http://schemas.microsoft.com/office/powerpoint/2010/main" val="151794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0EDF95-A83B-1F33-8E38-C1921EA286E7}"/>
              </a:ext>
            </a:extLst>
          </p:cNvPr>
          <p:cNvSpPr>
            <a:spLocks noGrp="1"/>
          </p:cNvSpPr>
          <p:nvPr>
            <p:ph type="title"/>
          </p:nvPr>
        </p:nvSpPr>
        <p:spPr/>
        <p:txBody>
          <a:bodyPr/>
          <a:lstStyle/>
          <a:p>
            <a:r>
              <a:rPr lang="cs-CZ" dirty="0"/>
              <a:t>Šedá voda</a:t>
            </a:r>
          </a:p>
        </p:txBody>
      </p:sp>
      <p:pic>
        <p:nvPicPr>
          <p:cNvPr id="5" name="Zástupný obsah 4">
            <a:extLst>
              <a:ext uri="{FF2B5EF4-FFF2-40B4-BE49-F238E27FC236}">
                <a16:creationId xmlns:a16="http://schemas.microsoft.com/office/drawing/2014/main" id="{51038CD9-E14B-6B04-6DFB-439A8F82B61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6574" y="1505126"/>
            <a:ext cx="5386545" cy="4039909"/>
          </a:xfrm>
        </p:spPr>
      </p:pic>
      <p:pic>
        <p:nvPicPr>
          <p:cNvPr id="7" name="Obrázek 6">
            <a:extLst>
              <a:ext uri="{FF2B5EF4-FFF2-40B4-BE49-F238E27FC236}">
                <a16:creationId xmlns:a16="http://schemas.microsoft.com/office/drawing/2014/main" id="{D21BB754-0E4E-363C-3423-AFDDE0E2D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206" y="1514457"/>
            <a:ext cx="5328592" cy="3996444"/>
          </a:xfrm>
          <a:prstGeom prst="rect">
            <a:avLst/>
          </a:prstGeom>
        </p:spPr>
      </p:pic>
    </p:spTree>
    <p:extLst>
      <p:ext uri="{BB962C8B-B14F-4D97-AF65-F5344CB8AC3E}">
        <p14:creationId xmlns:p14="http://schemas.microsoft.com/office/powerpoint/2010/main" val="2253789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99CD9-0116-F31B-5C80-83CD4E4FD971}"/>
              </a:ext>
            </a:extLst>
          </p:cNvPr>
          <p:cNvSpPr>
            <a:spLocks noGrp="1"/>
          </p:cNvSpPr>
          <p:nvPr>
            <p:ph type="title"/>
          </p:nvPr>
        </p:nvSpPr>
        <p:spPr/>
        <p:txBody>
          <a:bodyPr/>
          <a:lstStyle/>
          <a:p>
            <a:r>
              <a:rPr lang="cs-CZ" dirty="0"/>
              <a:t>Černá voda</a:t>
            </a:r>
          </a:p>
        </p:txBody>
      </p:sp>
      <p:pic>
        <p:nvPicPr>
          <p:cNvPr id="5" name="Zástupný obsah 4">
            <a:extLst>
              <a:ext uri="{FF2B5EF4-FFF2-40B4-BE49-F238E27FC236}">
                <a16:creationId xmlns:a16="http://schemas.microsoft.com/office/drawing/2014/main" id="{C12FC065-93D5-1C6F-16BF-3B111E29DD7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3990290" y="1952071"/>
            <a:ext cx="4165922" cy="3124441"/>
          </a:xfrm>
        </p:spPr>
      </p:pic>
      <p:pic>
        <p:nvPicPr>
          <p:cNvPr id="7" name="Obrázek 6">
            <a:extLst>
              <a:ext uri="{FF2B5EF4-FFF2-40B4-BE49-F238E27FC236}">
                <a16:creationId xmlns:a16="http://schemas.microsoft.com/office/drawing/2014/main" id="{6054EC0B-67A1-0DE0-14A3-906FD4F861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39011" y="1970798"/>
            <a:ext cx="4125077" cy="3093808"/>
          </a:xfrm>
          <a:prstGeom prst="rect">
            <a:avLst/>
          </a:prstGeom>
        </p:spPr>
      </p:pic>
      <p:pic>
        <p:nvPicPr>
          <p:cNvPr id="9" name="Obrázek 8">
            <a:extLst>
              <a:ext uri="{FF2B5EF4-FFF2-40B4-BE49-F238E27FC236}">
                <a16:creationId xmlns:a16="http://schemas.microsoft.com/office/drawing/2014/main" id="{94CE1547-1998-77BD-45AD-50E8DE071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460905" y="1972926"/>
            <a:ext cx="4142088" cy="3106566"/>
          </a:xfrm>
          <a:prstGeom prst="rect">
            <a:avLst/>
          </a:prstGeom>
        </p:spPr>
      </p:pic>
    </p:spTree>
    <p:extLst>
      <p:ext uri="{BB962C8B-B14F-4D97-AF65-F5344CB8AC3E}">
        <p14:creationId xmlns:p14="http://schemas.microsoft.com/office/powerpoint/2010/main" val="548834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96F996-08BD-8B0D-763A-66C09E46E71E}"/>
              </a:ext>
            </a:extLst>
          </p:cNvPr>
          <p:cNvSpPr>
            <a:spLocks noGrp="1"/>
          </p:cNvSpPr>
          <p:nvPr>
            <p:ph type="title"/>
          </p:nvPr>
        </p:nvSpPr>
        <p:spPr/>
        <p:txBody>
          <a:bodyPr>
            <a:normAutofit fontScale="90000"/>
          </a:bodyPr>
          <a:lstStyle/>
          <a:p>
            <a:r>
              <a:rPr lang="cs-CZ" sz="3600" dirty="0"/>
              <a:t>Voda teče, tak co? Čím víc ji spotřebujeme tím je levnější?!? </a:t>
            </a:r>
          </a:p>
        </p:txBody>
      </p:sp>
      <p:sp>
        <p:nvSpPr>
          <p:cNvPr id="3" name="Zástupný obsah 2">
            <a:extLst>
              <a:ext uri="{FF2B5EF4-FFF2-40B4-BE49-F238E27FC236}">
                <a16:creationId xmlns:a16="http://schemas.microsoft.com/office/drawing/2014/main" id="{CEF64865-251F-C772-7F2A-CD7E599993AF}"/>
              </a:ext>
            </a:extLst>
          </p:cNvPr>
          <p:cNvSpPr>
            <a:spLocks noGrp="1"/>
          </p:cNvSpPr>
          <p:nvPr>
            <p:ph idx="1"/>
          </p:nvPr>
        </p:nvSpPr>
        <p:spPr/>
        <p:txBody>
          <a:bodyPr/>
          <a:lstStyle/>
          <a:p>
            <a:endParaRPr lang="cs-CZ" dirty="0"/>
          </a:p>
        </p:txBody>
      </p:sp>
      <p:pic>
        <p:nvPicPr>
          <p:cNvPr id="1026" name="Picture 2">
            <a:extLst>
              <a:ext uri="{FF2B5EF4-FFF2-40B4-BE49-F238E27FC236}">
                <a16:creationId xmlns:a16="http://schemas.microsoft.com/office/drawing/2014/main" id="{B7996752-5643-C413-8857-3E4EE625E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0" y="1268759"/>
            <a:ext cx="5976664" cy="5265051"/>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obsah 4">
            <a:extLst>
              <a:ext uri="{FF2B5EF4-FFF2-40B4-BE49-F238E27FC236}">
                <a16:creationId xmlns:a16="http://schemas.microsoft.com/office/drawing/2014/main" id="{F65A67BA-A5F0-C4BB-466F-A94390F2F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5246" y="1484784"/>
            <a:ext cx="5582882" cy="4347348"/>
          </a:xfrm>
          <a:prstGeom prst="rect">
            <a:avLst/>
          </a:prstGeom>
        </p:spPr>
      </p:pic>
    </p:spTree>
    <p:extLst>
      <p:ext uri="{BB962C8B-B14F-4D97-AF65-F5344CB8AC3E}">
        <p14:creationId xmlns:p14="http://schemas.microsoft.com/office/powerpoint/2010/main" val="317955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DACFC8-0C80-D27B-B02E-5926EF1504EF}"/>
              </a:ext>
            </a:extLst>
          </p:cNvPr>
          <p:cNvSpPr>
            <a:spLocks noGrp="1"/>
          </p:cNvSpPr>
          <p:nvPr>
            <p:ph type="title"/>
          </p:nvPr>
        </p:nvSpPr>
        <p:spPr/>
        <p:txBody>
          <a:bodyPr/>
          <a:lstStyle/>
          <a:p>
            <a:r>
              <a:rPr lang="cs-CZ" dirty="0"/>
              <a:t>Černá voda</a:t>
            </a:r>
          </a:p>
        </p:txBody>
      </p:sp>
      <p:pic>
        <p:nvPicPr>
          <p:cNvPr id="5" name="Zástupný obsah 4">
            <a:extLst>
              <a:ext uri="{FF2B5EF4-FFF2-40B4-BE49-F238E27FC236}">
                <a16:creationId xmlns:a16="http://schemas.microsoft.com/office/drawing/2014/main" id="{B8B938EC-C714-7C19-2713-ED01E11E751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39222" y="1330017"/>
            <a:ext cx="5744343" cy="4308257"/>
          </a:xfrm>
        </p:spPr>
      </p:pic>
      <p:pic>
        <p:nvPicPr>
          <p:cNvPr id="7" name="Obrázek 6">
            <a:extLst>
              <a:ext uri="{FF2B5EF4-FFF2-40B4-BE49-F238E27FC236}">
                <a16:creationId xmlns:a16="http://schemas.microsoft.com/office/drawing/2014/main" id="{CCEE662C-FDE6-E8D9-658F-532C09314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574" y="1344926"/>
            <a:ext cx="5724464" cy="4293348"/>
          </a:xfrm>
          <a:prstGeom prst="rect">
            <a:avLst/>
          </a:prstGeom>
        </p:spPr>
      </p:pic>
    </p:spTree>
    <p:extLst>
      <p:ext uri="{BB962C8B-B14F-4D97-AF65-F5344CB8AC3E}">
        <p14:creationId xmlns:p14="http://schemas.microsoft.com/office/powerpoint/2010/main" val="3054265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9DA3C-F249-09D8-D1A6-25CFB9F5A63F}"/>
              </a:ext>
            </a:extLst>
          </p:cNvPr>
          <p:cNvSpPr>
            <a:spLocks noGrp="1"/>
          </p:cNvSpPr>
          <p:nvPr>
            <p:ph type="title"/>
          </p:nvPr>
        </p:nvSpPr>
        <p:spPr/>
        <p:txBody>
          <a:bodyPr/>
          <a:lstStyle/>
          <a:p>
            <a:r>
              <a:rPr lang="cs-CZ" dirty="0"/>
              <a:t>Černá voda</a:t>
            </a:r>
          </a:p>
        </p:txBody>
      </p:sp>
      <p:pic>
        <p:nvPicPr>
          <p:cNvPr id="5" name="Zástupný obsah 4">
            <a:extLst>
              <a:ext uri="{FF2B5EF4-FFF2-40B4-BE49-F238E27FC236}">
                <a16:creationId xmlns:a16="http://schemas.microsoft.com/office/drawing/2014/main" id="{9A6D2F88-22D9-F7E3-C8AB-629B4B496F0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8583" y="1340769"/>
            <a:ext cx="5616623" cy="4212467"/>
          </a:xfrm>
        </p:spPr>
      </p:pic>
      <p:pic>
        <p:nvPicPr>
          <p:cNvPr id="7" name="Obrázek 6">
            <a:extLst>
              <a:ext uri="{FF2B5EF4-FFF2-40B4-BE49-F238E27FC236}">
                <a16:creationId xmlns:a16="http://schemas.microsoft.com/office/drawing/2014/main" id="{A775CB77-810E-8DCC-10CD-446D3519E2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230" y="1347614"/>
            <a:ext cx="5550361" cy="4162771"/>
          </a:xfrm>
          <a:prstGeom prst="rect">
            <a:avLst/>
          </a:prstGeom>
        </p:spPr>
      </p:pic>
    </p:spTree>
    <p:extLst>
      <p:ext uri="{BB962C8B-B14F-4D97-AF65-F5344CB8AC3E}">
        <p14:creationId xmlns:p14="http://schemas.microsoft.com/office/powerpoint/2010/main" val="2730768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5494F6-C75F-F472-9AAC-0D997EC40898}"/>
              </a:ext>
            </a:extLst>
          </p:cNvPr>
          <p:cNvSpPr>
            <a:spLocks noGrp="1"/>
          </p:cNvSpPr>
          <p:nvPr>
            <p:ph type="title"/>
          </p:nvPr>
        </p:nvSpPr>
        <p:spPr/>
        <p:txBody>
          <a:bodyPr/>
          <a:lstStyle/>
          <a:p>
            <a:r>
              <a:rPr lang="cs-CZ" dirty="0" err="1"/>
              <a:t>Bioplynka</a:t>
            </a:r>
            <a:r>
              <a:rPr lang="cs-CZ" dirty="0"/>
              <a:t> a </a:t>
            </a:r>
            <a:r>
              <a:rPr lang="cs-CZ" dirty="0" err="1"/>
              <a:t>kogeneračka</a:t>
            </a:r>
            <a:endParaRPr lang="cs-CZ" dirty="0"/>
          </a:p>
        </p:txBody>
      </p:sp>
      <p:pic>
        <p:nvPicPr>
          <p:cNvPr id="5" name="Zástupný obsah 4">
            <a:extLst>
              <a:ext uri="{FF2B5EF4-FFF2-40B4-BE49-F238E27FC236}">
                <a16:creationId xmlns:a16="http://schemas.microsoft.com/office/drawing/2014/main" id="{0FAA09D1-1143-614D-770B-1539A5A9BD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22531" y="1796819"/>
            <a:ext cx="3648407" cy="2736305"/>
          </a:xfrm>
        </p:spPr>
      </p:pic>
      <p:pic>
        <p:nvPicPr>
          <p:cNvPr id="7" name="Obrázek 6">
            <a:extLst>
              <a:ext uri="{FF2B5EF4-FFF2-40B4-BE49-F238E27FC236}">
                <a16:creationId xmlns:a16="http://schemas.microsoft.com/office/drawing/2014/main" id="{87DD8596-5B71-DE80-F3B4-87605394B6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5246" y="1450092"/>
            <a:ext cx="5616624" cy="4212974"/>
          </a:xfrm>
          <a:prstGeom prst="rect">
            <a:avLst/>
          </a:prstGeom>
        </p:spPr>
      </p:pic>
      <p:pic>
        <p:nvPicPr>
          <p:cNvPr id="9" name="Obrázek 8">
            <a:extLst>
              <a:ext uri="{FF2B5EF4-FFF2-40B4-BE49-F238E27FC236}">
                <a16:creationId xmlns:a16="http://schemas.microsoft.com/office/drawing/2014/main" id="{C9468DCB-E033-C294-477A-5623DAB6A2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010821" y="2598291"/>
            <a:ext cx="3525011" cy="2643758"/>
          </a:xfrm>
          <a:prstGeom prst="rect">
            <a:avLst/>
          </a:prstGeom>
        </p:spPr>
      </p:pic>
    </p:spTree>
    <p:extLst>
      <p:ext uri="{BB962C8B-B14F-4D97-AF65-F5344CB8AC3E}">
        <p14:creationId xmlns:p14="http://schemas.microsoft.com/office/powerpoint/2010/main" val="2383346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96154D-3081-3EFD-FA0D-0F69D0FE2A12}"/>
              </a:ext>
            </a:extLst>
          </p:cNvPr>
          <p:cNvSpPr>
            <a:spLocks noGrp="1"/>
          </p:cNvSpPr>
          <p:nvPr>
            <p:ph type="title"/>
          </p:nvPr>
        </p:nvSpPr>
        <p:spPr/>
        <p:txBody>
          <a:bodyPr/>
          <a:lstStyle/>
          <a:p>
            <a:r>
              <a:rPr lang="cs-CZ" dirty="0"/>
              <a:t>Celkové pohledy</a:t>
            </a:r>
          </a:p>
        </p:txBody>
      </p:sp>
      <p:pic>
        <p:nvPicPr>
          <p:cNvPr id="5" name="Zástupný obsah 4">
            <a:extLst>
              <a:ext uri="{FF2B5EF4-FFF2-40B4-BE49-F238E27FC236}">
                <a16:creationId xmlns:a16="http://schemas.microsoft.com/office/drawing/2014/main" id="{52295C24-02DA-0180-0B43-A14095864B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4312" y="1628800"/>
            <a:ext cx="5318720" cy="3989040"/>
          </a:xfrm>
        </p:spPr>
      </p:pic>
      <p:pic>
        <p:nvPicPr>
          <p:cNvPr id="7" name="Obrázek 6">
            <a:extLst>
              <a:ext uri="{FF2B5EF4-FFF2-40B4-BE49-F238E27FC236}">
                <a16:creationId xmlns:a16="http://schemas.microsoft.com/office/drawing/2014/main" id="{5D5B2D70-C97E-D2A9-1AF4-29BEF75EF3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3198" y="1611153"/>
            <a:ext cx="5342249" cy="4006687"/>
          </a:xfrm>
          <a:prstGeom prst="rect">
            <a:avLst/>
          </a:prstGeom>
        </p:spPr>
      </p:pic>
    </p:spTree>
    <p:extLst>
      <p:ext uri="{BB962C8B-B14F-4D97-AF65-F5344CB8AC3E}">
        <p14:creationId xmlns:p14="http://schemas.microsoft.com/office/powerpoint/2010/main" val="3522763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ABC6F-7C35-4256-F028-8F3109D0DB81}"/>
              </a:ext>
            </a:extLst>
          </p:cNvPr>
          <p:cNvSpPr>
            <a:spLocks noGrp="1"/>
          </p:cNvSpPr>
          <p:nvPr>
            <p:ph type="title"/>
          </p:nvPr>
        </p:nvSpPr>
        <p:spPr/>
        <p:txBody>
          <a:bodyPr/>
          <a:lstStyle/>
          <a:p>
            <a:r>
              <a:rPr lang="cs-CZ" dirty="0"/>
              <a:t>Příběh z Lübecku</a:t>
            </a:r>
          </a:p>
        </p:txBody>
      </p:sp>
      <p:pic>
        <p:nvPicPr>
          <p:cNvPr id="8" name="Zástupný obsah 7">
            <a:extLst>
              <a:ext uri="{FF2B5EF4-FFF2-40B4-BE49-F238E27FC236}">
                <a16:creationId xmlns:a16="http://schemas.microsoft.com/office/drawing/2014/main" id="{703AF1F8-871F-E300-F9E2-9C4E62A701D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8582" y="1661844"/>
            <a:ext cx="5127109" cy="3845332"/>
          </a:xfrm>
        </p:spPr>
      </p:pic>
      <p:grpSp>
        <p:nvGrpSpPr>
          <p:cNvPr id="4" name="Google Shape;203;p4">
            <a:extLst>
              <a:ext uri="{FF2B5EF4-FFF2-40B4-BE49-F238E27FC236}">
                <a16:creationId xmlns:a16="http://schemas.microsoft.com/office/drawing/2014/main" id="{E9720769-C4E5-D0B5-BDFE-8CBB7793E207}"/>
              </a:ext>
            </a:extLst>
          </p:cNvPr>
          <p:cNvGrpSpPr/>
          <p:nvPr/>
        </p:nvGrpSpPr>
        <p:grpSpPr>
          <a:xfrm>
            <a:off x="5951190" y="1772816"/>
            <a:ext cx="6048672" cy="3852359"/>
            <a:chOff x="905616" y="668409"/>
            <a:chExt cx="7065756" cy="4407771"/>
          </a:xfrm>
        </p:grpSpPr>
        <p:pic>
          <p:nvPicPr>
            <p:cNvPr id="5" name="Google Shape;204;p4">
              <a:extLst>
                <a:ext uri="{FF2B5EF4-FFF2-40B4-BE49-F238E27FC236}">
                  <a16:creationId xmlns:a16="http://schemas.microsoft.com/office/drawing/2014/main" id="{3DBC841D-8AF1-56FB-1479-EE5B08D5C71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05616" y="668409"/>
              <a:ext cx="7065756" cy="3958885"/>
            </a:xfrm>
            <a:prstGeom prst="rect">
              <a:avLst/>
            </a:prstGeom>
            <a:noFill/>
            <a:ln>
              <a:noFill/>
            </a:ln>
          </p:spPr>
        </p:pic>
        <p:sp>
          <p:nvSpPr>
            <p:cNvPr id="6" name="Google Shape;205;p4">
              <a:extLst>
                <a:ext uri="{FF2B5EF4-FFF2-40B4-BE49-F238E27FC236}">
                  <a16:creationId xmlns:a16="http://schemas.microsoft.com/office/drawing/2014/main" id="{E27982E7-0A0C-A15B-2DCA-B600D4A0F593}"/>
                </a:ext>
              </a:extLst>
            </p:cNvPr>
            <p:cNvSpPr/>
            <p:nvPr/>
          </p:nvSpPr>
          <p:spPr>
            <a:xfrm>
              <a:off x="5001397" y="4941168"/>
              <a:ext cx="110663" cy="135012"/>
            </a:xfrm>
            <a:prstGeom prst="ellipse">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44">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642806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
          <p:cNvSpPr txBox="1">
            <a:spLocks noGrp="1"/>
          </p:cNvSpPr>
          <p:nvPr>
            <p:ph type="body" idx="2"/>
          </p:nvPr>
        </p:nvSpPr>
        <p:spPr>
          <a:xfrm>
            <a:off x="623944" y="837350"/>
            <a:ext cx="10910528" cy="908587"/>
          </a:xfrm>
          <a:prstGeom prst="rect">
            <a:avLst/>
          </a:prstGeom>
          <a:noFill/>
          <a:ln>
            <a:noFill/>
          </a:ln>
        </p:spPr>
        <p:txBody>
          <a:bodyPr spcFirstLastPara="1" vert="horz" wrap="square" lIns="0" tIns="0" rIns="0" bIns="0" rtlCol="0" anchor="t" anchorCtr="0">
            <a:noAutofit/>
          </a:bodyPr>
          <a:lstStyle/>
          <a:p>
            <a:pPr marL="0" indent="0"/>
            <a:r>
              <a:rPr lang="en-GB"/>
              <a:t>Decentralised Wastewater Separation</a:t>
            </a:r>
            <a:endParaRPr/>
          </a:p>
        </p:txBody>
      </p:sp>
      <p:sp>
        <p:nvSpPr>
          <p:cNvPr id="278" name="Google Shape;278;p8"/>
          <p:cNvSpPr txBox="1">
            <a:spLocks noGrp="1"/>
          </p:cNvSpPr>
          <p:nvPr>
            <p:ph type="body" idx="3"/>
          </p:nvPr>
        </p:nvSpPr>
        <p:spPr>
          <a:xfrm>
            <a:off x="623944" y="1413272"/>
            <a:ext cx="10910528" cy="351953"/>
          </a:xfrm>
          <a:prstGeom prst="rect">
            <a:avLst/>
          </a:prstGeom>
          <a:noFill/>
          <a:ln>
            <a:noFill/>
          </a:ln>
        </p:spPr>
        <p:txBody>
          <a:bodyPr spcFirstLastPara="1" vert="horz" wrap="square" lIns="0" tIns="0" rIns="0" bIns="0" rtlCol="0" anchor="t" anchorCtr="0">
            <a:noAutofit/>
          </a:bodyPr>
          <a:lstStyle/>
          <a:p>
            <a:pPr marL="0" indent="0"/>
            <a:r>
              <a:rPr lang="en-GB"/>
              <a:t>Planned and Current Status</a:t>
            </a:r>
            <a:endParaRPr/>
          </a:p>
        </p:txBody>
      </p:sp>
      <p:grpSp>
        <p:nvGrpSpPr>
          <p:cNvPr id="279" name="Google Shape;279;p8"/>
          <p:cNvGrpSpPr/>
          <p:nvPr/>
        </p:nvGrpSpPr>
        <p:grpSpPr>
          <a:xfrm>
            <a:off x="628619" y="3044079"/>
            <a:ext cx="6677747" cy="2462912"/>
            <a:chOff x="5261" y="557818"/>
            <a:chExt cx="7514313" cy="2771458"/>
          </a:xfrm>
        </p:grpSpPr>
        <p:sp>
          <p:nvSpPr>
            <p:cNvPr id="280" name="Google Shape;280;p8"/>
            <p:cNvSpPr/>
            <p:nvPr/>
          </p:nvSpPr>
          <p:spPr>
            <a:xfrm>
              <a:off x="177852" y="558957"/>
              <a:ext cx="3320336" cy="664066"/>
            </a:xfrm>
            <a:prstGeom prst="rect">
              <a:avLst/>
            </a:prstGeom>
            <a:solidFill>
              <a:srgbClr val="48CDD7"/>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81" name="Google Shape;281;p8"/>
            <p:cNvSpPr/>
            <p:nvPr/>
          </p:nvSpPr>
          <p:spPr>
            <a:xfrm>
              <a:off x="5261" y="881330"/>
              <a:ext cx="269282" cy="269282"/>
            </a:xfrm>
            <a:prstGeom prst="rect">
              <a:avLst/>
            </a:prstGeom>
            <a:solidFill>
              <a:schemeClr val="lt1">
                <a:alpha val="89803"/>
              </a:schemeClr>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82" name="Google Shape;282;p8"/>
            <p:cNvSpPr/>
            <p:nvPr/>
          </p:nvSpPr>
          <p:spPr>
            <a:xfrm>
              <a:off x="148344" y="564519"/>
              <a:ext cx="3374366" cy="664066"/>
            </a:xfrm>
            <a:prstGeom prst="rect">
              <a:avLst/>
            </a:prstGeom>
            <a:noFill/>
            <a:ln>
              <a:noFill/>
            </a:ln>
          </p:spPr>
          <p:txBody>
            <a:bodyPr spcFirstLastPara="1" wrap="square" lIns="81247" tIns="81247" rIns="81247" bIns="81247" anchor="ctr" anchorCtr="0">
              <a:noAutofit/>
            </a:bodyPr>
            <a:lstStyle/>
            <a:p>
              <a:endParaRPr sz="1600"/>
            </a:p>
          </p:txBody>
        </p:sp>
        <p:sp>
          <p:nvSpPr>
            <p:cNvPr id="283" name="Google Shape;283;p8"/>
            <p:cNvSpPr txBox="1"/>
            <p:nvPr/>
          </p:nvSpPr>
          <p:spPr>
            <a:xfrm>
              <a:off x="148344" y="564519"/>
              <a:ext cx="3374366" cy="664066"/>
            </a:xfrm>
            <a:prstGeom prst="rect">
              <a:avLst/>
            </a:prstGeom>
            <a:noFill/>
            <a:ln>
              <a:noFill/>
            </a:ln>
          </p:spPr>
          <p:txBody>
            <a:bodyPr spcFirstLastPara="1" wrap="square" lIns="33858" tIns="22572" rIns="33858" bIns="22572" anchor="ctr" anchorCtr="0">
              <a:noAutofit/>
            </a:bodyPr>
            <a:lstStyle/>
            <a:p>
              <a:pPr algn="ctr">
                <a:lnSpc>
                  <a:spcPct val="90000"/>
                </a:lnSpc>
                <a:buClr>
                  <a:schemeClr val="lt1"/>
                </a:buClr>
                <a:buSzPts val="2000"/>
              </a:pPr>
              <a:r>
                <a:rPr lang="en-GB" sz="1777">
                  <a:solidFill>
                    <a:schemeClr val="lt1"/>
                  </a:solidFill>
                  <a:latin typeface="Calibri"/>
                  <a:ea typeface="Calibri"/>
                  <a:cs typeface="Calibri"/>
                  <a:sym typeface="Calibri"/>
                </a:rPr>
                <a:t>Greywater</a:t>
              </a:r>
              <a:endParaRPr sz="1600"/>
            </a:p>
          </p:txBody>
        </p:sp>
        <p:sp>
          <p:nvSpPr>
            <p:cNvPr id="284" name="Google Shape;284;p8"/>
            <p:cNvSpPr/>
            <p:nvPr/>
          </p:nvSpPr>
          <p:spPr>
            <a:xfrm>
              <a:off x="5261" y="1625433"/>
              <a:ext cx="269275" cy="269275"/>
            </a:xfrm>
            <a:prstGeom prst="rect">
              <a:avLst/>
            </a:prstGeom>
            <a:solidFill>
              <a:schemeClr val="lt1"/>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85" name="Google Shape;285;p8"/>
            <p:cNvSpPr/>
            <p:nvPr/>
          </p:nvSpPr>
          <p:spPr>
            <a:xfrm>
              <a:off x="261847" y="1446230"/>
              <a:ext cx="3408932" cy="627682"/>
            </a:xfrm>
            <a:prstGeom prst="rect">
              <a:avLst/>
            </a:prstGeom>
            <a:noFill/>
            <a:ln>
              <a:noFill/>
            </a:ln>
          </p:spPr>
          <p:txBody>
            <a:bodyPr spcFirstLastPara="1" wrap="square" lIns="81247" tIns="81247" rIns="81247" bIns="81247" anchor="ctr" anchorCtr="0">
              <a:noAutofit/>
            </a:bodyPr>
            <a:lstStyle/>
            <a:p>
              <a:endParaRPr sz="1600"/>
            </a:p>
          </p:txBody>
        </p:sp>
        <p:sp>
          <p:nvSpPr>
            <p:cNvPr id="286" name="Google Shape;286;p8"/>
            <p:cNvSpPr txBox="1"/>
            <p:nvPr/>
          </p:nvSpPr>
          <p:spPr>
            <a:xfrm>
              <a:off x="261847" y="1446230"/>
              <a:ext cx="3408932" cy="627682"/>
            </a:xfrm>
            <a:prstGeom prst="rect">
              <a:avLst/>
            </a:prstGeom>
            <a:noFill/>
            <a:ln>
              <a:noFill/>
            </a:ln>
          </p:spPr>
          <p:txBody>
            <a:bodyPr spcFirstLastPara="1" wrap="square" lIns="126391" tIns="126391" rIns="126391" bIns="126391" anchor="ctr" anchorCtr="0">
              <a:noAutofit/>
            </a:bodyPr>
            <a:lstStyle/>
            <a:p>
              <a:pPr>
                <a:lnSpc>
                  <a:spcPct val="90000"/>
                </a:lnSpc>
                <a:buClr>
                  <a:schemeClr val="dk1"/>
                </a:buClr>
                <a:buSzPts val="2000"/>
              </a:pPr>
              <a:r>
                <a:rPr lang="en-GB" sz="1777">
                  <a:solidFill>
                    <a:schemeClr val="dk1"/>
                  </a:solidFill>
                  <a:latin typeface="Calibri"/>
                  <a:ea typeface="Calibri"/>
                  <a:cs typeface="Calibri"/>
                  <a:sym typeface="Calibri"/>
                </a:rPr>
                <a:t>Low in nutrients and organic matter</a:t>
              </a:r>
              <a:endParaRPr sz="1600"/>
            </a:p>
          </p:txBody>
        </p:sp>
        <p:sp>
          <p:nvSpPr>
            <p:cNvPr id="287" name="Google Shape;287;p8"/>
            <p:cNvSpPr/>
            <p:nvPr/>
          </p:nvSpPr>
          <p:spPr>
            <a:xfrm>
              <a:off x="5261" y="2253116"/>
              <a:ext cx="269275" cy="269275"/>
            </a:xfrm>
            <a:prstGeom prst="rect">
              <a:avLst/>
            </a:prstGeom>
            <a:solidFill>
              <a:schemeClr val="lt1"/>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88" name="Google Shape;288;p8"/>
            <p:cNvSpPr/>
            <p:nvPr/>
          </p:nvSpPr>
          <p:spPr>
            <a:xfrm>
              <a:off x="261847" y="2073912"/>
              <a:ext cx="3408932" cy="627682"/>
            </a:xfrm>
            <a:prstGeom prst="rect">
              <a:avLst/>
            </a:prstGeom>
            <a:noFill/>
            <a:ln>
              <a:noFill/>
            </a:ln>
          </p:spPr>
          <p:txBody>
            <a:bodyPr spcFirstLastPara="1" wrap="square" lIns="81247" tIns="81247" rIns="81247" bIns="81247" anchor="ctr" anchorCtr="0">
              <a:noAutofit/>
            </a:bodyPr>
            <a:lstStyle/>
            <a:p>
              <a:endParaRPr sz="1600"/>
            </a:p>
          </p:txBody>
        </p:sp>
        <p:sp>
          <p:nvSpPr>
            <p:cNvPr id="289" name="Google Shape;289;p8"/>
            <p:cNvSpPr txBox="1"/>
            <p:nvPr/>
          </p:nvSpPr>
          <p:spPr>
            <a:xfrm>
              <a:off x="261847" y="2073912"/>
              <a:ext cx="3408932" cy="627682"/>
            </a:xfrm>
            <a:prstGeom prst="rect">
              <a:avLst/>
            </a:prstGeom>
            <a:noFill/>
            <a:ln>
              <a:noFill/>
            </a:ln>
          </p:spPr>
          <p:txBody>
            <a:bodyPr spcFirstLastPara="1" wrap="square" lIns="126391" tIns="126391" rIns="126391" bIns="126391" anchor="ctr" anchorCtr="0">
              <a:noAutofit/>
            </a:bodyPr>
            <a:lstStyle/>
            <a:p>
              <a:pPr>
                <a:lnSpc>
                  <a:spcPct val="90000"/>
                </a:lnSpc>
                <a:buClr>
                  <a:schemeClr val="dk1"/>
                </a:buClr>
                <a:buSzPts val="2000"/>
              </a:pPr>
              <a:r>
                <a:rPr lang="en-GB" sz="1777">
                  <a:solidFill>
                    <a:schemeClr val="dk1"/>
                  </a:solidFill>
                  <a:latin typeface="Calibri"/>
                  <a:ea typeface="Calibri"/>
                  <a:cs typeface="Calibri"/>
                  <a:sym typeface="Calibri"/>
                </a:rPr>
                <a:t>Biologically treated, cleaned and infiltrated into the ground</a:t>
              </a:r>
              <a:endParaRPr sz="1600"/>
            </a:p>
          </p:txBody>
        </p:sp>
        <p:sp>
          <p:nvSpPr>
            <p:cNvPr id="290" name="Google Shape;290;p8"/>
            <p:cNvSpPr/>
            <p:nvPr/>
          </p:nvSpPr>
          <p:spPr>
            <a:xfrm>
              <a:off x="4026646" y="557818"/>
              <a:ext cx="3320336" cy="664066"/>
            </a:xfrm>
            <a:prstGeom prst="rect">
              <a:avLst/>
            </a:prstGeom>
            <a:solidFill>
              <a:srgbClr val="48CDD7"/>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91" name="Google Shape;291;p8"/>
            <p:cNvSpPr/>
            <p:nvPr/>
          </p:nvSpPr>
          <p:spPr>
            <a:xfrm>
              <a:off x="3854055" y="881330"/>
              <a:ext cx="269282" cy="269282"/>
            </a:xfrm>
            <a:prstGeom prst="rect">
              <a:avLst/>
            </a:prstGeom>
            <a:solidFill>
              <a:schemeClr val="lt1">
                <a:alpha val="89803"/>
              </a:schemeClr>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92" name="Google Shape;292;p8"/>
            <p:cNvSpPr/>
            <p:nvPr/>
          </p:nvSpPr>
          <p:spPr>
            <a:xfrm>
              <a:off x="4032530" y="564519"/>
              <a:ext cx="3275800" cy="664066"/>
            </a:xfrm>
            <a:prstGeom prst="rect">
              <a:avLst/>
            </a:prstGeom>
            <a:noFill/>
            <a:ln>
              <a:noFill/>
            </a:ln>
          </p:spPr>
          <p:txBody>
            <a:bodyPr spcFirstLastPara="1" wrap="square" lIns="81247" tIns="81247" rIns="81247" bIns="81247" anchor="ctr" anchorCtr="0">
              <a:noAutofit/>
            </a:bodyPr>
            <a:lstStyle/>
            <a:p>
              <a:endParaRPr sz="1600"/>
            </a:p>
          </p:txBody>
        </p:sp>
        <p:sp>
          <p:nvSpPr>
            <p:cNvPr id="293" name="Google Shape;293;p8"/>
            <p:cNvSpPr txBox="1"/>
            <p:nvPr/>
          </p:nvSpPr>
          <p:spPr>
            <a:xfrm>
              <a:off x="4032530" y="564519"/>
              <a:ext cx="3275800" cy="664066"/>
            </a:xfrm>
            <a:prstGeom prst="rect">
              <a:avLst/>
            </a:prstGeom>
            <a:noFill/>
            <a:ln>
              <a:noFill/>
            </a:ln>
          </p:spPr>
          <p:txBody>
            <a:bodyPr spcFirstLastPara="1" wrap="square" lIns="33858" tIns="22572" rIns="33858" bIns="22572" anchor="ctr" anchorCtr="0">
              <a:noAutofit/>
            </a:bodyPr>
            <a:lstStyle/>
            <a:p>
              <a:pPr algn="ctr">
                <a:lnSpc>
                  <a:spcPct val="90000"/>
                </a:lnSpc>
                <a:buClr>
                  <a:schemeClr val="lt1"/>
                </a:buClr>
                <a:buSzPts val="2000"/>
              </a:pPr>
              <a:r>
                <a:rPr lang="en-GB" sz="1777">
                  <a:solidFill>
                    <a:schemeClr val="lt1"/>
                  </a:solidFill>
                  <a:latin typeface="Calibri"/>
                  <a:ea typeface="Calibri"/>
                  <a:cs typeface="Calibri"/>
                  <a:sym typeface="Calibri"/>
                </a:rPr>
                <a:t>Blackwater</a:t>
              </a:r>
              <a:endParaRPr sz="1600"/>
            </a:p>
          </p:txBody>
        </p:sp>
        <p:sp>
          <p:nvSpPr>
            <p:cNvPr id="294" name="Google Shape;294;p8"/>
            <p:cNvSpPr/>
            <p:nvPr/>
          </p:nvSpPr>
          <p:spPr>
            <a:xfrm>
              <a:off x="3854055" y="1625433"/>
              <a:ext cx="269275" cy="269275"/>
            </a:xfrm>
            <a:prstGeom prst="rect">
              <a:avLst/>
            </a:prstGeom>
            <a:solidFill>
              <a:schemeClr val="lt1"/>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95" name="Google Shape;295;p8"/>
            <p:cNvSpPr/>
            <p:nvPr/>
          </p:nvSpPr>
          <p:spPr>
            <a:xfrm>
              <a:off x="4110642" y="1446230"/>
              <a:ext cx="3408932" cy="627682"/>
            </a:xfrm>
            <a:prstGeom prst="rect">
              <a:avLst/>
            </a:prstGeom>
            <a:noFill/>
            <a:ln>
              <a:noFill/>
            </a:ln>
          </p:spPr>
          <p:txBody>
            <a:bodyPr spcFirstLastPara="1" wrap="square" lIns="81247" tIns="81247" rIns="81247" bIns="81247" anchor="ctr" anchorCtr="0">
              <a:noAutofit/>
            </a:bodyPr>
            <a:lstStyle/>
            <a:p>
              <a:endParaRPr sz="1600"/>
            </a:p>
          </p:txBody>
        </p:sp>
        <p:sp>
          <p:nvSpPr>
            <p:cNvPr id="296" name="Google Shape;296;p8"/>
            <p:cNvSpPr txBox="1"/>
            <p:nvPr/>
          </p:nvSpPr>
          <p:spPr>
            <a:xfrm>
              <a:off x="4110642" y="1446230"/>
              <a:ext cx="3408932" cy="627682"/>
            </a:xfrm>
            <a:prstGeom prst="rect">
              <a:avLst/>
            </a:prstGeom>
            <a:noFill/>
            <a:ln>
              <a:noFill/>
            </a:ln>
          </p:spPr>
          <p:txBody>
            <a:bodyPr spcFirstLastPara="1" wrap="square" lIns="126391" tIns="126391" rIns="126391" bIns="126391" anchor="ctr" anchorCtr="0">
              <a:noAutofit/>
            </a:bodyPr>
            <a:lstStyle/>
            <a:p>
              <a:pPr>
                <a:lnSpc>
                  <a:spcPct val="90000"/>
                </a:lnSpc>
                <a:buClr>
                  <a:schemeClr val="dk1"/>
                </a:buClr>
                <a:buSzPts val="2000"/>
              </a:pPr>
              <a:r>
                <a:rPr lang="en-GB" sz="1777">
                  <a:solidFill>
                    <a:schemeClr val="dk1"/>
                  </a:solidFill>
                  <a:latin typeface="Calibri"/>
                  <a:ea typeface="Calibri"/>
                  <a:cs typeface="Calibri"/>
                  <a:sym typeface="Calibri"/>
                </a:rPr>
                <a:t>High in nutrients and </a:t>
              </a:r>
              <a:br>
                <a:rPr lang="en-GB" sz="1777">
                  <a:solidFill>
                    <a:schemeClr val="dk1"/>
                  </a:solidFill>
                  <a:latin typeface="Calibri"/>
                  <a:ea typeface="Calibri"/>
                  <a:cs typeface="Calibri"/>
                  <a:sym typeface="Calibri"/>
                </a:rPr>
              </a:br>
              <a:r>
                <a:rPr lang="en-GB" sz="1777">
                  <a:solidFill>
                    <a:schemeClr val="dk1"/>
                  </a:solidFill>
                  <a:latin typeface="Calibri"/>
                  <a:ea typeface="Calibri"/>
                  <a:cs typeface="Calibri"/>
                  <a:sym typeface="Calibri"/>
                </a:rPr>
                <a:t>organic matter</a:t>
              </a:r>
              <a:endParaRPr sz="1600"/>
            </a:p>
          </p:txBody>
        </p:sp>
        <p:sp>
          <p:nvSpPr>
            <p:cNvPr id="297" name="Google Shape;297;p8"/>
            <p:cNvSpPr/>
            <p:nvPr/>
          </p:nvSpPr>
          <p:spPr>
            <a:xfrm>
              <a:off x="3854055" y="2253116"/>
              <a:ext cx="269275" cy="269275"/>
            </a:xfrm>
            <a:prstGeom prst="rect">
              <a:avLst/>
            </a:prstGeom>
            <a:solidFill>
              <a:schemeClr val="lt1"/>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298" name="Google Shape;298;p8"/>
            <p:cNvSpPr/>
            <p:nvPr/>
          </p:nvSpPr>
          <p:spPr>
            <a:xfrm>
              <a:off x="4110642" y="2073912"/>
              <a:ext cx="3408932" cy="627682"/>
            </a:xfrm>
            <a:prstGeom prst="rect">
              <a:avLst/>
            </a:prstGeom>
            <a:noFill/>
            <a:ln>
              <a:noFill/>
            </a:ln>
          </p:spPr>
          <p:txBody>
            <a:bodyPr spcFirstLastPara="1" wrap="square" lIns="81247" tIns="81247" rIns="81247" bIns="81247" anchor="ctr" anchorCtr="0">
              <a:noAutofit/>
            </a:bodyPr>
            <a:lstStyle/>
            <a:p>
              <a:endParaRPr sz="1600"/>
            </a:p>
          </p:txBody>
        </p:sp>
        <p:sp>
          <p:nvSpPr>
            <p:cNvPr id="299" name="Google Shape;299;p8"/>
            <p:cNvSpPr txBox="1"/>
            <p:nvPr/>
          </p:nvSpPr>
          <p:spPr>
            <a:xfrm>
              <a:off x="4110642" y="2073912"/>
              <a:ext cx="3408932" cy="627682"/>
            </a:xfrm>
            <a:prstGeom prst="rect">
              <a:avLst/>
            </a:prstGeom>
            <a:noFill/>
            <a:ln>
              <a:noFill/>
            </a:ln>
          </p:spPr>
          <p:txBody>
            <a:bodyPr spcFirstLastPara="1" wrap="square" lIns="126391" tIns="126391" rIns="126391" bIns="126391" anchor="ctr" anchorCtr="0">
              <a:noAutofit/>
            </a:bodyPr>
            <a:lstStyle/>
            <a:p>
              <a:pPr>
                <a:lnSpc>
                  <a:spcPct val="90000"/>
                </a:lnSpc>
                <a:buClr>
                  <a:schemeClr val="dk1"/>
                </a:buClr>
                <a:buSzPts val="2000"/>
              </a:pPr>
              <a:r>
                <a:rPr lang="en-GB" sz="1777">
                  <a:solidFill>
                    <a:schemeClr val="dk1"/>
                  </a:solidFill>
                  <a:latin typeface="Calibri"/>
                  <a:ea typeface="Calibri"/>
                  <a:cs typeface="Calibri"/>
                  <a:sym typeface="Calibri"/>
                </a:rPr>
                <a:t>Used in on-site mAD facility</a:t>
              </a:r>
              <a:endParaRPr sz="1600"/>
            </a:p>
          </p:txBody>
        </p:sp>
        <p:sp>
          <p:nvSpPr>
            <p:cNvPr id="300" name="Google Shape;300;p8"/>
            <p:cNvSpPr/>
            <p:nvPr/>
          </p:nvSpPr>
          <p:spPr>
            <a:xfrm>
              <a:off x="3854055" y="2880798"/>
              <a:ext cx="269275" cy="269275"/>
            </a:xfrm>
            <a:prstGeom prst="rect">
              <a:avLst/>
            </a:prstGeom>
            <a:solidFill>
              <a:schemeClr val="lt1"/>
            </a:solidFill>
            <a:ln w="15875" cap="flat" cmpd="sng">
              <a:solidFill>
                <a:srgbClr val="48CDD7"/>
              </a:solidFill>
              <a:prstDash val="solid"/>
              <a:round/>
              <a:headEnd type="none" w="sm" len="sm"/>
              <a:tailEnd type="none" w="sm" len="sm"/>
            </a:ln>
          </p:spPr>
          <p:txBody>
            <a:bodyPr spcFirstLastPara="1" wrap="square" lIns="81247" tIns="81247" rIns="81247" bIns="81247" anchor="ctr" anchorCtr="0">
              <a:noAutofit/>
            </a:bodyPr>
            <a:lstStyle/>
            <a:p>
              <a:endParaRPr sz="1600"/>
            </a:p>
          </p:txBody>
        </p:sp>
        <p:sp>
          <p:nvSpPr>
            <p:cNvPr id="301" name="Google Shape;301;p8"/>
            <p:cNvSpPr/>
            <p:nvPr/>
          </p:nvSpPr>
          <p:spPr>
            <a:xfrm>
              <a:off x="4110642" y="2701594"/>
              <a:ext cx="3408932" cy="627682"/>
            </a:xfrm>
            <a:prstGeom prst="rect">
              <a:avLst/>
            </a:prstGeom>
            <a:noFill/>
            <a:ln>
              <a:noFill/>
            </a:ln>
          </p:spPr>
          <p:txBody>
            <a:bodyPr spcFirstLastPara="1" wrap="square" lIns="81247" tIns="81247" rIns="81247" bIns="81247" anchor="ctr" anchorCtr="0">
              <a:noAutofit/>
            </a:bodyPr>
            <a:lstStyle/>
            <a:p>
              <a:endParaRPr sz="1600"/>
            </a:p>
          </p:txBody>
        </p:sp>
        <p:sp>
          <p:nvSpPr>
            <p:cNvPr id="302" name="Google Shape;302;p8"/>
            <p:cNvSpPr txBox="1"/>
            <p:nvPr/>
          </p:nvSpPr>
          <p:spPr>
            <a:xfrm>
              <a:off x="4110642" y="2701594"/>
              <a:ext cx="3408932" cy="627682"/>
            </a:xfrm>
            <a:prstGeom prst="rect">
              <a:avLst/>
            </a:prstGeom>
            <a:noFill/>
            <a:ln>
              <a:noFill/>
            </a:ln>
          </p:spPr>
          <p:txBody>
            <a:bodyPr spcFirstLastPara="1" wrap="square" lIns="126391" tIns="126391" rIns="126391" bIns="126391" anchor="ctr" anchorCtr="0">
              <a:noAutofit/>
            </a:bodyPr>
            <a:lstStyle/>
            <a:p>
              <a:pPr>
                <a:lnSpc>
                  <a:spcPct val="90000"/>
                </a:lnSpc>
                <a:buClr>
                  <a:schemeClr val="dk1"/>
                </a:buClr>
                <a:buSzPts val="2000"/>
              </a:pPr>
              <a:r>
                <a:rPr lang="en-GB" sz="1777">
                  <a:solidFill>
                    <a:schemeClr val="dk1"/>
                  </a:solidFill>
                  <a:latin typeface="Calibri"/>
                  <a:ea typeface="Calibri"/>
                  <a:cs typeface="Calibri"/>
                  <a:sym typeface="Calibri"/>
                </a:rPr>
                <a:t>Digestate used as fertiliser </a:t>
              </a:r>
              <a:br>
                <a:rPr lang="en-GB" sz="1777">
                  <a:solidFill>
                    <a:schemeClr val="dk1"/>
                  </a:solidFill>
                  <a:latin typeface="Calibri"/>
                  <a:ea typeface="Calibri"/>
                  <a:cs typeface="Calibri"/>
                  <a:sym typeface="Calibri"/>
                </a:rPr>
              </a:br>
              <a:r>
                <a:rPr lang="en-GB" sz="1777">
                  <a:solidFill>
                    <a:schemeClr val="dk1"/>
                  </a:solidFill>
                  <a:latin typeface="Calibri"/>
                  <a:ea typeface="Calibri"/>
                  <a:cs typeface="Calibri"/>
                  <a:sym typeface="Calibri"/>
                </a:rPr>
                <a:t>in agriculture</a:t>
              </a:r>
              <a:endParaRPr sz="1600"/>
            </a:p>
          </p:txBody>
        </p:sp>
      </p:grpSp>
      <p:sp>
        <p:nvSpPr>
          <p:cNvPr id="303" name="Google Shape;303;p8"/>
          <p:cNvSpPr/>
          <p:nvPr/>
        </p:nvSpPr>
        <p:spPr>
          <a:xfrm>
            <a:off x="2959629" y="2041019"/>
            <a:ext cx="2591651" cy="639843"/>
          </a:xfrm>
          <a:prstGeom prst="rect">
            <a:avLst/>
          </a:prstGeom>
          <a:solidFill>
            <a:schemeClr val="accent1"/>
          </a:solidFill>
          <a:ln>
            <a:noFill/>
          </a:ln>
        </p:spPr>
        <p:txBody>
          <a:bodyPr spcFirstLastPara="1" wrap="square" lIns="81247" tIns="40612" rIns="81247" bIns="40612" anchor="ctr" anchorCtr="0">
            <a:noAutofit/>
          </a:bodyPr>
          <a:lstStyle/>
          <a:p>
            <a:pPr algn="ctr"/>
            <a:r>
              <a:rPr lang="en-GB" sz="1777">
                <a:solidFill>
                  <a:schemeClr val="dk1"/>
                </a:solidFill>
                <a:latin typeface="Calibri"/>
                <a:ea typeface="Calibri"/>
                <a:cs typeface="Calibri"/>
                <a:sym typeface="Calibri"/>
              </a:rPr>
              <a:t>Domestic Wastewater</a:t>
            </a:r>
            <a:endParaRPr sz="1600"/>
          </a:p>
        </p:txBody>
      </p:sp>
      <p:cxnSp>
        <p:nvCxnSpPr>
          <p:cNvPr id="304" name="Google Shape;304;p8"/>
          <p:cNvCxnSpPr>
            <a:stCxn id="303" idx="2"/>
          </p:cNvCxnSpPr>
          <p:nvPr/>
        </p:nvCxnSpPr>
        <p:spPr>
          <a:xfrm flipH="1">
            <a:off x="2365252" y="2680861"/>
            <a:ext cx="1890202" cy="360445"/>
          </a:xfrm>
          <a:prstGeom prst="straightConnector1">
            <a:avLst/>
          </a:prstGeom>
          <a:noFill/>
          <a:ln w="38100" cap="flat" cmpd="sng">
            <a:solidFill>
              <a:schemeClr val="dk1"/>
            </a:solidFill>
            <a:prstDash val="solid"/>
            <a:round/>
            <a:headEnd type="none" w="sm" len="sm"/>
            <a:tailEnd type="triangle" w="med" len="med"/>
          </a:ln>
        </p:spPr>
      </p:cxnSp>
      <p:cxnSp>
        <p:nvCxnSpPr>
          <p:cNvPr id="305" name="Google Shape;305;p8"/>
          <p:cNvCxnSpPr>
            <a:stCxn id="303" idx="2"/>
          </p:cNvCxnSpPr>
          <p:nvPr/>
        </p:nvCxnSpPr>
        <p:spPr>
          <a:xfrm>
            <a:off x="4255454" y="2680861"/>
            <a:ext cx="1839814" cy="360445"/>
          </a:xfrm>
          <a:prstGeom prst="straightConnector1">
            <a:avLst/>
          </a:prstGeom>
          <a:noFill/>
          <a:ln w="38100" cap="flat" cmpd="sng">
            <a:solidFill>
              <a:schemeClr val="dk1"/>
            </a:solidFill>
            <a:prstDash val="solid"/>
            <a:round/>
            <a:headEnd type="none" w="sm" len="sm"/>
            <a:tailEnd type="triangle" w="med" len="med"/>
          </a:ln>
        </p:spPr>
      </p:cxnSp>
      <p:sp>
        <p:nvSpPr>
          <p:cNvPr id="306" name="Google Shape;306;p8"/>
          <p:cNvSpPr txBox="1"/>
          <p:nvPr/>
        </p:nvSpPr>
        <p:spPr>
          <a:xfrm>
            <a:off x="7441456" y="1861211"/>
            <a:ext cx="3901043" cy="3788545"/>
          </a:xfrm>
          <a:prstGeom prst="rect">
            <a:avLst/>
          </a:prstGeom>
          <a:noFill/>
          <a:ln>
            <a:noFill/>
          </a:ln>
        </p:spPr>
        <p:txBody>
          <a:bodyPr spcFirstLastPara="1" wrap="square" lIns="81247" tIns="40612" rIns="81247" bIns="40612" anchor="t" anchorCtr="0">
            <a:spAutoFit/>
          </a:bodyPr>
          <a:lstStyle/>
          <a:p>
            <a:r>
              <a:rPr lang="en-GB" sz="1955" b="1">
                <a:solidFill>
                  <a:schemeClr val="dk1"/>
                </a:solidFill>
                <a:latin typeface="Calibri"/>
                <a:ea typeface="Calibri"/>
                <a:cs typeface="Calibri"/>
                <a:sym typeface="Calibri"/>
              </a:rPr>
              <a:t>Current status:</a:t>
            </a:r>
            <a:endParaRPr sz="1600"/>
          </a:p>
          <a:p>
            <a:endParaRPr sz="1777" b="1">
              <a:solidFill>
                <a:schemeClr val="accent1"/>
              </a:solidFill>
              <a:latin typeface="Calibri"/>
              <a:ea typeface="Calibri"/>
              <a:cs typeface="Calibri"/>
              <a:sym typeface="Calibri"/>
            </a:endParaRPr>
          </a:p>
          <a:p>
            <a:pPr marL="240749" indent="-240749">
              <a:buClr>
                <a:schemeClr val="dk1"/>
              </a:buClr>
              <a:buSzPts val="2000"/>
              <a:buFont typeface="Noto Sans Symbols"/>
              <a:buChar char="▪"/>
            </a:pPr>
            <a:r>
              <a:rPr lang="en-GB" sz="1777">
                <a:solidFill>
                  <a:schemeClr val="dk1"/>
                </a:solidFill>
                <a:latin typeface="Calibri"/>
                <a:ea typeface="Calibri"/>
                <a:cs typeface="Calibri"/>
                <a:sym typeface="Calibri"/>
              </a:rPr>
              <a:t>The complete mAD system is not in operation yet due to the lack of residents</a:t>
            </a:r>
            <a:endParaRPr sz="1600"/>
          </a:p>
          <a:p>
            <a:pPr marL="240749" indent="-240749">
              <a:spcBef>
                <a:spcPts val="533"/>
              </a:spcBef>
              <a:buClr>
                <a:schemeClr val="dk1"/>
              </a:buClr>
              <a:buSzPts val="2000"/>
              <a:buFont typeface="Noto Sans Symbols"/>
              <a:buChar char="▪"/>
            </a:pPr>
            <a:r>
              <a:rPr lang="en-GB" sz="1777">
                <a:solidFill>
                  <a:schemeClr val="dk1"/>
                </a:solidFill>
                <a:latin typeface="Calibri"/>
                <a:ea typeface="Calibri"/>
                <a:cs typeface="Calibri"/>
                <a:sym typeface="Calibri"/>
              </a:rPr>
              <a:t>Greywater is treated on-site in two constructed wetlands and one fixed bed reactor</a:t>
            </a:r>
            <a:endParaRPr sz="1600"/>
          </a:p>
          <a:p>
            <a:pPr marL="240749" indent="-240749">
              <a:spcBef>
                <a:spcPts val="533"/>
              </a:spcBef>
              <a:buClr>
                <a:schemeClr val="dk1"/>
              </a:buClr>
              <a:buSzPts val="2000"/>
              <a:buFont typeface="Noto Sans Symbols"/>
              <a:buChar char="▪"/>
            </a:pPr>
            <a:r>
              <a:rPr lang="en-GB" sz="1777">
                <a:solidFill>
                  <a:schemeClr val="dk1"/>
                </a:solidFill>
                <a:latin typeface="Calibri"/>
                <a:ea typeface="Calibri"/>
                <a:cs typeface="Calibri"/>
                <a:sym typeface="Calibri"/>
              </a:rPr>
              <a:t>Blackwater is collected via vacuum and transported by EBL to the central wastewater treatment plant of Lübeck for treatment</a:t>
            </a:r>
            <a:endParaRPr sz="1244">
              <a:solidFill>
                <a:schemeClr val="dk1"/>
              </a:solidFill>
              <a:latin typeface="Calibri"/>
              <a:ea typeface="Calibri"/>
              <a:cs typeface="Calibri"/>
              <a:sym typeface="Calibri"/>
            </a:endParaRPr>
          </a:p>
          <a:p>
            <a:pPr algn="r">
              <a:spcBef>
                <a:spcPts val="533"/>
              </a:spcBef>
            </a:pPr>
            <a:r>
              <a:rPr lang="en-GB" sz="1333" i="1">
                <a:solidFill>
                  <a:schemeClr val="dk1"/>
                </a:solidFill>
                <a:latin typeface="Calibri"/>
                <a:ea typeface="Calibri"/>
                <a:cs typeface="Calibri"/>
                <a:sym typeface="Calibri"/>
              </a:rPr>
              <a:t>(Schermuly et al. 2018)</a:t>
            </a:r>
            <a:endParaRPr sz="1600"/>
          </a:p>
        </p:txBody>
      </p:sp>
      <p:sp>
        <p:nvSpPr>
          <p:cNvPr id="307" name="Google Shape;307;p8"/>
          <p:cNvSpPr txBox="1"/>
          <p:nvPr/>
        </p:nvSpPr>
        <p:spPr>
          <a:xfrm>
            <a:off x="527957" y="1965335"/>
            <a:ext cx="1503797" cy="382869"/>
          </a:xfrm>
          <a:prstGeom prst="rect">
            <a:avLst/>
          </a:prstGeom>
          <a:noFill/>
          <a:ln>
            <a:noFill/>
          </a:ln>
        </p:spPr>
        <p:txBody>
          <a:bodyPr spcFirstLastPara="1" wrap="square" lIns="81247" tIns="40612" rIns="81247" bIns="40612" anchor="t" anchorCtr="0">
            <a:spAutoFit/>
          </a:bodyPr>
          <a:lstStyle/>
          <a:p>
            <a:r>
              <a:rPr lang="en-GB" sz="1955" b="1">
                <a:solidFill>
                  <a:schemeClr val="dk1"/>
                </a:solidFill>
                <a:latin typeface="Calibri"/>
                <a:ea typeface="Calibri"/>
                <a:cs typeface="Calibri"/>
                <a:sym typeface="Calibri"/>
              </a:rPr>
              <a:t>Planned:</a:t>
            </a:r>
            <a:endParaRPr sz="16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087EA-DC05-6346-4AD5-4EB1A63FD7A8}"/>
              </a:ext>
            </a:extLst>
          </p:cNvPr>
          <p:cNvSpPr>
            <a:spLocks noGrp="1"/>
          </p:cNvSpPr>
          <p:nvPr>
            <p:ph type="title"/>
          </p:nvPr>
        </p:nvSpPr>
        <p:spPr/>
        <p:txBody>
          <a:bodyPr/>
          <a:lstStyle/>
          <a:p>
            <a:r>
              <a:rPr lang="cs-CZ" dirty="0"/>
              <a:t>Šedé vody</a:t>
            </a:r>
          </a:p>
        </p:txBody>
      </p:sp>
      <p:pic>
        <p:nvPicPr>
          <p:cNvPr id="5" name="Zástupný obsah 4">
            <a:extLst>
              <a:ext uri="{FF2B5EF4-FFF2-40B4-BE49-F238E27FC236}">
                <a16:creationId xmlns:a16="http://schemas.microsoft.com/office/drawing/2014/main" id="{062C6F67-47E9-5EAD-EB49-6DFA2D99AD8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560908" y="1834506"/>
            <a:ext cx="4525963" cy="3394472"/>
          </a:xfrm>
        </p:spPr>
      </p:pic>
      <p:pic>
        <p:nvPicPr>
          <p:cNvPr id="7" name="Obrázek 6">
            <a:extLst>
              <a:ext uri="{FF2B5EF4-FFF2-40B4-BE49-F238E27FC236}">
                <a16:creationId xmlns:a16="http://schemas.microsoft.com/office/drawing/2014/main" id="{EFF8F1A8-9D63-7C79-625A-3447A58A22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1070" y="1268760"/>
            <a:ext cx="5976664" cy="4482898"/>
          </a:xfrm>
          <a:prstGeom prst="rect">
            <a:avLst/>
          </a:prstGeom>
        </p:spPr>
      </p:pic>
    </p:spTree>
    <p:extLst>
      <p:ext uri="{BB962C8B-B14F-4D97-AF65-F5344CB8AC3E}">
        <p14:creationId xmlns:p14="http://schemas.microsoft.com/office/powerpoint/2010/main" val="1025596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5154" y="2511482"/>
            <a:ext cx="3887627" cy="2689020"/>
          </a:xfrm>
          <a:prstGeom prst="rect">
            <a:avLst/>
          </a:prstGeom>
          <a:noFill/>
          <a:ln>
            <a:noFill/>
          </a:ln>
        </p:spPr>
      </p:pic>
      <p:sp>
        <p:nvSpPr>
          <p:cNvPr id="315" name="Google Shape;315;p9"/>
          <p:cNvSpPr txBox="1">
            <a:spLocks noGrp="1"/>
          </p:cNvSpPr>
          <p:nvPr>
            <p:ph type="body" idx="2"/>
          </p:nvPr>
        </p:nvSpPr>
        <p:spPr>
          <a:xfrm>
            <a:off x="623944" y="837350"/>
            <a:ext cx="10910528" cy="908587"/>
          </a:xfrm>
          <a:prstGeom prst="rect">
            <a:avLst/>
          </a:prstGeom>
          <a:noFill/>
          <a:ln>
            <a:noFill/>
          </a:ln>
        </p:spPr>
        <p:txBody>
          <a:bodyPr spcFirstLastPara="1" vert="horz" wrap="square" lIns="0" tIns="0" rIns="0" bIns="0" rtlCol="0" anchor="t" anchorCtr="0">
            <a:noAutofit/>
          </a:bodyPr>
          <a:lstStyle/>
          <a:p>
            <a:pPr marL="0" indent="0"/>
            <a:r>
              <a:rPr lang="en-GB"/>
              <a:t>Decentralised Blackwater and Biowaste Processing Concept</a:t>
            </a:r>
            <a:endParaRPr/>
          </a:p>
        </p:txBody>
      </p:sp>
      <p:sp>
        <p:nvSpPr>
          <p:cNvPr id="316" name="Google Shape;316;p9"/>
          <p:cNvSpPr txBox="1"/>
          <p:nvPr/>
        </p:nvSpPr>
        <p:spPr>
          <a:xfrm>
            <a:off x="4442120" y="5315277"/>
            <a:ext cx="1874349" cy="296642"/>
          </a:xfrm>
          <a:prstGeom prst="rect">
            <a:avLst/>
          </a:prstGeom>
          <a:noFill/>
          <a:ln>
            <a:noFill/>
          </a:ln>
        </p:spPr>
        <p:txBody>
          <a:bodyPr spcFirstLastPara="1" wrap="square" lIns="80425" tIns="39501" rIns="80425" bIns="39501" anchor="t" anchorCtr="0">
            <a:noAutofit/>
          </a:bodyPr>
          <a:lstStyle/>
          <a:p>
            <a:pPr algn="ctr"/>
            <a:r>
              <a:rPr lang="en-GB" sz="1333" i="1">
                <a:solidFill>
                  <a:srgbClr val="000000"/>
                </a:solidFill>
                <a:latin typeface="Calibri"/>
                <a:ea typeface="Calibri"/>
                <a:cs typeface="Calibri"/>
                <a:sym typeface="Calibri"/>
              </a:rPr>
              <a:t>Biowaste Grinder</a:t>
            </a:r>
            <a:endParaRPr sz="1600"/>
          </a:p>
        </p:txBody>
      </p:sp>
      <p:sp>
        <p:nvSpPr>
          <p:cNvPr id="317" name="Google Shape;317;p9"/>
          <p:cNvSpPr/>
          <p:nvPr/>
        </p:nvSpPr>
        <p:spPr>
          <a:xfrm>
            <a:off x="265153" y="5315278"/>
            <a:ext cx="3887627" cy="481403"/>
          </a:xfrm>
          <a:prstGeom prst="rect">
            <a:avLst/>
          </a:prstGeom>
          <a:noFill/>
          <a:ln>
            <a:noFill/>
          </a:ln>
        </p:spPr>
        <p:txBody>
          <a:bodyPr spcFirstLastPara="1" wrap="square" lIns="80425" tIns="39501" rIns="80425" bIns="39501" anchor="t" anchorCtr="0">
            <a:noAutofit/>
          </a:bodyPr>
          <a:lstStyle/>
          <a:p>
            <a:pPr algn="ctr"/>
            <a:r>
              <a:rPr lang="en-GB" sz="1333" i="1">
                <a:solidFill>
                  <a:srgbClr val="000000"/>
                </a:solidFill>
                <a:latin typeface="Calibri"/>
                <a:ea typeface="Calibri"/>
                <a:cs typeface="Calibri"/>
                <a:sym typeface="Calibri"/>
              </a:rPr>
              <a:t>Sanitation/Higienisation and Mixing of Biowaste and Blackwater </a:t>
            </a:r>
            <a:endParaRPr sz="1333" i="1">
              <a:solidFill>
                <a:srgbClr val="000000"/>
              </a:solidFill>
              <a:latin typeface="Calibri"/>
              <a:ea typeface="Calibri"/>
              <a:cs typeface="Calibri"/>
              <a:sym typeface="Calibri"/>
            </a:endParaRPr>
          </a:p>
        </p:txBody>
      </p:sp>
      <p:grpSp>
        <p:nvGrpSpPr>
          <p:cNvPr id="318" name="Google Shape;318;p9"/>
          <p:cNvGrpSpPr/>
          <p:nvPr/>
        </p:nvGrpSpPr>
        <p:grpSpPr>
          <a:xfrm>
            <a:off x="134380" y="2113987"/>
            <a:ext cx="2093242" cy="921125"/>
            <a:chOff x="205119" y="592594"/>
            <a:chExt cx="2624591" cy="1125398"/>
          </a:xfrm>
        </p:grpSpPr>
        <p:sp>
          <p:nvSpPr>
            <p:cNvPr id="319" name="Google Shape;319;p9"/>
            <p:cNvSpPr/>
            <p:nvPr/>
          </p:nvSpPr>
          <p:spPr>
            <a:xfrm>
              <a:off x="205119" y="592594"/>
              <a:ext cx="2624591" cy="1125398"/>
            </a:xfrm>
            <a:prstGeom prst="leftArrow">
              <a:avLst>
                <a:gd name="adj1" fmla="val 50000"/>
                <a:gd name="adj2" fmla="val 58333"/>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81247" tIns="40612" rIns="81247" bIns="40612" anchor="ctr" anchorCtr="0">
              <a:noAutofit/>
            </a:bodyPr>
            <a:lstStyle/>
            <a:p>
              <a:endParaRPr sz="1728">
                <a:solidFill>
                  <a:srgbClr val="000000"/>
                </a:solidFill>
                <a:latin typeface="Calibri"/>
                <a:ea typeface="Calibri"/>
                <a:cs typeface="Calibri"/>
                <a:sym typeface="Calibri"/>
              </a:endParaRPr>
            </a:p>
          </p:txBody>
        </p:sp>
        <p:sp>
          <p:nvSpPr>
            <p:cNvPr id="320" name="Google Shape;320;p9"/>
            <p:cNvSpPr/>
            <p:nvPr/>
          </p:nvSpPr>
          <p:spPr>
            <a:xfrm>
              <a:off x="493490" y="946514"/>
              <a:ext cx="2090633" cy="323607"/>
            </a:xfrm>
            <a:prstGeom prst="rect">
              <a:avLst/>
            </a:prstGeom>
            <a:solidFill>
              <a:schemeClr val="accent1"/>
            </a:solidFill>
            <a:ln>
              <a:noFill/>
            </a:ln>
          </p:spPr>
          <p:txBody>
            <a:bodyPr spcFirstLastPara="1" wrap="square" lIns="80425" tIns="39501" rIns="80425" bIns="39501" anchor="ctr" anchorCtr="0">
              <a:noAutofit/>
            </a:bodyPr>
            <a:lstStyle/>
            <a:p>
              <a:pPr algn="ctr"/>
              <a:r>
                <a:rPr lang="en-GB" sz="1777">
                  <a:solidFill>
                    <a:schemeClr val="dk1"/>
                  </a:solidFill>
                  <a:latin typeface="Arial"/>
                  <a:ea typeface="Arial"/>
                  <a:cs typeface="Arial"/>
                  <a:sym typeface="Arial"/>
                </a:rPr>
                <a:t>to digester     </a:t>
              </a:r>
              <a:endParaRPr sz="1600"/>
            </a:p>
          </p:txBody>
        </p:sp>
      </p:grpSp>
      <p:cxnSp>
        <p:nvCxnSpPr>
          <p:cNvPr id="321" name="Google Shape;321;p9"/>
          <p:cNvCxnSpPr/>
          <p:nvPr/>
        </p:nvCxnSpPr>
        <p:spPr>
          <a:xfrm rot="10800000" flipH="1">
            <a:off x="6899856" y="4918927"/>
            <a:ext cx="597304" cy="217204"/>
          </a:xfrm>
          <a:prstGeom prst="straightConnector1">
            <a:avLst/>
          </a:prstGeom>
          <a:noFill/>
          <a:ln w="57150" cap="flat" cmpd="sng">
            <a:solidFill>
              <a:schemeClr val="hlink"/>
            </a:solidFill>
            <a:prstDash val="solid"/>
            <a:round/>
            <a:headEnd type="none" w="med" len="med"/>
            <a:tailEnd type="triangle" w="med" len="med"/>
          </a:ln>
        </p:spPr>
      </p:cxnSp>
      <p:sp>
        <p:nvSpPr>
          <p:cNvPr id="322" name="Google Shape;322;p9"/>
          <p:cNvSpPr/>
          <p:nvPr/>
        </p:nvSpPr>
        <p:spPr>
          <a:xfrm>
            <a:off x="6543150" y="5315278"/>
            <a:ext cx="2674722" cy="481403"/>
          </a:xfrm>
          <a:prstGeom prst="rect">
            <a:avLst/>
          </a:prstGeom>
          <a:noFill/>
          <a:ln>
            <a:noFill/>
          </a:ln>
        </p:spPr>
        <p:txBody>
          <a:bodyPr spcFirstLastPara="1" wrap="square" lIns="80425" tIns="39501" rIns="80425" bIns="39501" anchor="t" anchorCtr="0">
            <a:noAutofit/>
          </a:bodyPr>
          <a:lstStyle/>
          <a:p>
            <a:pPr algn="ctr"/>
            <a:r>
              <a:rPr lang="en-GB" sz="1333" i="1">
                <a:solidFill>
                  <a:srgbClr val="000000"/>
                </a:solidFill>
                <a:latin typeface="Calibri"/>
                <a:ea typeface="Calibri"/>
                <a:cs typeface="Calibri"/>
                <a:sym typeface="Calibri"/>
              </a:rPr>
              <a:t>Vacuum Pumping Station for Blackwater</a:t>
            </a:r>
            <a:endParaRPr sz="1600"/>
          </a:p>
        </p:txBody>
      </p:sp>
      <p:sp>
        <p:nvSpPr>
          <p:cNvPr id="323" name="Google Shape;323;p9"/>
          <p:cNvSpPr/>
          <p:nvPr/>
        </p:nvSpPr>
        <p:spPr>
          <a:xfrm>
            <a:off x="9390762" y="5315278"/>
            <a:ext cx="2437089" cy="296641"/>
          </a:xfrm>
          <a:prstGeom prst="rect">
            <a:avLst/>
          </a:prstGeom>
          <a:noFill/>
          <a:ln>
            <a:noFill/>
          </a:ln>
        </p:spPr>
        <p:txBody>
          <a:bodyPr spcFirstLastPara="1" wrap="square" lIns="80425" tIns="39501" rIns="80425" bIns="39501" anchor="t" anchorCtr="0">
            <a:noAutofit/>
          </a:bodyPr>
          <a:lstStyle/>
          <a:p>
            <a:pPr algn="ctr"/>
            <a:r>
              <a:rPr lang="en-GB" sz="1333" i="1">
                <a:solidFill>
                  <a:srgbClr val="000000"/>
                </a:solidFill>
                <a:latin typeface="Calibri"/>
                <a:ea typeface="Calibri"/>
                <a:cs typeface="Calibri"/>
                <a:sym typeface="Calibri"/>
              </a:rPr>
              <a:t>Vacuum Toilet</a:t>
            </a:r>
            <a:endParaRPr sz="1600"/>
          </a:p>
        </p:txBody>
      </p:sp>
      <p:pic>
        <p:nvPicPr>
          <p:cNvPr id="324" name="Google Shape;324;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43150" y="2519597"/>
            <a:ext cx="2674722" cy="2684166"/>
          </a:xfrm>
          <a:prstGeom prst="rect">
            <a:avLst/>
          </a:prstGeom>
          <a:noFill/>
          <a:ln>
            <a:noFill/>
          </a:ln>
        </p:spPr>
      </p:pic>
      <p:pic>
        <p:nvPicPr>
          <p:cNvPr id="325" name="Google Shape;325;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42120" y="2519597"/>
            <a:ext cx="1874349" cy="2684166"/>
          </a:xfrm>
          <a:prstGeom prst="rect">
            <a:avLst/>
          </a:prstGeom>
          <a:noFill/>
          <a:ln>
            <a:noFill/>
          </a:ln>
        </p:spPr>
      </p:pic>
      <p:pic>
        <p:nvPicPr>
          <p:cNvPr id="326" name="Google Shape;326;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388954" y="2545060"/>
            <a:ext cx="2437089" cy="2684166"/>
          </a:xfrm>
          <a:prstGeom prst="rect">
            <a:avLst/>
          </a:prstGeom>
          <a:noFill/>
          <a:ln>
            <a:noFill/>
          </a:ln>
        </p:spPr>
      </p:pic>
      <p:cxnSp>
        <p:nvCxnSpPr>
          <p:cNvPr id="327" name="Google Shape;327;p9"/>
          <p:cNvCxnSpPr/>
          <p:nvPr/>
        </p:nvCxnSpPr>
        <p:spPr>
          <a:xfrm rot="10800000" flipH="1">
            <a:off x="1050626" y="4197490"/>
            <a:ext cx="122570" cy="1139843"/>
          </a:xfrm>
          <a:prstGeom prst="straightConnector1">
            <a:avLst/>
          </a:prstGeom>
          <a:noFill/>
          <a:ln w="38100" cap="flat" cmpd="sng">
            <a:solidFill>
              <a:schemeClr val="accent1"/>
            </a:solidFill>
            <a:prstDash val="solid"/>
            <a:round/>
            <a:headEnd type="none" w="med" len="med"/>
            <a:tailEnd type="triangle" w="med" len="med"/>
          </a:ln>
        </p:spPr>
      </p:cxnSp>
      <p:cxnSp>
        <p:nvCxnSpPr>
          <p:cNvPr id="328" name="Google Shape;328;p9"/>
          <p:cNvCxnSpPr/>
          <p:nvPr/>
        </p:nvCxnSpPr>
        <p:spPr>
          <a:xfrm rot="10800000" flipH="1">
            <a:off x="2972541" y="4191753"/>
            <a:ext cx="471425" cy="1123524"/>
          </a:xfrm>
          <a:prstGeom prst="straightConnector1">
            <a:avLst/>
          </a:prstGeom>
          <a:noFill/>
          <a:ln w="38100" cap="flat" cmpd="sng">
            <a:solidFill>
              <a:schemeClr val="accent1"/>
            </a:solidFill>
            <a:prstDash val="solid"/>
            <a:round/>
            <a:headEnd type="none" w="med" len="med"/>
            <a:tailEnd type="triangle" w="med" len="med"/>
          </a:ln>
        </p:spPr>
      </p:cxnSp>
      <p:grpSp>
        <p:nvGrpSpPr>
          <p:cNvPr id="329" name="Google Shape;329;p9"/>
          <p:cNvGrpSpPr/>
          <p:nvPr/>
        </p:nvGrpSpPr>
        <p:grpSpPr>
          <a:xfrm>
            <a:off x="9383892" y="1857250"/>
            <a:ext cx="543927" cy="513475"/>
            <a:chOff x="12259394" y="1087796"/>
            <a:chExt cx="612068" cy="577802"/>
          </a:xfrm>
        </p:grpSpPr>
        <p:sp>
          <p:nvSpPr>
            <p:cNvPr id="330" name="Google Shape;330;p9"/>
            <p:cNvSpPr/>
            <p:nvPr/>
          </p:nvSpPr>
          <p:spPr>
            <a:xfrm>
              <a:off x="12259394" y="1087796"/>
              <a:ext cx="612068" cy="577802"/>
            </a:xfrm>
            <a:prstGeom prst="ellipse">
              <a:avLst/>
            </a:prstGeom>
            <a:solidFill>
              <a:schemeClr val="accent1"/>
            </a:solidFill>
            <a:ln w="15875" cap="flat" cmpd="sng">
              <a:solidFill>
                <a:srgbClr val="34969F"/>
              </a:solidFill>
              <a:prstDash val="solid"/>
              <a:round/>
              <a:headEnd type="none" w="sm" len="sm"/>
              <a:tailEnd type="none" w="sm" len="sm"/>
            </a:ln>
          </p:spPr>
          <p:txBody>
            <a:bodyPr spcFirstLastPara="1" wrap="square" lIns="81247" tIns="40612" rIns="81247" bIns="40612" anchor="ctr" anchorCtr="0">
              <a:noAutofit/>
            </a:bodyPr>
            <a:lstStyle/>
            <a:p>
              <a:pPr algn="ctr"/>
              <a:endParaRPr sz="1728">
                <a:solidFill>
                  <a:schemeClr val="lt1"/>
                </a:solidFill>
                <a:latin typeface="Calibri"/>
                <a:ea typeface="Calibri"/>
                <a:cs typeface="Calibri"/>
                <a:sym typeface="Calibri"/>
              </a:endParaRPr>
            </a:p>
          </p:txBody>
        </p:sp>
        <p:pic>
          <p:nvPicPr>
            <p:cNvPr id="331" name="Google Shape;331;p9" descr="Volumen Silhouett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329916" y="1160624"/>
              <a:ext cx="457200" cy="457200"/>
            </a:xfrm>
            <a:prstGeom prst="rect">
              <a:avLst/>
            </a:prstGeom>
            <a:noFill/>
            <a:ln>
              <a:noFill/>
            </a:ln>
          </p:spPr>
        </p:pic>
      </p:grpSp>
      <p:sp>
        <p:nvSpPr>
          <p:cNvPr id="332" name="Google Shape;332;p9"/>
          <p:cNvSpPr txBox="1"/>
          <p:nvPr/>
        </p:nvSpPr>
        <p:spPr>
          <a:xfrm>
            <a:off x="9939368" y="1871356"/>
            <a:ext cx="1886675" cy="492258"/>
          </a:xfrm>
          <a:prstGeom prst="rect">
            <a:avLst/>
          </a:prstGeom>
          <a:noFill/>
          <a:ln>
            <a:noFill/>
          </a:ln>
        </p:spPr>
        <p:txBody>
          <a:bodyPr spcFirstLastPara="1" wrap="square" lIns="81247" tIns="40612" rIns="81247" bIns="40612" anchor="t" anchorCtr="0">
            <a:spAutoFit/>
          </a:bodyPr>
          <a:lstStyle/>
          <a:p>
            <a:r>
              <a:rPr lang="en-GB" sz="1333" i="1">
                <a:solidFill>
                  <a:schemeClr val="dk1"/>
                </a:solidFill>
                <a:latin typeface="Calibri"/>
                <a:ea typeface="Calibri"/>
                <a:cs typeface="Calibri"/>
                <a:sym typeface="Calibri"/>
              </a:rPr>
              <a:t>Blackwater and biowaste concept</a:t>
            </a:r>
            <a:endParaRPr sz="16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5BE66-0944-071E-9019-1688CAE8643F}"/>
              </a:ext>
            </a:extLst>
          </p:cNvPr>
          <p:cNvSpPr>
            <a:spLocks noGrp="1"/>
          </p:cNvSpPr>
          <p:nvPr>
            <p:ph type="title"/>
          </p:nvPr>
        </p:nvSpPr>
        <p:spPr/>
        <p:txBody>
          <a:bodyPr/>
          <a:lstStyle/>
          <a:p>
            <a:r>
              <a:rPr lang="cs-CZ" dirty="0"/>
              <a:t>Černé vody</a:t>
            </a:r>
          </a:p>
        </p:txBody>
      </p:sp>
      <p:pic>
        <p:nvPicPr>
          <p:cNvPr id="5" name="Zástupný obsah 4">
            <a:extLst>
              <a:ext uri="{FF2B5EF4-FFF2-40B4-BE49-F238E27FC236}">
                <a16:creationId xmlns:a16="http://schemas.microsoft.com/office/drawing/2014/main" id="{551752E8-2F0A-5E23-658F-6E919D77919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0590" y="1484784"/>
            <a:ext cx="5376597" cy="4032448"/>
          </a:xfrm>
        </p:spPr>
      </p:pic>
      <p:pic>
        <p:nvPicPr>
          <p:cNvPr id="7" name="Obrázek 6">
            <a:extLst>
              <a:ext uri="{FF2B5EF4-FFF2-40B4-BE49-F238E27FC236}">
                <a16:creationId xmlns:a16="http://schemas.microsoft.com/office/drawing/2014/main" id="{37477420-F006-0C1A-28B3-8D449832C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7214" y="1506926"/>
            <a:ext cx="5347074" cy="4010306"/>
          </a:xfrm>
          <a:prstGeom prst="rect">
            <a:avLst/>
          </a:prstGeom>
        </p:spPr>
      </p:pic>
    </p:spTree>
    <p:extLst>
      <p:ext uri="{BB962C8B-B14F-4D97-AF65-F5344CB8AC3E}">
        <p14:creationId xmlns:p14="http://schemas.microsoft.com/office/powerpoint/2010/main" val="2553818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5BE66-0944-071E-9019-1688CAE8643F}"/>
              </a:ext>
            </a:extLst>
          </p:cNvPr>
          <p:cNvSpPr>
            <a:spLocks noGrp="1"/>
          </p:cNvSpPr>
          <p:nvPr>
            <p:ph type="title"/>
          </p:nvPr>
        </p:nvSpPr>
        <p:spPr/>
        <p:txBody>
          <a:bodyPr/>
          <a:lstStyle/>
          <a:p>
            <a:r>
              <a:rPr lang="cs-CZ" dirty="0"/>
              <a:t>Černé vody + teplo</a:t>
            </a:r>
          </a:p>
        </p:txBody>
      </p:sp>
      <p:pic>
        <p:nvPicPr>
          <p:cNvPr id="8" name="Zástupný obsah 7">
            <a:extLst>
              <a:ext uri="{FF2B5EF4-FFF2-40B4-BE49-F238E27FC236}">
                <a16:creationId xmlns:a16="http://schemas.microsoft.com/office/drawing/2014/main" id="{79BFE461-4E0E-C660-DC25-A019D89BBF7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951190" y="1628800"/>
            <a:ext cx="5295946" cy="3971960"/>
          </a:xfrm>
        </p:spPr>
      </p:pic>
      <p:pic>
        <p:nvPicPr>
          <p:cNvPr id="10" name="Obrázek 9">
            <a:extLst>
              <a:ext uri="{FF2B5EF4-FFF2-40B4-BE49-F238E27FC236}">
                <a16:creationId xmlns:a16="http://schemas.microsoft.com/office/drawing/2014/main" id="{5BAB1855-C26A-8893-183F-AF3B5B479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582" y="1609626"/>
            <a:ext cx="5347076" cy="4010307"/>
          </a:xfrm>
          <a:prstGeom prst="rect">
            <a:avLst/>
          </a:prstGeom>
        </p:spPr>
      </p:pic>
    </p:spTree>
    <p:extLst>
      <p:ext uri="{BB962C8B-B14F-4D97-AF65-F5344CB8AC3E}">
        <p14:creationId xmlns:p14="http://schemas.microsoft.com/office/powerpoint/2010/main" val="3745722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74E64F-DCF4-9305-C9DB-147DFD0D8E6A}"/>
              </a:ext>
            </a:extLst>
          </p:cNvPr>
          <p:cNvSpPr>
            <a:spLocks noGrp="1"/>
          </p:cNvSpPr>
          <p:nvPr>
            <p:ph type="title"/>
          </p:nvPr>
        </p:nvSpPr>
        <p:spPr/>
        <p:txBody>
          <a:bodyPr/>
          <a:lstStyle/>
          <a:p>
            <a:r>
              <a:rPr lang="cs-CZ" dirty="0"/>
              <a:t>To, že je voda začínáme vnímat až není ..</a:t>
            </a:r>
          </a:p>
        </p:txBody>
      </p:sp>
      <p:sp>
        <p:nvSpPr>
          <p:cNvPr id="3" name="Zástupný obsah 2">
            <a:extLst>
              <a:ext uri="{FF2B5EF4-FFF2-40B4-BE49-F238E27FC236}">
                <a16:creationId xmlns:a16="http://schemas.microsoft.com/office/drawing/2014/main" id="{FE909226-AACD-F1B9-FCCE-DD8F33FC2DC9}"/>
              </a:ext>
            </a:extLst>
          </p:cNvPr>
          <p:cNvSpPr>
            <a:spLocks noGrp="1"/>
          </p:cNvSpPr>
          <p:nvPr>
            <p:ph idx="1"/>
          </p:nvPr>
        </p:nvSpPr>
        <p:spPr/>
        <p:txBody>
          <a:bodyPr/>
          <a:lstStyle/>
          <a:p>
            <a:endParaRPr lang="cs-CZ"/>
          </a:p>
        </p:txBody>
      </p:sp>
      <p:pic>
        <p:nvPicPr>
          <p:cNvPr id="2050" name="Picture 2">
            <a:extLst>
              <a:ext uri="{FF2B5EF4-FFF2-40B4-BE49-F238E27FC236}">
                <a16:creationId xmlns:a16="http://schemas.microsoft.com/office/drawing/2014/main" id="{45FC4B17-4902-2DDC-FEB9-4BE46B14C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0" y="1484784"/>
            <a:ext cx="10971372" cy="452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988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6"/>
          <p:cNvSpPr txBox="1">
            <a:spLocks noGrp="1"/>
          </p:cNvSpPr>
          <p:nvPr>
            <p:ph type="body" idx="2"/>
          </p:nvPr>
        </p:nvSpPr>
        <p:spPr>
          <a:xfrm>
            <a:off x="623942" y="4260888"/>
            <a:ext cx="5687578" cy="1120153"/>
          </a:xfrm>
          <a:prstGeom prst="rect">
            <a:avLst/>
          </a:prstGeom>
          <a:noFill/>
          <a:ln>
            <a:noFill/>
          </a:ln>
        </p:spPr>
        <p:txBody>
          <a:bodyPr spcFirstLastPara="1" vert="horz" wrap="square" lIns="0" tIns="0" rIns="0" bIns="0" rtlCol="0" anchor="b" anchorCtr="0">
            <a:noAutofit/>
          </a:bodyPr>
          <a:lstStyle/>
          <a:p>
            <a:pPr marL="0" indent="0">
              <a:buClr>
                <a:srgbClr val="27274A"/>
              </a:buClr>
              <a:buSzPts val="2000"/>
            </a:pPr>
            <a:r>
              <a:rPr lang="en-GB" sz="1777" i="0"/>
              <a:t>All rainwater from the settlement is collected and infiltrated in the local infiltration field in the centre of the site. This field can handle also strong rainfalls, so no connection to the central sewer is needed.</a:t>
            </a:r>
            <a:endParaRPr/>
          </a:p>
        </p:txBody>
      </p:sp>
      <p:sp>
        <p:nvSpPr>
          <p:cNvPr id="242" name="Google Shape;242;p6"/>
          <p:cNvSpPr txBox="1">
            <a:spLocks noGrp="1"/>
          </p:cNvSpPr>
          <p:nvPr>
            <p:ph type="body" idx="4"/>
          </p:nvPr>
        </p:nvSpPr>
        <p:spPr>
          <a:xfrm>
            <a:off x="623944" y="837350"/>
            <a:ext cx="10910528" cy="671909"/>
          </a:xfrm>
          <a:prstGeom prst="rect">
            <a:avLst/>
          </a:prstGeom>
          <a:noFill/>
          <a:ln>
            <a:noFill/>
          </a:ln>
        </p:spPr>
        <p:txBody>
          <a:bodyPr spcFirstLastPara="1" vert="horz" wrap="square" lIns="0" tIns="0" rIns="0" bIns="0" rtlCol="0" anchor="t" anchorCtr="0">
            <a:noAutofit/>
          </a:bodyPr>
          <a:lstStyle/>
          <a:p>
            <a:pPr marL="0" indent="0"/>
            <a:r>
              <a:rPr lang="en-GB"/>
              <a:t>Rainwater Infiltration for Groundwater Recharge</a:t>
            </a:r>
            <a:endParaRPr/>
          </a:p>
        </p:txBody>
      </p:sp>
      <p:sp>
        <p:nvSpPr>
          <p:cNvPr id="243" name="Google Shape;243;p6"/>
          <p:cNvSpPr txBox="1"/>
          <p:nvPr/>
        </p:nvSpPr>
        <p:spPr>
          <a:xfrm>
            <a:off x="1615810" y="3320112"/>
            <a:ext cx="1307614" cy="300860"/>
          </a:xfrm>
          <a:prstGeom prst="rect">
            <a:avLst/>
          </a:prstGeom>
          <a:noFill/>
          <a:ln>
            <a:noFill/>
          </a:ln>
        </p:spPr>
        <p:txBody>
          <a:bodyPr spcFirstLastPara="1" wrap="square" lIns="81247" tIns="40612" rIns="81247" bIns="40612" anchor="t" anchorCtr="0">
            <a:spAutoFit/>
          </a:bodyPr>
          <a:lstStyle/>
          <a:p>
            <a:r>
              <a:rPr lang="en-GB" sz="1422">
                <a:solidFill>
                  <a:schemeClr val="lt1"/>
                </a:solidFill>
                <a:latin typeface="Calibri"/>
                <a:ea typeface="Calibri"/>
                <a:cs typeface="Calibri"/>
                <a:sym typeface="Calibri"/>
              </a:rPr>
              <a:t>Atelier Dreiseitl</a:t>
            </a:r>
            <a:endParaRPr sz="1422">
              <a:solidFill>
                <a:schemeClr val="lt1"/>
              </a:solidFill>
              <a:latin typeface="Calibri"/>
              <a:ea typeface="Calibri"/>
              <a:cs typeface="Calibri"/>
              <a:sym typeface="Calibri"/>
            </a:endParaRPr>
          </a:p>
        </p:txBody>
      </p:sp>
      <p:grpSp>
        <p:nvGrpSpPr>
          <p:cNvPr id="244" name="Google Shape;244;p6"/>
          <p:cNvGrpSpPr/>
          <p:nvPr/>
        </p:nvGrpSpPr>
        <p:grpSpPr>
          <a:xfrm>
            <a:off x="6399901" y="1695637"/>
            <a:ext cx="5010601" cy="3556815"/>
            <a:chOff x="701675" y="3841796"/>
            <a:chExt cx="3296089" cy="2259591"/>
          </a:xfrm>
        </p:grpSpPr>
        <p:grpSp>
          <p:nvGrpSpPr>
            <p:cNvPr id="245" name="Google Shape;245;p6"/>
            <p:cNvGrpSpPr/>
            <p:nvPr/>
          </p:nvGrpSpPr>
          <p:grpSpPr>
            <a:xfrm>
              <a:off x="701675" y="3841796"/>
              <a:ext cx="3296089" cy="2259591"/>
              <a:chOff x="701675" y="3918003"/>
              <a:chExt cx="3296089" cy="2259591"/>
            </a:xfrm>
          </p:grpSpPr>
          <p:pic>
            <p:nvPicPr>
              <p:cNvPr id="246" name="Google Shape;246;p6" descr="lagepla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1675" y="3918003"/>
                <a:ext cx="3296089" cy="2259591"/>
              </a:xfrm>
              <a:prstGeom prst="rect">
                <a:avLst/>
              </a:prstGeom>
              <a:noFill/>
              <a:ln>
                <a:noFill/>
              </a:ln>
            </p:spPr>
          </p:pic>
          <p:cxnSp>
            <p:nvCxnSpPr>
              <p:cNvPr id="247" name="Google Shape;247;p6"/>
              <p:cNvCxnSpPr/>
              <p:nvPr/>
            </p:nvCxnSpPr>
            <p:spPr>
              <a:xfrm>
                <a:off x="1269629" y="4577600"/>
                <a:ext cx="608841" cy="367294"/>
              </a:xfrm>
              <a:prstGeom prst="straightConnector1">
                <a:avLst/>
              </a:prstGeom>
              <a:noFill/>
              <a:ln w="57150" cap="flat" cmpd="sng">
                <a:solidFill>
                  <a:srgbClr val="0000FF"/>
                </a:solidFill>
                <a:prstDash val="solid"/>
                <a:round/>
                <a:headEnd type="none" w="med" len="med"/>
                <a:tailEnd type="triangle" w="med" len="med"/>
              </a:ln>
            </p:spPr>
          </p:cxnSp>
        </p:grpSp>
        <p:sp>
          <p:nvSpPr>
            <p:cNvPr id="248" name="Google Shape;248;p6"/>
            <p:cNvSpPr/>
            <p:nvPr/>
          </p:nvSpPr>
          <p:spPr>
            <a:xfrm rot="1710089">
              <a:off x="2052333" y="4442641"/>
              <a:ext cx="310658" cy="1464388"/>
            </a:xfrm>
            <a:prstGeom prst="ellipse">
              <a:avLst/>
            </a:prstGeom>
            <a:solidFill>
              <a:schemeClr val="hlink"/>
            </a:solidFill>
            <a:ln w="57150" cap="flat" cmpd="sng">
              <a:solidFill>
                <a:srgbClr val="008000"/>
              </a:solidFill>
              <a:prstDash val="solid"/>
              <a:round/>
              <a:headEnd type="none" w="sm" len="sm"/>
              <a:tailEnd type="none" w="sm" len="sm"/>
            </a:ln>
          </p:spPr>
          <p:txBody>
            <a:bodyPr spcFirstLastPara="1" wrap="square" lIns="81247" tIns="40612" rIns="81247" bIns="40612" anchor="ctr" anchorCtr="0">
              <a:noAutofit/>
            </a:bodyPr>
            <a:lstStyle/>
            <a:p>
              <a:endParaRPr sz="1728">
                <a:solidFill>
                  <a:schemeClr val="dk1"/>
                </a:solidFill>
                <a:latin typeface="Calibri"/>
                <a:ea typeface="Calibri"/>
                <a:cs typeface="Calibri"/>
                <a:sym typeface="Calibri"/>
              </a:endParaRPr>
            </a:p>
          </p:txBody>
        </p:sp>
      </p:grpSp>
      <p:pic>
        <p:nvPicPr>
          <p:cNvPr id="249" name="Google Shape;249;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14859" y="1695635"/>
            <a:ext cx="2896661" cy="2393016"/>
          </a:xfrm>
          <a:prstGeom prst="rect">
            <a:avLst/>
          </a:prstGeom>
          <a:noFill/>
          <a:ln w="9525" cap="flat" cmpd="sng">
            <a:solidFill>
              <a:srgbClr val="D8D8D8"/>
            </a:solidFill>
            <a:prstDash val="solid"/>
            <a:round/>
            <a:headEnd type="none" w="sm" len="sm"/>
            <a:tailEnd type="none" w="sm" len="sm"/>
          </a:ln>
        </p:spPr>
      </p:pic>
      <p:pic>
        <p:nvPicPr>
          <p:cNvPr id="250" name="Google Shape;250;p6" descr="K:\PROJEKTE\LAUFEN~1\FLINTE~1\BILDER\AUSSEN~1\REGENABL.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3944" y="1695330"/>
            <a:ext cx="2690876" cy="2393016"/>
          </a:xfrm>
          <a:prstGeom prst="rect">
            <a:avLst/>
          </a:prstGeom>
          <a:noFill/>
          <a:ln w="19050" cap="flat" cmpd="sng">
            <a:solidFill>
              <a:srgbClr val="D8D8D8"/>
            </a:solidFill>
            <a:prstDash val="solid"/>
            <a:miter lim="800000"/>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087EA-DC05-6346-4AD5-4EB1A63FD7A8}"/>
              </a:ext>
            </a:extLst>
          </p:cNvPr>
          <p:cNvSpPr>
            <a:spLocks noGrp="1"/>
          </p:cNvSpPr>
          <p:nvPr>
            <p:ph type="title"/>
          </p:nvPr>
        </p:nvSpPr>
        <p:spPr/>
        <p:txBody>
          <a:bodyPr/>
          <a:lstStyle/>
          <a:p>
            <a:r>
              <a:rPr lang="cs-CZ" dirty="0"/>
              <a:t>Srážkové vody</a:t>
            </a:r>
          </a:p>
        </p:txBody>
      </p:sp>
      <p:pic>
        <p:nvPicPr>
          <p:cNvPr id="5" name="Zástupný obsah 4">
            <a:extLst>
              <a:ext uri="{FF2B5EF4-FFF2-40B4-BE49-F238E27FC236}">
                <a16:creationId xmlns:a16="http://schemas.microsoft.com/office/drawing/2014/main" id="{EDD1379F-FF61-5225-916C-26481275B50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0590" y="1700808"/>
            <a:ext cx="5082083" cy="3811562"/>
          </a:xfrm>
        </p:spPr>
      </p:pic>
      <p:pic>
        <p:nvPicPr>
          <p:cNvPr id="7" name="Obrázek 6">
            <a:extLst>
              <a:ext uri="{FF2B5EF4-FFF2-40B4-BE49-F238E27FC236}">
                <a16:creationId xmlns:a16="http://schemas.microsoft.com/office/drawing/2014/main" id="{FA2A66EC-146A-82B7-CF30-E261269E5C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3687" y="1700808"/>
            <a:ext cx="5220071" cy="3915053"/>
          </a:xfrm>
          <a:prstGeom prst="rect">
            <a:avLst/>
          </a:prstGeom>
        </p:spPr>
      </p:pic>
    </p:spTree>
    <p:extLst>
      <p:ext uri="{BB962C8B-B14F-4D97-AF65-F5344CB8AC3E}">
        <p14:creationId xmlns:p14="http://schemas.microsoft.com/office/powerpoint/2010/main" val="1976288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D54D5-DCD1-83AE-DB8E-099E3CAB0A88}"/>
              </a:ext>
            </a:extLst>
          </p:cNvPr>
          <p:cNvSpPr>
            <a:spLocks noGrp="1"/>
          </p:cNvSpPr>
          <p:nvPr>
            <p:ph type="title"/>
          </p:nvPr>
        </p:nvSpPr>
        <p:spPr/>
        <p:txBody>
          <a:bodyPr/>
          <a:lstStyle/>
          <a:p>
            <a:r>
              <a:rPr lang="cs-CZ" dirty="0"/>
              <a:t>Evropská legislativa a o co se okrádáme</a:t>
            </a:r>
          </a:p>
        </p:txBody>
      </p:sp>
      <p:sp>
        <p:nvSpPr>
          <p:cNvPr id="3" name="Zástupný obsah 2">
            <a:extLst>
              <a:ext uri="{FF2B5EF4-FFF2-40B4-BE49-F238E27FC236}">
                <a16:creationId xmlns:a16="http://schemas.microsoft.com/office/drawing/2014/main" id="{44BD284A-584A-E558-8EAF-8D0984194687}"/>
              </a:ext>
            </a:extLst>
          </p:cNvPr>
          <p:cNvSpPr>
            <a:spLocks noGrp="1"/>
          </p:cNvSpPr>
          <p:nvPr>
            <p:ph idx="1"/>
          </p:nvPr>
        </p:nvSpPr>
        <p:spPr>
          <a:xfrm>
            <a:off x="550590" y="2069007"/>
            <a:ext cx="4981629" cy="4525963"/>
          </a:xfrm>
        </p:spPr>
        <p:txBody>
          <a:bodyPr/>
          <a:lstStyle/>
          <a:p>
            <a:r>
              <a:rPr lang="cs-CZ" dirty="0"/>
              <a:t>Směrnice o recyklaci městských odpadních vod</a:t>
            </a:r>
          </a:p>
          <a:p>
            <a:r>
              <a:rPr lang="cs-CZ" dirty="0"/>
              <a:t>Směrnice o městských odpadních vodách – cirkulární ekonomika</a:t>
            </a:r>
          </a:p>
          <a:p>
            <a:r>
              <a:rPr lang="cs-CZ" dirty="0"/>
              <a:t>Normy – evropské a ISO jsou k dispozici včetně rizik</a:t>
            </a:r>
          </a:p>
        </p:txBody>
      </p:sp>
      <p:pic>
        <p:nvPicPr>
          <p:cNvPr id="4" name="Obrázek 3">
            <a:extLst>
              <a:ext uri="{FF2B5EF4-FFF2-40B4-BE49-F238E27FC236}">
                <a16:creationId xmlns:a16="http://schemas.microsoft.com/office/drawing/2014/main" id="{18AEEBC0-C70F-BB92-0346-1E0B66DA27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2863" y="1593854"/>
            <a:ext cx="4549355" cy="1582059"/>
          </a:xfrm>
          <a:prstGeom prst="rect">
            <a:avLst/>
          </a:prstGeom>
        </p:spPr>
      </p:pic>
      <p:cxnSp>
        <p:nvCxnSpPr>
          <p:cNvPr id="6" name="Přímá spojnice 5">
            <a:extLst>
              <a:ext uri="{FF2B5EF4-FFF2-40B4-BE49-F238E27FC236}">
                <a16:creationId xmlns:a16="http://schemas.microsoft.com/office/drawing/2014/main" id="{B911E776-38EE-CF5D-790A-7FAFA934EC55}"/>
              </a:ext>
            </a:extLst>
          </p:cNvPr>
          <p:cNvCxnSpPr/>
          <p:nvPr/>
        </p:nvCxnSpPr>
        <p:spPr>
          <a:xfrm>
            <a:off x="838622" y="1556792"/>
            <a:ext cx="3312368" cy="1584176"/>
          </a:xfrm>
          <a:prstGeom prst="line">
            <a:avLst/>
          </a:prstGeom>
          <a:ln w="63500"/>
        </p:spPr>
        <p:style>
          <a:lnRef idx="1">
            <a:schemeClr val="dk1"/>
          </a:lnRef>
          <a:fillRef idx="0">
            <a:schemeClr val="dk1"/>
          </a:fillRef>
          <a:effectRef idx="0">
            <a:schemeClr val="dk1"/>
          </a:effectRef>
          <a:fontRef idx="minor">
            <a:schemeClr val="tx1"/>
          </a:fontRef>
        </p:style>
      </p:cxnSp>
      <p:cxnSp>
        <p:nvCxnSpPr>
          <p:cNvPr id="7" name="Přímá spojnice 6">
            <a:extLst>
              <a:ext uri="{FF2B5EF4-FFF2-40B4-BE49-F238E27FC236}">
                <a16:creationId xmlns:a16="http://schemas.microsoft.com/office/drawing/2014/main" id="{E5FB2ECD-4C7D-8463-ED88-1032B465EE29}"/>
              </a:ext>
            </a:extLst>
          </p:cNvPr>
          <p:cNvCxnSpPr>
            <a:cxnSpLocks/>
          </p:cNvCxnSpPr>
          <p:nvPr/>
        </p:nvCxnSpPr>
        <p:spPr>
          <a:xfrm flipH="1">
            <a:off x="910630" y="1772816"/>
            <a:ext cx="3960440" cy="1224136"/>
          </a:xfrm>
          <a:prstGeom prst="line">
            <a:avLst/>
          </a:prstGeom>
          <a:ln w="63500"/>
        </p:spPr>
        <p:style>
          <a:lnRef idx="1">
            <a:schemeClr val="dk1"/>
          </a:lnRef>
          <a:fillRef idx="0">
            <a:schemeClr val="dk1"/>
          </a:fillRef>
          <a:effectRef idx="0">
            <a:schemeClr val="dk1"/>
          </a:effectRef>
          <a:fontRef idx="minor">
            <a:schemeClr val="tx1"/>
          </a:fontRef>
        </p:style>
      </p:cxnSp>
      <p:sp>
        <p:nvSpPr>
          <p:cNvPr id="10" name="Obdélník 9">
            <a:extLst>
              <a:ext uri="{FF2B5EF4-FFF2-40B4-BE49-F238E27FC236}">
                <a16:creationId xmlns:a16="http://schemas.microsoft.com/office/drawing/2014/main" id="{B8E38132-9EAA-7387-31EB-AB26C6F4B281}"/>
              </a:ext>
            </a:extLst>
          </p:cNvPr>
          <p:cNvSpPr/>
          <p:nvPr/>
        </p:nvSpPr>
        <p:spPr>
          <a:xfrm>
            <a:off x="4318093" y="3293143"/>
            <a:ext cx="1389761" cy="1323439"/>
          </a:xfrm>
          <a:prstGeom prst="rect">
            <a:avLst/>
          </a:prstGeom>
          <a:noFill/>
        </p:spPr>
        <p:txBody>
          <a:bodyPr wrap="square" lIns="91440" tIns="45720" rIns="91440" bIns="45720">
            <a:spAutoFit/>
          </a:bodyPr>
          <a:lstStyle/>
          <a:p>
            <a:pPr algn="ctr"/>
            <a:r>
              <a:rPr lang="cs-CZ" sz="8000" b="0" cap="none" spc="0" dirty="0">
                <a:ln w="0"/>
                <a:solidFill>
                  <a:schemeClr val="tx1"/>
                </a:solidFill>
                <a:effectLst>
                  <a:outerShdw blurRad="38100" dist="19050" dir="2700000" algn="tl" rotWithShape="0">
                    <a:schemeClr val="dk1">
                      <a:alpha val="40000"/>
                    </a:schemeClr>
                  </a:outerShdw>
                </a:effectLst>
              </a:rPr>
              <a:t>?</a:t>
            </a:r>
          </a:p>
        </p:txBody>
      </p:sp>
      <p:pic>
        <p:nvPicPr>
          <p:cNvPr id="11" name="Obrázek 10">
            <a:extLst>
              <a:ext uri="{FF2B5EF4-FFF2-40B4-BE49-F238E27FC236}">
                <a16:creationId xmlns:a16="http://schemas.microsoft.com/office/drawing/2014/main" id="{6A42AEF0-29DB-0DAC-CE33-B364ABA3D8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490" y="1632036"/>
            <a:ext cx="5904417" cy="4317244"/>
          </a:xfrm>
          <a:prstGeom prst="rect">
            <a:avLst/>
          </a:prstGeom>
        </p:spPr>
      </p:pic>
    </p:spTree>
    <p:extLst>
      <p:ext uri="{BB962C8B-B14F-4D97-AF65-F5344CB8AC3E}">
        <p14:creationId xmlns:p14="http://schemas.microsoft.com/office/powerpoint/2010/main" val="1629603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a:extLst>
              <a:ext uri="{FF2B5EF4-FFF2-40B4-BE49-F238E27FC236}">
                <a16:creationId xmlns:a16="http://schemas.microsoft.com/office/drawing/2014/main" id="{19EC9190-15A6-436C-B3E7-7091556B33AF}"/>
              </a:ext>
            </a:extLst>
          </p:cNvPr>
          <p:cNvSpPr>
            <a:spLocks noGrp="1"/>
          </p:cNvSpPr>
          <p:nvPr>
            <p:ph type="title"/>
          </p:nvPr>
        </p:nvSpPr>
        <p:spPr>
          <a:xfrm>
            <a:off x="334566" y="116632"/>
            <a:ext cx="11377264" cy="1143000"/>
          </a:xfrm>
        </p:spPr>
        <p:txBody>
          <a:bodyPr>
            <a:normAutofit fontScale="90000"/>
          </a:bodyPr>
          <a:lstStyle/>
          <a:p>
            <a:r>
              <a:rPr lang="cs-CZ" altLang="cs-CZ" b="1" dirty="0"/>
              <a:t>Legislativa (naše) je stále pozadu, ale normy včetně posuzování rizik jsou k dispozici </a:t>
            </a:r>
          </a:p>
        </p:txBody>
      </p:sp>
      <p:sp>
        <p:nvSpPr>
          <p:cNvPr id="56323" name="Zástupný symbol pro obsah 2">
            <a:extLst>
              <a:ext uri="{FF2B5EF4-FFF2-40B4-BE49-F238E27FC236}">
                <a16:creationId xmlns:a16="http://schemas.microsoft.com/office/drawing/2014/main" id="{51C9E043-AF10-4287-9C03-05384F52DE9D}"/>
              </a:ext>
            </a:extLst>
          </p:cNvPr>
          <p:cNvSpPr>
            <a:spLocks noGrp="1"/>
          </p:cNvSpPr>
          <p:nvPr>
            <p:ph idx="1"/>
          </p:nvPr>
        </p:nvSpPr>
        <p:spPr>
          <a:xfrm>
            <a:off x="766614" y="1700808"/>
            <a:ext cx="9793088" cy="4137422"/>
          </a:xfrm>
        </p:spPr>
        <p:txBody>
          <a:bodyPr/>
          <a:lstStyle/>
          <a:p>
            <a:r>
              <a:rPr lang="cs-CZ" altLang="cs-CZ" sz="2400" dirty="0"/>
              <a:t>ISO/CD 20469 </a:t>
            </a:r>
            <a:r>
              <a:rPr lang="cs-CZ" altLang="cs-CZ" sz="2400" b="1" dirty="0"/>
              <a:t>Pokyny k  využití odpadních vod pro zavlažovací projekty</a:t>
            </a:r>
          </a:p>
          <a:p>
            <a:r>
              <a:rPr lang="en-US" altLang="cs-CZ" sz="2400" dirty="0"/>
              <a:t>ISO/TC 282/SC 3 </a:t>
            </a:r>
            <a:r>
              <a:rPr lang="cs-CZ" altLang="cs-CZ" sz="2400" b="1" dirty="0"/>
              <a:t>H</a:t>
            </a:r>
            <a:r>
              <a:rPr lang="en-US" altLang="cs-CZ" sz="2400" b="1" dirty="0" err="1"/>
              <a:t>odnocení</a:t>
            </a:r>
            <a:r>
              <a:rPr lang="en-US" altLang="cs-CZ" sz="2400" b="1" dirty="0"/>
              <a:t> </a:t>
            </a:r>
            <a:r>
              <a:rPr lang="cs-CZ" altLang="cs-CZ" sz="2400" b="1" dirty="0"/>
              <a:t>rizika </a:t>
            </a:r>
            <a:r>
              <a:rPr lang="en-US" altLang="cs-CZ" sz="2400" b="1" dirty="0" err="1"/>
              <a:t>opětovného</a:t>
            </a:r>
            <a:r>
              <a:rPr lang="en-US" altLang="cs-CZ" sz="2400" b="1" dirty="0"/>
              <a:t> </a:t>
            </a:r>
            <a:r>
              <a:rPr lang="en-US" altLang="cs-CZ" sz="2400" b="1" dirty="0" err="1"/>
              <a:t>použití</a:t>
            </a:r>
            <a:r>
              <a:rPr lang="en-US" altLang="cs-CZ" sz="2400" b="1" dirty="0"/>
              <a:t> </a:t>
            </a:r>
            <a:r>
              <a:rPr lang="cs-CZ" altLang="cs-CZ" sz="2400" b="1" dirty="0"/>
              <a:t>recyklované vody</a:t>
            </a:r>
            <a:r>
              <a:rPr lang="cs-CZ" altLang="cs-CZ" sz="2400" dirty="0"/>
              <a:t>. </a:t>
            </a:r>
          </a:p>
          <a:p>
            <a:r>
              <a:rPr lang="en-US" altLang="cs-CZ" sz="2400" dirty="0"/>
              <a:t>ISO/TC 282/SC 2 </a:t>
            </a:r>
            <a:r>
              <a:rPr lang="cs-CZ" altLang="cs-CZ" sz="2400" b="1" dirty="0"/>
              <a:t>Recyklace vody v urbanizovaných oblastech</a:t>
            </a:r>
          </a:p>
          <a:p>
            <a:r>
              <a:rPr lang="cs-CZ" altLang="cs-CZ" sz="2400" dirty="0"/>
              <a:t>ISO / CD 20426 </a:t>
            </a:r>
            <a:r>
              <a:rPr lang="cs-CZ" altLang="cs-CZ" sz="2400" b="1" dirty="0"/>
              <a:t>Pokyny pro posouzení zdravotních rizik pro opětovné využití vod nevhodných k pití.  </a:t>
            </a:r>
          </a:p>
          <a:p>
            <a:r>
              <a:rPr lang="cs-CZ" altLang="cs-CZ" sz="2400" dirty="0"/>
              <a:t>IISO / TC 282 / SC 3. 6ISO / CD 20468-1. </a:t>
            </a:r>
            <a:r>
              <a:rPr lang="cs-CZ" altLang="cs-CZ" sz="2400" b="1" dirty="0"/>
              <a:t>Pokyny pro hodnocení čistírenských technologií pro recyklaci vody.</a:t>
            </a:r>
          </a:p>
          <a:p>
            <a:r>
              <a:rPr lang="cs-CZ" altLang="cs-CZ" sz="2400" dirty="0"/>
              <a:t>ISO / CD 20469 </a:t>
            </a:r>
            <a:r>
              <a:rPr lang="cs-CZ" altLang="cs-CZ" sz="2400" b="1" dirty="0"/>
              <a:t>Klasifikační stupnice pro posouzení kvality  čištění vody pro účely opětovného použití</a:t>
            </a:r>
            <a:r>
              <a:rPr lang="cs-CZ" altLang="cs-CZ" sz="2400" dirty="0"/>
              <a:t>. </a:t>
            </a:r>
          </a:p>
          <a:p>
            <a:endParaRPr lang="cs-CZ" altLang="cs-CZ" sz="2400" dirty="0"/>
          </a:p>
          <a:p>
            <a:endParaRPr lang="en-US" altLang="cs-CZ" dirty="0"/>
          </a:p>
          <a:p>
            <a:endParaRPr lang="cs-CZ" altLang="cs-CZ" dirty="0"/>
          </a:p>
        </p:txBody>
      </p:sp>
    </p:spTree>
    <p:extLst>
      <p:ext uri="{BB962C8B-B14F-4D97-AF65-F5344CB8AC3E}">
        <p14:creationId xmlns:p14="http://schemas.microsoft.com/office/powerpoint/2010/main" val="2307826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CD43BC-DEC0-B3D0-45B1-263617B4A69C}"/>
              </a:ext>
            </a:extLst>
          </p:cNvPr>
          <p:cNvSpPr>
            <a:spLocks noGrp="1"/>
          </p:cNvSpPr>
          <p:nvPr>
            <p:ph type="title"/>
          </p:nvPr>
        </p:nvSpPr>
        <p:spPr/>
        <p:txBody>
          <a:bodyPr/>
          <a:lstStyle/>
          <a:p>
            <a:r>
              <a:rPr lang="cs-CZ" dirty="0"/>
              <a:t>Proč recyklovat ?</a:t>
            </a:r>
          </a:p>
        </p:txBody>
      </p:sp>
      <p:sp>
        <p:nvSpPr>
          <p:cNvPr id="3" name="Zástupný obsah 2">
            <a:extLst>
              <a:ext uri="{FF2B5EF4-FFF2-40B4-BE49-F238E27FC236}">
                <a16:creationId xmlns:a16="http://schemas.microsoft.com/office/drawing/2014/main" id="{1CBF4E6C-9681-7577-F5F9-4ED5BB9C90A8}"/>
              </a:ext>
            </a:extLst>
          </p:cNvPr>
          <p:cNvSpPr>
            <a:spLocks noGrp="1"/>
          </p:cNvSpPr>
          <p:nvPr>
            <p:ph idx="1"/>
          </p:nvPr>
        </p:nvSpPr>
        <p:spPr>
          <a:xfrm>
            <a:off x="609521" y="1600201"/>
            <a:ext cx="4117533" cy="4525963"/>
          </a:xfrm>
        </p:spPr>
        <p:txBody>
          <a:bodyPr/>
          <a:lstStyle/>
          <a:p>
            <a:r>
              <a:rPr lang="cs-CZ" dirty="0"/>
              <a:t>Bude nedostatek pitné vody a vody na závlahu</a:t>
            </a:r>
          </a:p>
          <a:p>
            <a:r>
              <a:rPr lang="cs-CZ" dirty="0"/>
              <a:t>Roste cena pitné vody</a:t>
            </a:r>
          </a:p>
          <a:p>
            <a:r>
              <a:rPr lang="cs-CZ" dirty="0"/>
              <a:t>Technologie pokročily tak daleko, že je to možné</a:t>
            </a:r>
          </a:p>
        </p:txBody>
      </p:sp>
      <p:pic>
        <p:nvPicPr>
          <p:cNvPr id="4" name="Obrázek 3">
            <a:extLst>
              <a:ext uri="{FF2B5EF4-FFF2-40B4-BE49-F238E27FC236}">
                <a16:creationId xmlns:a16="http://schemas.microsoft.com/office/drawing/2014/main" id="{05659464-F1A3-0EA8-3474-7686C5738E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9124" y="1700807"/>
            <a:ext cx="5868650" cy="4254771"/>
          </a:xfrm>
          <a:prstGeom prst="rect">
            <a:avLst/>
          </a:prstGeom>
        </p:spPr>
      </p:pic>
    </p:spTree>
    <p:extLst>
      <p:ext uri="{BB962C8B-B14F-4D97-AF65-F5344CB8AC3E}">
        <p14:creationId xmlns:p14="http://schemas.microsoft.com/office/powerpoint/2010/main" val="445398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a:extLst>
              <a:ext uri="{FF2B5EF4-FFF2-40B4-BE49-F238E27FC236}">
                <a16:creationId xmlns:a16="http://schemas.microsoft.com/office/drawing/2014/main" id="{DD817164-ECC8-477F-857F-64E986E43D9A}"/>
              </a:ext>
            </a:extLst>
          </p:cNvPr>
          <p:cNvGraphicFramePr>
            <a:graphicFrameLocks noGrp="1"/>
          </p:cNvGraphicFramePr>
          <p:nvPr/>
        </p:nvGraphicFramePr>
        <p:xfrm>
          <a:off x="1126654" y="927100"/>
          <a:ext cx="8280920" cy="4900478"/>
        </p:xfrm>
        <a:graphic>
          <a:graphicData uri="http://schemas.openxmlformats.org/drawingml/2006/table">
            <a:tbl>
              <a:tblPr firstRow="1" firstCol="1" bandRow="1">
                <a:tableStyleId>{5C22544A-7EE6-4342-B048-85BDC9FD1C3A}</a:tableStyleId>
              </a:tblPr>
              <a:tblGrid>
                <a:gridCol w="762949">
                  <a:extLst>
                    <a:ext uri="{9D8B030D-6E8A-4147-A177-3AD203B41FA5}">
                      <a16:colId xmlns:a16="http://schemas.microsoft.com/office/drawing/2014/main" val="20000"/>
                    </a:ext>
                  </a:extLst>
                </a:gridCol>
                <a:gridCol w="1303628">
                  <a:extLst>
                    <a:ext uri="{9D8B030D-6E8A-4147-A177-3AD203B41FA5}">
                      <a16:colId xmlns:a16="http://schemas.microsoft.com/office/drawing/2014/main" val="20001"/>
                    </a:ext>
                  </a:extLst>
                </a:gridCol>
                <a:gridCol w="4064703">
                  <a:extLst>
                    <a:ext uri="{9D8B030D-6E8A-4147-A177-3AD203B41FA5}">
                      <a16:colId xmlns:a16="http://schemas.microsoft.com/office/drawing/2014/main" val="20002"/>
                    </a:ext>
                  </a:extLst>
                </a:gridCol>
                <a:gridCol w="2149640">
                  <a:extLst>
                    <a:ext uri="{9D8B030D-6E8A-4147-A177-3AD203B41FA5}">
                      <a16:colId xmlns:a16="http://schemas.microsoft.com/office/drawing/2014/main" val="20003"/>
                    </a:ext>
                  </a:extLst>
                </a:gridCol>
              </a:tblGrid>
              <a:tr h="544681">
                <a:tc gridSpan="4">
                  <a:txBody>
                    <a:bodyPr/>
                    <a:lstStyle/>
                    <a:p>
                      <a:pPr algn="ctr">
                        <a:lnSpc>
                          <a:spcPct val="115000"/>
                        </a:lnSpc>
                        <a:spcAft>
                          <a:spcPts val="0"/>
                        </a:spcAft>
                      </a:pPr>
                      <a:r>
                        <a:rPr lang="cs-CZ" sz="1600" dirty="0">
                          <a:effectLst/>
                        </a:rPr>
                        <a:t>Klasifikační stupnice kvality vyčištěné vody pro její znovuvyužití mimo využití k pitným účelům.</a:t>
                      </a:r>
                      <a:endParaRPr lang="cs-CZ" sz="1600" dirty="0">
                        <a:effectLst/>
                        <a:latin typeface="Calibri"/>
                        <a:ea typeface="Calibri"/>
                        <a:cs typeface="Times New Roman"/>
                      </a:endParaRPr>
                    </a:p>
                  </a:txBody>
                  <a:tcPr marL="60864" marR="60864" marT="0" marB="0"/>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461366">
                <a:tc>
                  <a:txBody>
                    <a:bodyPr/>
                    <a:lstStyle/>
                    <a:p>
                      <a:pPr algn="ctr">
                        <a:lnSpc>
                          <a:spcPct val="115000"/>
                        </a:lnSpc>
                        <a:spcAft>
                          <a:spcPts val="0"/>
                        </a:spcAft>
                      </a:pPr>
                      <a:r>
                        <a:rPr lang="cs-CZ" sz="900">
                          <a:effectLst/>
                        </a:rPr>
                        <a:t>Stupeň/kvalita</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Kontaktní oblasti</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Příklady aplikace</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Příklady minimálních požadavků na čištění (dle ISO 16075-2)</a:t>
                      </a:r>
                      <a:endParaRPr lang="cs-CZ" sz="1000">
                        <a:effectLst/>
                        <a:latin typeface="Calibri"/>
                        <a:ea typeface="Calibri"/>
                        <a:cs typeface="Times New Roman"/>
                      </a:endParaRPr>
                    </a:p>
                  </a:txBody>
                  <a:tcPr marL="60864" marR="60864" marT="0" marB="0" anchor="ctr"/>
                </a:tc>
                <a:extLst>
                  <a:ext uri="{0D108BD9-81ED-4DB2-BD59-A6C34878D82A}">
                    <a16:rowId xmlns:a16="http://schemas.microsoft.com/office/drawing/2014/main" val="10001"/>
                  </a:ext>
                </a:extLst>
              </a:tr>
              <a:tr h="1862431">
                <a:tc>
                  <a:txBody>
                    <a:bodyPr/>
                    <a:lstStyle/>
                    <a:p>
                      <a:pPr algn="ctr">
                        <a:lnSpc>
                          <a:spcPct val="115000"/>
                        </a:lnSpc>
                        <a:spcAft>
                          <a:spcPts val="0"/>
                        </a:spcAft>
                      </a:pPr>
                      <a:r>
                        <a:rPr lang="cs-CZ" sz="900">
                          <a:effectLst/>
                        </a:rPr>
                        <a:t>Vysoká kvalita</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Přímý kontakt s uživateli</a:t>
                      </a:r>
                      <a:endParaRPr lang="cs-CZ" sz="1000">
                        <a:effectLst/>
                      </a:endParaRPr>
                    </a:p>
                    <a:p>
                      <a:pPr algn="ctr">
                        <a:lnSpc>
                          <a:spcPct val="115000"/>
                        </a:lnSpc>
                        <a:spcAft>
                          <a:spcPts val="0"/>
                        </a:spcAft>
                      </a:pPr>
                      <a:r>
                        <a:rPr lang="cs-CZ" sz="900">
                          <a:effectLst/>
                        </a:rPr>
                        <a:t> </a:t>
                      </a:r>
                      <a:endParaRPr lang="cs-CZ" sz="1000">
                        <a:effectLst/>
                      </a:endParaRPr>
                    </a:p>
                    <a:p>
                      <a:pPr algn="ctr">
                        <a:lnSpc>
                          <a:spcPct val="115000"/>
                        </a:lnSpc>
                        <a:spcAft>
                          <a:spcPts val="0"/>
                        </a:spcAft>
                      </a:pPr>
                      <a:r>
                        <a:rPr lang="cs-CZ" sz="900">
                          <a:effectLst/>
                        </a:rPr>
                        <a:t>Veřejné prostranství</a:t>
                      </a:r>
                      <a:endParaRPr lang="cs-CZ" sz="1000">
                        <a:effectLst/>
                      </a:endParaRPr>
                    </a:p>
                    <a:p>
                      <a:pPr algn="ctr">
                        <a:lnSpc>
                          <a:spcPct val="115000"/>
                        </a:lnSpc>
                        <a:spcAft>
                          <a:spcPts val="0"/>
                        </a:spcAft>
                      </a:pPr>
                      <a:r>
                        <a:rPr lang="cs-CZ" sz="900">
                          <a:effectLst/>
                        </a:rPr>
                        <a:t>přístupné dětem</a:t>
                      </a:r>
                      <a:endParaRPr lang="cs-CZ" sz="1000">
                        <a:effectLst/>
                      </a:endParaRPr>
                    </a:p>
                    <a:p>
                      <a:pPr algn="ctr">
                        <a:lnSpc>
                          <a:spcPct val="115000"/>
                        </a:lnSpc>
                        <a:spcAft>
                          <a:spcPts val="0"/>
                        </a:spcAft>
                      </a:pPr>
                      <a:r>
                        <a:rPr lang="cs-CZ" sz="900">
                          <a:effectLst/>
                        </a:rPr>
                        <a:t> </a:t>
                      </a:r>
                      <a:endParaRPr lang="cs-CZ" sz="1000">
                        <a:effectLst/>
                      </a:endParaRPr>
                    </a:p>
                    <a:p>
                      <a:pPr algn="ctr">
                        <a:lnSpc>
                          <a:spcPct val="115000"/>
                        </a:lnSpc>
                        <a:spcAft>
                          <a:spcPts val="0"/>
                        </a:spcAft>
                      </a:pPr>
                      <a:r>
                        <a:rPr lang="cs-CZ" sz="900">
                          <a:effectLst/>
                        </a:rPr>
                        <a:t>Risk neúmyslného použití</a:t>
                      </a:r>
                      <a:endParaRPr lang="cs-CZ" sz="1000">
                        <a:effectLst/>
                        <a:latin typeface="Calibri"/>
                        <a:ea typeface="Calibri"/>
                        <a:cs typeface="Times New Roman"/>
                      </a:endParaRPr>
                    </a:p>
                  </a:txBody>
                  <a:tcPr marL="60864" marR="60864" marT="0" marB="0" anchor="ctr"/>
                </a:tc>
                <a:tc>
                  <a:txBody>
                    <a:bodyPr/>
                    <a:lstStyle/>
                    <a:p>
                      <a:pPr marL="228600" algn="ctr">
                        <a:lnSpc>
                          <a:spcPct val="115000"/>
                        </a:lnSpc>
                        <a:spcAft>
                          <a:spcPts val="0"/>
                        </a:spcAft>
                      </a:pPr>
                      <a:r>
                        <a:rPr lang="cs-CZ" sz="900" dirty="0">
                          <a:effectLst/>
                        </a:rPr>
                        <a:t>Rekreační aktivity</a:t>
                      </a:r>
                      <a:endParaRPr lang="cs-CZ" sz="1000" dirty="0">
                        <a:effectLst/>
                      </a:endParaRPr>
                    </a:p>
                    <a:p>
                      <a:pPr marL="228600" algn="ctr">
                        <a:lnSpc>
                          <a:spcPct val="115000"/>
                        </a:lnSpc>
                        <a:spcAft>
                          <a:spcPts val="0"/>
                        </a:spcAft>
                      </a:pPr>
                      <a:r>
                        <a:rPr lang="cs-CZ" sz="900" dirty="0">
                          <a:effectLst/>
                        </a:rPr>
                        <a:t>Mytí nářadí a vozidel</a:t>
                      </a:r>
                      <a:endParaRPr lang="cs-CZ" sz="1000" dirty="0">
                        <a:effectLst/>
                      </a:endParaRPr>
                    </a:p>
                    <a:p>
                      <a:pPr marL="228600" algn="ctr">
                        <a:lnSpc>
                          <a:spcPct val="115000"/>
                        </a:lnSpc>
                        <a:spcAft>
                          <a:spcPts val="0"/>
                        </a:spcAft>
                      </a:pPr>
                      <a:r>
                        <a:rPr lang="cs-CZ" sz="900" dirty="0">
                          <a:effectLst/>
                        </a:rPr>
                        <a:t>Environmentální aplikace, mytí ulic, proti prašnosti</a:t>
                      </a:r>
                      <a:endParaRPr lang="cs-CZ" sz="1000" dirty="0">
                        <a:effectLst/>
                      </a:endParaRPr>
                    </a:p>
                    <a:p>
                      <a:pPr marL="228600" algn="ctr">
                        <a:lnSpc>
                          <a:spcPct val="115000"/>
                        </a:lnSpc>
                        <a:spcAft>
                          <a:spcPts val="0"/>
                        </a:spcAft>
                      </a:pPr>
                      <a:r>
                        <a:rPr lang="cs-CZ" sz="900" dirty="0">
                          <a:effectLst/>
                        </a:rPr>
                        <a:t>Městské stoky bez možnosti průsaku do pitné vody</a:t>
                      </a:r>
                      <a:endParaRPr lang="cs-CZ" sz="1000" dirty="0">
                        <a:effectLst/>
                      </a:endParaRPr>
                    </a:p>
                    <a:p>
                      <a:pPr marL="228600" algn="ctr">
                        <a:lnSpc>
                          <a:spcPct val="115000"/>
                        </a:lnSpc>
                        <a:spcAft>
                          <a:spcPts val="0"/>
                        </a:spcAft>
                      </a:pPr>
                      <a:r>
                        <a:rPr lang="cs-CZ" sz="900" dirty="0">
                          <a:effectLst/>
                        </a:rPr>
                        <a:t>Splachování veřejných WC a pisoárů</a:t>
                      </a:r>
                      <a:endParaRPr lang="cs-CZ" sz="1000" dirty="0">
                        <a:effectLst/>
                      </a:endParaRPr>
                    </a:p>
                    <a:p>
                      <a:pPr marL="228600" algn="ctr">
                        <a:lnSpc>
                          <a:spcPct val="115000"/>
                        </a:lnSpc>
                        <a:spcAft>
                          <a:spcPts val="0"/>
                        </a:spcAft>
                      </a:pPr>
                      <a:r>
                        <a:rPr lang="cs-CZ" sz="900" dirty="0">
                          <a:effectLst/>
                        </a:rPr>
                        <a:t>Požární účely a zásobování provozní vodou</a:t>
                      </a:r>
                      <a:endParaRPr lang="cs-CZ" sz="1000" dirty="0">
                        <a:effectLst/>
                      </a:endParaRPr>
                    </a:p>
                    <a:p>
                      <a:pPr marL="228600" algn="ctr">
                        <a:lnSpc>
                          <a:spcPct val="115000"/>
                        </a:lnSpc>
                        <a:spcAft>
                          <a:spcPts val="0"/>
                        </a:spcAft>
                      </a:pPr>
                      <a:r>
                        <a:rPr lang="cs-CZ" sz="900" dirty="0">
                          <a:effectLst/>
                        </a:rPr>
                        <a:t>Závlaha dětských hřišť</a:t>
                      </a:r>
                      <a:endParaRPr lang="cs-CZ" sz="1000" dirty="0">
                        <a:effectLst/>
                      </a:endParaRPr>
                    </a:p>
                    <a:p>
                      <a:pPr marL="228600" algn="ctr">
                        <a:lnSpc>
                          <a:spcPct val="115000"/>
                        </a:lnSpc>
                        <a:spcAft>
                          <a:spcPts val="0"/>
                        </a:spcAft>
                      </a:pPr>
                      <a:r>
                        <a:rPr lang="cs-CZ" sz="900" dirty="0">
                          <a:effectLst/>
                        </a:rPr>
                        <a:t>Závlaha urbanizovaných oblastí bez omezení</a:t>
                      </a:r>
                      <a:endParaRPr lang="cs-CZ" sz="1000" dirty="0">
                        <a:effectLst/>
                      </a:endParaRPr>
                    </a:p>
                    <a:p>
                      <a:pPr marL="228600" algn="ctr">
                        <a:lnSpc>
                          <a:spcPct val="115000"/>
                        </a:lnSpc>
                        <a:spcAft>
                          <a:spcPts val="0"/>
                        </a:spcAft>
                      </a:pPr>
                      <a:r>
                        <a:rPr lang="cs-CZ" sz="900" dirty="0">
                          <a:effectLst/>
                        </a:rPr>
                        <a:t>Závlaha zemědělských plodin, určených k přímé konzumaci</a:t>
                      </a:r>
                      <a:endParaRPr lang="cs-CZ" sz="1000" dirty="0">
                        <a:effectLst/>
                      </a:endParaRPr>
                    </a:p>
                    <a:p>
                      <a:pPr marL="228600" algn="ctr">
                        <a:lnSpc>
                          <a:spcPct val="115000"/>
                        </a:lnSpc>
                        <a:spcAft>
                          <a:spcPts val="0"/>
                        </a:spcAft>
                      </a:pPr>
                      <a:r>
                        <a:rPr lang="cs-CZ" sz="900" dirty="0">
                          <a:effectLst/>
                        </a:rPr>
                        <a:t>Závlaha parků a golfových hřišť ve veřejně přístupném sektoru</a:t>
                      </a:r>
                      <a:endParaRPr lang="cs-CZ" sz="1000" dirty="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dirty="0">
                          <a:effectLst/>
                        </a:rPr>
                        <a:t>Sekundární čištění s filtrací a desinfekcí</a:t>
                      </a:r>
                      <a:endParaRPr lang="cs-CZ" sz="1000" dirty="0">
                        <a:effectLst/>
                        <a:latin typeface="Calibri"/>
                        <a:ea typeface="Calibri"/>
                        <a:cs typeface="Times New Roman"/>
                      </a:endParaRPr>
                    </a:p>
                  </a:txBody>
                  <a:tcPr marL="60864" marR="60864" marT="0" marB="0" anchor="ctr"/>
                </a:tc>
                <a:extLst>
                  <a:ext uri="{0D108BD9-81ED-4DB2-BD59-A6C34878D82A}">
                    <a16:rowId xmlns:a16="http://schemas.microsoft.com/office/drawing/2014/main" val="10002"/>
                  </a:ext>
                </a:extLst>
              </a:tr>
              <a:tr h="1394532">
                <a:tc>
                  <a:txBody>
                    <a:bodyPr/>
                    <a:lstStyle/>
                    <a:p>
                      <a:pPr algn="ctr">
                        <a:lnSpc>
                          <a:spcPct val="115000"/>
                        </a:lnSpc>
                        <a:spcAft>
                          <a:spcPts val="0"/>
                        </a:spcAft>
                      </a:pPr>
                      <a:r>
                        <a:rPr lang="cs-CZ" sz="900" dirty="0">
                          <a:effectLst/>
                        </a:rPr>
                        <a:t>Střední kvalita</a:t>
                      </a:r>
                      <a:endParaRPr lang="cs-CZ" sz="1000" dirty="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Náhodný kontakt</a:t>
                      </a:r>
                      <a:endParaRPr lang="cs-CZ" sz="1000">
                        <a:effectLst/>
                      </a:endParaRPr>
                    </a:p>
                    <a:p>
                      <a:pPr algn="ctr">
                        <a:lnSpc>
                          <a:spcPct val="115000"/>
                        </a:lnSpc>
                        <a:spcAft>
                          <a:spcPts val="0"/>
                        </a:spcAft>
                      </a:pPr>
                      <a:r>
                        <a:rPr lang="cs-CZ" sz="900">
                          <a:effectLst/>
                        </a:rPr>
                        <a:t>(Není doporučeno)</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Zahradní architektura a okrasné prvky</a:t>
                      </a:r>
                      <a:endParaRPr lang="cs-CZ" sz="1000">
                        <a:effectLst/>
                      </a:endParaRPr>
                    </a:p>
                    <a:p>
                      <a:pPr algn="ctr">
                        <a:lnSpc>
                          <a:spcPct val="115000"/>
                        </a:lnSpc>
                        <a:spcAft>
                          <a:spcPts val="0"/>
                        </a:spcAft>
                      </a:pPr>
                      <a:r>
                        <a:rPr lang="cs-CZ" sz="900">
                          <a:effectLst/>
                        </a:rPr>
                        <a:t>Vytváření rybníčků</a:t>
                      </a:r>
                      <a:endParaRPr lang="cs-CZ" sz="1000">
                        <a:effectLst/>
                      </a:endParaRPr>
                    </a:p>
                    <a:p>
                      <a:pPr algn="ctr">
                        <a:lnSpc>
                          <a:spcPct val="115000"/>
                        </a:lnSpc>
                        <a:spcAft>
                          <a:spcPts val="0"/>
                        </a:spcAft>
                      </a:pPr>
                      <a:r>
                        <a:rPr lang="cs-CZ" sz="900">
                          <a:effectLst/>
                        </a:rPr>
                        <a:t>Využití v průmyslu</a:t>
                      </a:r>
                      <a:endParaRPr lang="cs-CZ" sz="1000">
                        <a:effectLst/>
                      </a:endParaRPr>
                    </a:p>
                    <a:p>
                      <a:pPr algn="ctr">
                        <a:lnSpc>
                          <a:spcPct val="115000"/>
                        </a:lnSpc>
                        <a:spcAft>
                          <a:spcPts val="0"/>
                        </a:spcAft>
                      </a:pPr>
                      <a:r>
                        <a:rPr lang="cs-CZ" sz="900">
                          <a:effectLst/>
                        </a:rPr>
                        <a:t>Procesní a užitkové vody</a:t>
                      </a:r>
                      <a:endParaRPr lang="cs-CZ" sz="1000">
                        <a:effectLst/>
                      </a:endParaRPr>
                    </a:p>
                    <a:p>
                      <a:pPr algn="ctr">
                        <a:lnSpc>
                          <a:spcPct val="115000"/>
                        </a:lnSpc>
                        <a:spcAft>
                          <a:spcPts val="0"/>
                        </a:spcAft>
                      </a:pPr>
                      <a:r>
                        <a:rPr lang="cs-CZ" sz="900">
                          <a:effectLst/>
                        </a:rPr>
                        <a:t>K energetickému využití nebo jako chladící vody</a:t>
                      </a:r>
                      <a:endParaRPr lang="cs-CZ" sz="1000">
                        <a:effectLst/>
                      </a:endParaRPr>
                    </a:p>
                    <a:p>
                      <a:pPr algn="ctr">
                        <a:lnSpc>
                          <a:spcPct val="115000"/>
                        </a:lnSpc>
                        <a:spcAft>
                          <a:spcPts val="0"/>
                        </a:spcAft>
                      </a:pPr>
                      <a:r>
                        <a:rPr lang="cs-CZ" sz="900">
                          <a:effectLst/>
                        </a:rPr>
                        <a:t>Zavlažování zahrad s omezeným přístupem veřejnosti</a:t>
                      </a:r>
                      <a:endParaRPr lang="cs-CZ" sz="1000">
                        <a:effectLst/>
                      </a:endParaRPr>
                    </a:p>
                    <a:p>
                      <a:pPr algn="ctr">
                        <a:lnSpc>
                          <a:spcPct val="115000"/>
                        </a:lnSpc>
                        <a:spcAft>
                          <a:spcPts val="0"/>
                        </a:spcAft>
                      </a:pPr>
                      <a:r>
                        <a:rPr lang="cs-CZ" sz="900">
                          <a:effectLst/>
                        </a:rPr>
                        <a:t>Zavlažování plodin (ne k přímému konzumu) sady, vinice.</a:t>
                      </a:r>
                      <a:endParaRPr lang="cs-CZ" sz="1000">
                        <a:effectLst/>
                      </a:endParaRPr>
                    </a:p>
                    <a:p>
                      <a:pPr algn="ctr">
                        <a:lnSpc>
                          <a:spcPct val="115000"/>
                        </a:lnSpc>
                        <a:spcAft>
                          <a:spcPts val="0"/>
                        </a:spcAft>
                      </a:pPr>
                      <a:r>
                        <a:rPr lang="cs-CZ" sz="900">
                          <a:effectLst/>
                        </a:rPr>
                        <a:t>Zavlažování krmivářských plodin</a:t>
                      </a:r>
                      <a:endParaRPr lang="cs-CZ" sz="1000">
                        <a:effectLst/>
                      </a:endParaRPr>
                    </a:p>
                    <a:p>
                      <a:pPr algn="ctr">
                        <a:lnSpc>
                          <a:spcPct val="115000"/>
                        </a:lnSpc>
                        <a:spcAft>
                          <a:spcPts val="0"/>
                        </a:spcAft>
                      </a:pPr>
                      <a:r>
                        <a:rPr lang="cs-CZ" sz="900">
                          <a:effectLst/>
                        </a:rPr>
                        <a:t>Zavlažování parků a zeleně s omezeným přístupem veřejnosti</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Sekundární čištění a desinfekce</a:t>
                      </a:r>
                      <a:endParaRPr lang="cs-CZ" sz="1000">
                        <a:effectLst/>
                        <a:latin typeface="Calibri"/>
                        <a:ea typeface="Calibri"/>
                        <a:cs typeface="Times New Roman"/>
                      </a:endParaRPr>
                    </a:p>
                  </a:txBody>
                  <a:tcPr marL="60864" marR="60864" marT="0" marB="0" anchor="ctr"/>
                </a:tc>
                <a:extLst>
                  <a:ext uri="{0D108BD9-81ED-4DB2-BD59-A6C34878D82A}">
                    <a16:rowId xmlns:a16="http://schemas.microsoft.com/office/drawing/2014/main" val="10003"/>
                  </a:ext>
                </a:extLst>
              </a:tr>
              <a:tr h="615154">
                <a:tc>
                  <a:txBody>
                    <a:bodyPr/>
                    <a:lstStyle/>
                    <a:p>
                      <a:pPr algn="ctr">
                        <a:lnSpc>
                          <a:spcPct val="115000"/>
                        </a:lnSpc>
                        <a:spcAft>
                          <a:spcPts val="0"/>
                        </a:spcAft>
                      </a:pPr>
                      <a:r>
                        <a:rPr lang="cs-CZ" sz="900" dirty="0">
                          <a:effectLst/>
                        </a:rPr>
                        <a:t>Zhoršená kvalita</a:t>
                      </a:r>
                      <a:endParaRPr lang="cs-CZ" sz="1000" dirty="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Kontakt by měl být zakázán</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a:effectLst/>
                        </a:rPr>
                        <a:t>Zavlažování výsadby</a:t>
                      </a:r>
                      <a:endParaRPr lang="cs-CZ" sz="1000">
                        <a:effectLst/>
                      </a:endParaRPr>
                    </a:p>
                    <a:p>
                      <a:pPr algn="ctr">
                        <a:lnSpc>
                          <a:spcPct val="115000"/>
                        </a:lnSpc>
                        <a:spcAft>
                          <a:spcPts val="0"/>
                        </a:spcAft>
                      </a:pPr>
                      <a:r>
                        <a:rPr lang="cs-CZ" sz="900">
                          <a:effectLst/>
                        </a:rPr>
                        <a:t>Zavlažování pícnin</a:t>
                      </a:r>
                      <a:endParaRPr lang="cs-CZ" sz="1000">
                        <a:effectLst/>
                      </a:endParaRPr>
                    </a:p>
                    <a:p>
                      <a:pPr algn="ctr">
                        <a:lnSpc>
                          <a:spcPct val="115000"/>
                        </a:lnSpc>
                        <a:spcAft>
                          <a:spcPts val="0"/>
                        </a:spcAft>
                      </a:pPr>
                      <a:r>
                        <a:rPr lang="cs-CZ" sz="900">
                          <a:effectLst/>
                        </a:rPr>
                        <a:t>Zavlažování technických plodin a biomasy k e. využití</a:t>
                      </a:r>
                      <a:endParaRPr lang="cs-CZ" sz="1000">
                        <a:effectLst/>
                      </a:endParaRPr>
                    </a:p>
                    <a:p>
                      <a:pPr algn="ctr">
                        <a:lnSpc>
                          <a:spcPct val="115000"/>
                        </a:lnSpc>
                        <a:spcAft>
                          <a:spcPts val="0"/>
                        </a:spcAft>
                      </a:pPr>
                      <a:r>
                        <a:rPr lang="cs-CZ" sz="900">
                          <a:effectLst/>
                        </a:rPr>
                        <a:t>Zavlažování krajiny mimo veřejný prostor</a:t>
                      </a:r>
                      <a:endParaRPr lang="cs-CZ" sz="1000">
                        <a:effectLst/>
                        <a:latin typeface="Calibri"/>
                        <a:ea typeface="Calibri"/>
                        <a:cs typeface="Times New Roman"/>
                      </a:endParaRPr>
                    </a:p>
                  </a:txBody>
                  <a:tcPr marL="60864" marR="60864" marT="0" marB="0" anchor="ctr"/>
                </a:tc>
                <a:tc>
                  <a:txBody>
                    <a:bodyPr/>
                    <a:lstStyle/>
                    <a:p>
                      <a:pPr algn="ctr">
                        <a:lnSpc>
                          <a:spcPct val="115000"/>
                        </a:lnSpc>
                        <a:spcAft>
                          <a:spcPts val="0"/>
                        </a:spcAft>
                      </a:pPr>
                      <a:r>
                        <a:rPr lang="cs-CZ" sz="900" dirty="0">
                          <a:effectLst/>
                        </a:rPr>
                        <a:t>Sekundární čištění, koagulace, flokulace</a:t>
                      </a:r>
                      <a:endParaRPr lang="cs-CZ" sz="1000" dirty="0">
                        <a:effectLst/>
                      </a:endParaRPr>
                    </a:p>
                    <a:p>
                      <a:pPr algn="ctr">
                        <a:lnSpc>
                          <a:spcPct val="115000"/>
                        </a:lnSpc>
                        <a:spcAft>
                          <a:spcPts val="0"/>
                        </a:spcAft>
                      </a:pPr>
                      <a:r>
                        <a:rPr lang="cs-CZ" sz="900" dirty="0">
                          <a:effectLst/>
                        </a:rPr>
                        <a:t>Dočišťovací rybníčky</a:t>
                      </a:r>
                      <a:endParaRPr lang="cs-CZ" sz="1000" dirty="0">
                        <a:effectLst/>
                        <a:latin typeface="Calibri"/>
                        <a:ea typeface="Calibri"/>
                        <a:cs typeface="Times New Roman"/>
                      </a:endParaRPr>
                    </a:p>
                  </a:txBody>
                  <a:tcPr marL="60864" marR="60864" marT="0" marB="0" anchor="ctr"/>
                </a:tc>
                <a:extLst>
                  <a:ext uri="{0D108BD9-81ED-4DB2-BD59-A6C34878D82A}">
                    <a16:rowId xmlns:a16="http://schemas.microsoft.com/office/drawing/2014/main" val="10004"/>
                  </a:ext>
                </a:extLst>
              </a:tr>
            </a:tbl>
          </a:graphicData>
        </a:graphic>
      </p:graphicFrame>
      <p:sp>
        <p:nvSpPr>
          <p:cNvPr id="57375" name="TextovéPole 4">
            <a:extLst>
              <a:ext uri="{FF2B5EF4-FFF2-40B4-BE49-F238E27FC236}">
                <a16:creationId xmlns:a16="http://schemas.microsoft.com/office/drawing/2014/main" id="{4D794C42-6B75-4030-AA6E-6537887E47CB}"/>
              </a:ext>
            </a:extLst>
          </p:cNvPr>
          <p:cNvSpPr txBox="1">
            <a:spLocks noChangeArrowheads="1"/>
          </p:cNvSpPr>
          <p:nvPr/>
        </p:nvSpPr>
        <p:spPr bwMode="auto">
          <a:xfrm>
            <a:off x="694606" y="260648"/>
            <a:ext cx="11305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cs-CZ" altLang="cs-CZ" sz="2400" b="1" dirty="0">
                <a:latin typeface="+mj-lt"/>
              </a:rPr>
              <a:t>Klasifikace recyklovaných odpadních vod dle účelu použití – hodnoty jsou dosažitelné</a:t>
            </a:r>
          </a:p>
        </p:txBody>
      </p:sp>
      <p:sp>
        <p:nvSpPr>
          <p:cNvPr id="57376" name="TextovéPole 5">
            <a:extLst>
              <a:ext uri="{FF2B5EF4-FFF2-40B4-BE49-F238E27FC236}">
                <a16:creationId xmlns:a16="http://schemas.microsoft.com/office/drawing/2014/main" id="{AF5C6860-EF58-4FA6-A878-84FB272180CE}"/>
              </a:ext>
            </a:extLst>
          </p:cNvPr>
          <p:cNvSpPr txBox="1">
            <a:spLocks noChangeArrowheads="1"/>
          </p:cNvSpPr>
          <p:nvPr/>
        </p:nvSpPr>
        <p:spPr bwMode="auto">
          <a:xfrm>
            <a:off x="9551590" y="4725144"/>
            <a:ext cx="2233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i="1" dirty="0">
                <a:latin typeface="Arial" panose="020B0604020202020204" pitchFamily="34" charset="0"/>
              </a:rPr>
              <a:t>Poznámka:</a:t>
            </a:r>
            <a:r>
              <a:rPr lang="cs-CZ" altLang="cs-CZ" sz="1200" i="1" dirty="0">
                <a:latin typeface="Arial" panose="020B0604020202020204" pitchFamily="34" charset="0"/>
              </a:rPr>
              <a:t> Předpokládá se, že jednotlivé státy si nároky na čištění mohou upravit.</a:t>
            </a:r>
          </a:p>
          <a:p>
            <a:pPr eaLnBrk="1" hangingPunct="1">
              <a:spcBef>
                <a:spcPct val="0"/>
              </a:spcBef>
              <a:buFontTx/>
              <a:buNone/>
            </a:pPr>
            <a:r>
              <a:rPr lang="cs-CZ" altLang="cs-CZ" sz="1200" i="1" dirty="0">
                <a:latin typeface="Arial" panose="020B0604020202020204" pitchFamily="34" charset="0"/>
              </a:rPr>
              <a:t>V případě použití vody zhoršené kvality je třeba počítat se zápachem.</a:t>
            </a:r>
          </a:p>
        </p:txBody>
      </p:sp>
      <p:pic>
        <p:nvPicPr>
          <p:cNvPr id="3" name="Obrázek 2">
            <a:extLst>
              <a:ext uri="{FF2B5EF4-FFF2-40B4-BE49-F238E27FC236}">
                <a16:creationId xmlns:a16="http://schemas.microsoft.com/office/drawing/2014/main" id="{C00A2DFF-8715-1183-22D9-9AADE34848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6614" y="927100"/>
            <a:ext cx="8712968" cy="4998194"/>
          </a:xfrm>
          <a:prstGeom prst="rect">
            <a:avLst/>
          </a:prstGeom>
        </p:spPr>
      </p:pic>
      <p:pic>
        <p:nvPicPr>
          <p:cNvPr id="4" name="Obrázek 3">
            <a:extLst>
              <a:ext uri="{FF2B5EF4-FFF2-40B4-BE49-F238E27FC236}">
                <a16:creationId xmlns:a16="http://schemas.microsoft.com/office/drawing/2014/main" id="{35788325-4F98-BE4B-55F8-206CC1A951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76165" y="939879"/>
            <a:ext cx="2880320" cy="2088232"/>
          </a:xfrm>
          <a:prstGeom prst="rect">
            <a:avLst/>
          </a:prstGeom>
        </p:spPr>
      </p:pic>
    </p:spTree>
    <p:extLst>
      <p:ext uri="{BB962C8B-B14F-4D97-AF65-F5344CB8AC3E}">
        <p14:creationId xmlns:p14="http://schemas.microsoft.com/office/powerpoint/2010/main" val="282754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FA1DB-0607-4704-AADF-A2DD4C98F2FF}"/>
              </a:ext>
            </a:extLst>
          </p:cNvPr>
          <p:cNvSpPr>
            <a:spLocks noGrp="1"/>
          </p:cNvSpPr>
          <p:nvPr/>
        </p:nvSpPr>
        <p:spPr bwMode="auto">
          <a:xfrm>
            <a:off x="1941258" y="332656"/>
            <a:ext cx="8229600" cy="481124"/>
          </a:xfrm>
          <a:prstGeom prst="rect">
            <a:avLst/>
          </a:prstGeom>
          <a:solidFill>
            <a:schemeClr val="accent1">
              <a:lumMod val="75000"/>
            </a:schemeClr>
          </a:solidFill>
          <a:ln w="50800">
            <a:solidFill>
              <a:schemeClr val="accent3">
                <a:lumMod val="75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cs-CZ" sz="2800" b="1" dirty="0">
                <a:solidFill>
                  <a:schemeClr val="bg1"/>
                </a:solidFill>
              </a:rPr>
              <a:t>Zvolené využití recyklované vody – výsledky projektu</a:t>
            </a:r>
            <a:endParaRPr lang="en-GB" sz="2800" b="1" dirty="0">
              <a:solidFill>
                <a:schemeClr val="bg1"/>
              </a:solidFill>
            </a:endParaRPr>
          </a:p>
        </p:txBody>
      </p:sp>
      <p:pic>
        <p:nvPicPr>
          <p:cNvPr id="3" name="Obrázek 2">
            <a:extLst>
              <a:ext uri="{FF2B5EF4-FFF2-40B4-BE49-F238E27FC236}">
                <a16:creationId xmlns:a16="http://schemas.microsoft.com/office/drawing/2014/main" id="{5A83C615-6C5B-AB32-31E8-AB6A93933A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4647" y="1172033"/>
            <a:ext cx="8136903" cy="4493405"/>
          </a:xfrm>
          <a:prstGeom prst="rect">
            <a:avLst/>
          </a:prstGeom>
        </p:spPr>
      </p:pic>
      <p:pic>
        <p:nvPicPr>
          <p:cNvPr id="4" name="Obrázek 3">
            <a:extLst>
              <a:ext uri="{FF2B5EF4-FFF2-40B4-BE49-F238E27FC236}">
                <a16:creationId xmlns:a16="http://schemas.microsoft.com/office/drawing/2014/main" id="{FB5E5E42-91BA-C365-0D25-88BD6E8A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3359" y="1246169"/>
            <a:ext cx="3178380" cy="2121930"/>
          </a:xfrm>
          <a:prstGeom prst="rect">
            <a:avLst/>
          </a:prstGeom>
        </p:spPr>
      </p:pic>
      <p:pic>
        <p:nvPicPr>
          <p:cNvPr id="5" name="Obrázek 4">
            <a:extLst>
              <a:ext uri="{FF2B5EF4-FFF2-40B4-BE49-F238E27FC236}">
                <a16:creationId xmlns:a16="http://schemas.microsoft.com/office/drawing/2014/main" id="{A3CEB185-30B0-4AD0-6D82-CAAEA4F246E6}"/>
              </a:ext>
            </a:extLst>
          </p:cNvPr>
          <p:cNvPicPr>
            <a:picLocks noChangeAspect="1"/>
          </p:cNvPicPr>
          <p:nvPr/>
        </p:nvPicPr>
        <p:blipFill>
          <a:blip r:embed="rId4"/>
          <a:stretch>
            <a:fillRect/>
          </a:stretch>
        </p:blipFill>
        <p:spPr>
          <a:xfrm>
            <a:off x="7458051" y="4132449"/>
            <a:ext cx="3178380" cy="1607125"/>
          </a:xfrm>
          <a:prstGeom prst="rect">
            <a:avLst/>
          </a:prstGeom>
        </p:spPr>
      </p:pic>
      <p:pic>
        <p:nvPicPr>
          <p:cNvPr id="9" name="Obrázek 8">
            <a:extLst>
              <a:ext uri="{FF2B5EF4-FFF2-40B4-BE49-F238E27FC236}">
                <a16:creationId xmlns:a16="http://schemas.microsoft.com/office/drawing/2014/main" id="{D83C0EAA-9601-2AB3-CF9E-2CB35457AF35}"/>
              </a:ext>
            </a:extLst>
          </p:cNvPr>
          <p:cNvPicPr>
            <a:picLocks noChangeAspect="1"/>
          </p:cNvPicPr>
          <p:nvPr/>
        </p:nvPicPr>
        <p:blipFill>
          <a:blip r:embed="rId5"/>
          <a:stretch>
            <a:fillRect/>
          </a:stretch>
        </p:blipFill>
        <p:spPr>
          <a:xfrm rot="16200000">
            <a:off x="8725167" y="3276954"/>
            <a:ext cx="792549" cy="792549"/>
          </a:xfrm>
          <a:prstGeom prst="rect">
            <a:avLst/>
          </a:prstGeom>
        </p:spPr>
      </p:pic>
    </p:spTree>
    <p:extLst>
      <p:ext uri="{BB962C8B-B14F-4D97-AF65-F5344CB8AC3E}">
        <p14:creationId xmlns:p14="http://schemas.microsoft.com/office/powerpoint/2010/main" val="2402721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FA1DB-0607-4704-AADF-A2DD4C98F2FF}"/>
              </a:ext>
            </a:extLst>
          </p:cNvPr>
          <p:cNvSpPr>
            <a:spLocks noGrp="1"/>
          </p:cNvSpPr>
          <p:nvPr/>
        </p:nvSpPr>
        <p:spPr bwMode="auto">
          <a:xfrm>
            <a:off x="1941258" y="332656"/>
            <a:ext cx="8229600" cy="481124"/>
          </a:xfrm>
          <a:prstGeom prst="rect">
            <a:avLst/>
          </a:prstGeom>
          <a:solidFill>
            <a:schemeClr val="accent1">
              <a:lumMod val="75000"/>
            </a:schemeClr>
          </a:solidFill>
          <a:ln w="50800">
            <a:solidFill>
              <a:schemeClr val="accent3">
                <a:lumMod val="75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cs-CZ" sz="2800" b="1" dirty="0">
                <a:solidFill>
                  <a:schemeClr val="bg1"/>
                </a:solidFill>
              </a:rPr>
              <a:t>Poloprovozní jednotky na ČOV Brno - Modřice</a:t>
            </a:r>
            <a:endParaRPr lang="en-GB" sz="2800" b="1" dirty="0">
              <a:solidFill>
                <a:schemeClr val="bg1"/>
              </a:solidFill>
            </a:endParaRPr>
          </a:p>
        </p:txBody>
      </p:sp>
      <p:pic>
        <p:nvPicPr>
          <p:cNvPr id="2" name="Obrázek 1">
            <a:extLst>
              <a:ext uri="{FF2B5EF4-FFF2-40B4-BE49-F238E27FC236}">
                <a16:creationId xmlns:a16="http://schemas.microsoft.com/office/drawing/2014/main" id="{A9F11DD5-3266-3158-FA96-19BB0A937C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567" y="1268760"/>
            <a:ext cx="3600400" cy="1727158"/>
          </a:xfrm>
          <a:prstGeom prst="rect">
            <a:avLst/>
          </a:prstGeom>
        </p:spPr>
      </p:pic>
      <p:pic>
        <p:nvPicPr>
          <p:cNvPr id="4" name="Obrázek 3">
            <a:extLst>
              <a:ext uri="{FF2B5EF4-FFF2-40B4-BE49-F238E27FC236}">
                <a16:creationId xmlns:a16="http://schemas.microsoft.com/office/drawing/2014/main" id="{9859F7DA-C0B7-8D42-77F4-01826FD033BE}"/>
              </a:ext>
            </a:extLst>
          </p:cNvPr>
          <p:cNvPicPr>
            <a:picLocks noChangeAspect="1"/>
          </p:cNvPicPr>
          <p:nvPr/>
        </p:nvPicPr>
        <p:blipFill>
          <a:blip r:embed="rId3"/>
          <a:stretch>
            <a:fillRect/>
          </a:stretch>
        </p:blipFill>
        <p:spPr>
          <a:xfrm>
            <a:off x="4222998" y="1126536"/>
            <a:ext cx="3528392" cy="4689170"/>
          </a:xfrm>
          <a:prstGeom prst="rect">
            <a:avLst/>
          </a:prstGeom>
        </p:spPr>
      </p:pic>
      <p:pic>
        <p:nvPicPr>
          <p:cNvPr id="5" name="Obrázek 4">
            <a:extLst>
              <a:ext uri="{FF2B5EF4-FFF2-40B4-BE49-F238E27FC236}">
                <a16:creationId xmlns:a16="http://schemas.microsoft.com/office/drawing/2014/main" id="{F985C610-162E-CF6F-6D2C-0B50AF42F2E4}"/>
              </a:ext>
            </a:extLst>
          </p:cNvPr>
          <p:cNvPicPr>
            <a:picLocks noChangeAspect="1"/>
          </p:cNvPicPr>
          <p:nvPr/>
        </p:nvPicPr>
        <p:blipFill>
          <a:blip r:embed="rId4"/>
          <a:stretch>
            <a:fillRect/>
          </a:stretch>
        </p:blipFill>
        <p:spPr>
          <a:xfrm>
            <a:off x="334566" y="3417801"/>
            <a:ext cx="3240360" cy="2430269"/>
          </a:xfrm>
          <a:prstGeom prst="rect">
            <a:avLst/>
          </a:prstGeom>
        </p:spPr>
      </p:pic>
      <p:pic>
        <p:nvPicPr>
          <p:cNvPr id="6" name="Obrázek 5">
            <a:extLst>
              <a:ext uri="{FF2B5EF4-FFF2-40B4-BE49-F238E27FC236}">
                <a16:creationId xmlns:a16="http://schemas.microsoft.com/office/drawing/2014/main" id="{2F5A8F03-375D-932F-542C-C01D205C1930}"/>
              </a:ext>
            </a:extLst>
          </p:cNvPr>
          <p:cNvPicPr>
            <a:picLocks noChangeAspect="1"/>
          </p:cNvPicPr>
          <p:nvPr/>
        </p:nvPicPr>
        <p:blipFill>
          <a:blip r:embed="rId5"/>
          <a:stretch>
            <a:fillRect/>
          </a:stretch>
        </p:blipFill>
        <p:spPr>
          <a:xfrm>
            <a:off x="8183438" y="1196752"/>
            <a:ext cx="3512281" cy="4689170"/>
          </a:xfrm>
          <a:prstGeom prst="rect">
            <a:avLst/>
          </a:prstGeom>
        </p:spPr>
      </p:pic>
    </p:spTree>
    <p:extLst>
      <p:ext uri="{BB962C8B-B14F-4D97-AF65-F5344CB8AC3E}">
        <p14:creationId xmlns:p14="http://schemas.microsoft.com/office/powerpoint/2010/main" val="2224066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FA1DB-0607-4704-AADF-A2DD4C98F2FF}"/>
              </a:ext>
            </a:extLst>
          </p:cNvPr>
          <p:cNvSpPr>
            <a:spLocks noGrp="1"/>
          </p:cNvSpPr>
          <p:nvPr/>
        </p:nvSpPr>
        <p:spPr bwMode="auto">
          <a:xfrm>
            <a:off x="982638" y="290453"/>
            <a:ext cx="9793088" cy="481124"/>
          </a:xfrm>
          <a:prstGeom prst="rect">
            <a:avLst/>
          </a:prstGeom>
          <a:solidFill>
            <a:schemeClr val="accent1">
              <a:lumMod val="75000"/>
            </a:schemeClr>
          </a:solidFill>
          <a:ln w="50800">
            <a:solidFill>
              <a:schemeClr val="accent3">
                <a:lumMod val="75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cs-CZ" sz="2800" b="1" dirty="0">
                <a:solidFill>
                  <a:schemeClr val="bg1"/>
                </a:solidFill>
              </a:rPr>
              <a:t>Posouzení SZÚ</a:t>
            </a:r>
            <a:endParaRPr lang="en-GB" sz="2800" b="1" dirty="0">
              <a:solidFill>
                <a:schemeClr val="bg1"/>
              </a:solidFill>
            </a:endParaRPr>
          </a:p>
        </p:txBody>
      </p:sp>
      <p:sp>
        <p:nvSpPr>
          <p:cNvPr id="4" name="Zástupný obsah 3">
            <a:extLst>
              <a:ext uri="{FF2B5EF4-FFF2-40B4-BE49-F238E27FC236}">
                <a16:creationId xmlns:a16="http://schemas.microsoft.com/office/drawing/2014/main" id="{898C40BE-18B3-9E4D-F4BF-A0978C54FB04}"/>
              </a:ext>
            </a:extLst>
          </p:cNvPr>
          <p:cNvSpPr>
            <a:spLocks noGrp="1"/>
          </p:cNvSpPr>
          <p:nvPr>
            <p:ph sz="half" idx="1"/>
          </p:nvPr>
        </p:nvSpPr>
        <p:spPr>
          <a:xfrm>
            <a:off x="910630" y="1110755"/>
            <a:ext cx="4608512" cy="4683969"/>
          </a:xfrm>
        </p:spPr>
        <p:txBody>
          <a:bodyPr>
            <a:normAutofit lnSpcReduction="10000"/>
          </a:bodyPr>
          <a:lstStyle/>
          <a:p>
            <a:pPr marL="0" indent="0">
              <a:buNone/>
            </a:pPr>
            <a:r>
              <a:rPr lang="cs-CZ" dirty="0"/>
              <a:t>Ultrafiltrace </a:t>
            </a:r>
          </a:p>
          <a:p>
            <a:pPr marL="0" indent="0">
              <a:buNone/>
            </a:pPr>
            <a:r>
              <a:rPr lang="cs-CZ" sz="2400" b="1" dirty="0">
                <a:ea typeface="Arial" panose="020B0604020202020204" pitchFamily="34" charset="0"/>
                <a:cs typeface="Arial" panose="020B0604020202020204" pitchFamily="34" charset="0"/>
              </a:rPr>
              <a:t>Využití: závlaha - sady, veřejná prostranství, parky, golfová hřiště, užitkové plodiny</a:t>
            </a:r>
            <a:endParaRPr lang="cs-CZ" sz="2400" dirty="0">
              <a:ea typeface="Arial" panose="020B0604020202020204" pitchFamily="34" charset="0"/>
              <a:cs typeface="Arial" panose="020B0604020202020204" pitchFamily="34" charset="0"/>
            </a:endParaRPr>
          </a:p>
          <a:p>
            <a:pPr marL="0" indent="0" algn="just">
              <a:buNone/>
            </a:pPr>
            <a:r>
              <a:rPr lang="sk-SK" sz="2400" dirty="0" err="1">
                <a:ea typeface="Times New Roman" panose="02020603050405020304" pitchFamily="18" charset="0"/>
              </a:rPr>
              <a:t>Podle</a:t>
            </a:r>
            <a:r>
              <a:rPr lang="sk-SK" sz="2400" dirty="0">
                <a:ea typeface="Times New Roman" panose="02020603050405020304" pitchFamily="18" charset="0"/>
              </a:rPr>
              <a:t> </a:t>
            </a:r>
            <a:r>
              <a:rPr lang="sk-SK" sz="2400" dirty="0" err="1">
                <a:ea typeface="Times New Roman" panose="02020603050405020304" pitchFamily="18" charset="0"/>
              </a:rPr>
              <a:t>Nařízení</a:t>
            </a:r>
            <a:r>
              <a:rPr lang="sk-SK" sz="2400" dirty="0">
                <a:ea typeface="Times New Roman" panose="02020603050405020304" pitchFamily="18" charset="0"/>
              </a:rPr>
              <a:t> EU 741/2020 i </a:t>
            </a:r>
            <a:r>
              <a:rPr lang="sk-SK" sz="2400" dirty="0">
                <a:ea typeface="Batang" panose="02030600000101010101" pitchFamily="18" charset="-127"/>
              </a:rPr>
              <a:t>ISO 16075 s</a:t>
            </a:r>
            <a:r>
              <a:rPr lang="sk-SK" sz="2400" dirty="0">
                <a:ea typeface="Times New Roman" panose="02020603050405020304" pitchFamily="18" charset="0"/>
              </a:rPr>
              <a:t>plňuje upravená voda </a:t>
            </a:r>
            <a:r>
              <a:rPr lang="sk-SK" sz="2400" dirty="0" err="1">
                <a:ea typeface="Times New Roman" panose="02020603050405020304" pitchFamily="18" charset="0"/>
              </a:rPr>
              <a:t>požadavky</a:t>
            </a:r>
            <a:r>
              <a:rPr lang="sk-SK" sz="2400" dirty="0">
                <a:ea typeface="Times New Roman" panose="02020603050405020304" pitchFamily="18" charset="0"/>
              </a:rPr>
              <a:t> na kvalitu vody C, a tím splňuje </a:t>
            </a:r>
            <a:r>
              <a:rPr lang="sk-SK" sz="2400" dirty="0" err="1">
                <a:ea typeface="Times New Roman" panose="02020603050405020304" pitchFamily="18" charset="0"/>
              </a:rPr>
              <a:t>požadavky</a:t>
            </a:r>
            <a:r>
              <a:rPr lang="sk-SK" sz="2400" dirty="0">
                <a:ea typeface="Times New Roman" panose="02020603050405020304" pitchFamily="18" charset="0"/>
              </a:rPr>
              <a:t> i na závlahy v </a:t>
            </a:r>
            <a:r>
              <a:rPr lang="sk-SK" sz="2400" dirty="0" err="1">
                <a:ea typeface="Times New Roman" panose="02020603050405020304" pitchFamily="18" charset="0"/>
              </a:rPr>
              <a:t>sadech</a:t>
            </a:r>
            <a:r>
              <a:rPr lang="sk-SK" sz="2400" dirty="0">
                <a:ea typeface="Times New Roman" panose="02020603050405020304" pitchFamily="18" charset="0"/>
              </a:rPr>
              <a:t> a na </a:t>
            </a:r>
            <a:r>
              <a:rPr lang="sk-SK" sz="2400" dirty="0" err="1">
                <a:ea typeface="Times New Roman" panose="02020603050405020304" pitchFamily="18" charset="0"/>
              </a:rPr>
              <a:t>veřejných</a:t>
            </a:r>
            <a:r>
              <a:rPr lang="sk-SK" sz="2400" dirty="0">
                <a:ea typeface="Times New Roman" panose="02020603050405020304" pitchFamily="18" charset="0"/>
              </a:rPr>
              <a:t> </a:t>
            </a:r>
            <a:r>
              <a:rPr lang="sk-SK" sz="2400" dirty="0" err="1">
                <a:ea typeface="Times New Roman" panose="02020603050405020304" pitchFamily="18" charset="0"/>
              </a:rPr>
              <a:t>prostranstvích</a:t>
            </a:r>
            <a:r>
              <a:rPr lang="sk-SK" sz="2400" dirty="0">
                <a:ea typeface="Times New Roman" panose="02020603050405020304" pitchFamily="18" charset="0"/>
              </a:rPr>
              <a:t> (parky). </a:t>
            </a:r>
            <a:endParaRPr lang="cs-CZ" sz="2400" dirty="0"/>
          </a:p>
        </p:txBody>
      </p:sp>
      <p:sp>
        <p:nvSpPr>
          <p:cNvPr id="5" name="Zástupný obsah 4">
            <a:extLst>
              <a:ext uri="{FF2B5EF4-FFF2-40B4-BE49-F238E27FC236}">
                <a16:creationId xmlns:a16="http://schemas.microsoft.com/office/drawing/2014/main" id="{1E0D3C0E-F111-A37B-1057-D6CD3666AC56}"/>
              </a:ext>
            </a:extLst>
          </p:cNvPr>
          <p:cNvSpPr>
            <a:spLocks noGrp="1"/>
          </p:cNvSpPr>
          <p:nvPr>
            <p:ph sz="half" idx="2"/>
          </p:nvPr>
        </p:nvSpPr>
        <p:spPr>
          <a:xfrm>
            <a:off x="6056934" y="1110755"/>
            <a:ext cx="4862808" cy="4683969"/>
          </a:xfrm>
        </p:spPr>
        <p:txBody>
          <a:bodyPr>
            <a:normAutofit lnSpcReduction="10000"/>
          </a:bodyPr>
          <a:lstStyle/>
          <a:p>
            <a:pPr marL="0" indent="0">
              <a:buNone/>
            </a:pPr>
            <a:r>
              <a:rPr lang="cs-CZ" dirty="0"/>
              <a:t>Ultrafiltrace/UV</a:t>
            </a:r>
          </a:p>
          <a:p>
            <a:pPr marL="0" indent="0">
              <a:buNone/>
            </a:pPr>
            <a:r>
              <a:rPr lang="sk-SK" sz="2400" b="1" dirty="0">
                <a:latin typeface="Times New Roman" panose="02020603050405020304" pitchFamily="18" charset="0"/>
                <a:ea typeface="Times New Roman" panose="02020603050405020304" pitchFamily="18" charset="0"/>
              </a:rPr>
              <a:t>Využití: závlaha </a:t>
            </a:r>
            <a:r>
              <a:rPr lang="sk-SK" sz="2400" b="1" dirty="0" err="1">
                <a:latin typeface="Times New Roman" panose="02020603050405020304" pitchFamily="18" charset="0"/>
                <a:ea typeface="Times New Roman" panose="02020603050405020304" pitchFamily="18" charset="0"/>
              </a:rPr>
              <a:t>potravinářských</a:t>
            </a:r>
            <a:r>
              <a:rPr lang="sk-SK" sz="2400" b="1" dirty="0">
                <a:latin typeface="Times New Roman" panose="02020603050405020304" pitchFamily="18" charset="0"/>
                <a:ea typeface="Times New Roman" panose="02020603050405020304" pitchFamily="18" charset="0"/>
              </a:rPr>
              <a:t> </a:t>
            </a:r>
            <a:r>
              <a:rPr lang="sk-SK" sz="2400" b="1" dirty="0" err="1">
                <a:latin typeface="Times New Roman" panose="02020603050405020304" pitchFamily="18" charset="0"/>
                <a:ea typeface="Times New Roman" panose="02020603050405020304" pitchFamily="18" charset="0"/>
              </a:rPr>
              <a:t>plodin</a:t>
            </a:r>
            <a:endParaRPr lang="sk-SK" sz="2400" b="1" dirty="0">
              <a:latin typeface="Times New Roman" panose="02020603050405020304" pitchFamily="18" charset="0"/>
              <a:ea typeface="Times New Roman" panose="02020603050405020304" pitchFamily="18" charset="0"/>
            </a:endParaRPr>
          </a:p>
          <a:p>
            <a:pPr marL="0" indent="0" algn="just">
              <a:buNone/>
            </a:pPr>
            <a:r>
              <a:rPr lang="cs-CZ" sz="2400" dirty="0">
                <a:latin typeface="Times New Roman" panose="02020603050405020304" pitchFamily="18" charset="0"/>
                <a:ea typeface="Times New Roman" panose="02020603050405020304" pitchFamily="18" charset="0"/>
              </a:rPr>
              <a:t>Upravené vody nepředstavují zdravotní riziko pro přímé využití v zemědělství – závlaha potravinářských plodin, přímé využití v zemědělství – závlaha užitkových plodin, přímé využití závlah užitkových aktivit typu sady a veřejná prostranství (parky), přímé využití v krajině – golfová hřiště.</a:t>
            </a:r>
          </a:p>
          <a:p>
            <a:pPr marL="0" indent="0">
              <a:buNone/>
            </a:pPr>
            <a:endParaRPr lang="cs-CZ" dirty="0"/>
          </a:p>
        </p:txBody>
      </p:sp>
    </p:spTree>
    <p:extLst>
      <p:ext uri="{BB962C8B-B14F-4D97-AF65-F5344CB8AC3E}">
        <p14:creationId xmlns:p14="http://schemas.microsoft.com/office/powerpoint/2010/main" val="2241905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FA1DB-0607-4704-AADF-A2DD4C98F2FF}"/>
              </a:ext>
            </a:extLst>
          </p:cNvPr>
          <p:cNvSpPr>
            <a:spLocks noGrp="1"/>
          </p:cNvSpPr>
          <p:nvPr/>
        </p:nvSpPr>
        <p:spPr bwMode="auto">
          <a:xfrm>
            <a:off x="1054646" y="290453"/>
            <a:ext cx="9721080" cy="481124"/>
          </a:xfrm>
          <a:prstGeom prst="rect">
            <a:avLst/>
          </a:prstGeom>
          <a:solidFill>
            <a:schemeClr val="accent1">
              <a:lumMod val="75000"/>
            </a:schemeClr>
          </a:solidFill>
          <a:ln w="50800">
            <a:solidFill>
              <a:schemeClr val="accent3">
                <a:lumMod val="75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cs-CZ" sz="2800" b="1" dirty="0">
                <a:solidFill>
                  <a:schemeClr val="bg1"/>
                </a:solidFill>
              </a:rPr>
              <a:t>Posouzení SZÚ</a:t>
            </a:r>
            <a:endParaRPr lang="en-GB" sz="2800" b="1" dirty="0">
              <a:solidFill>
                <a:schemeClr val="bg1"/>
              </a:solidFill>
            </a:endParaRPr>
          </a:p>
        </p:txBody>
      </p:sp>
      <p:sp>
        <p:nvSpPr>
          <p:cNvPr id="5" name="Zástupný obsah 4">
            <a:extLst>
              <a:ext uri="{FF2B5EF4-FFF2-40B4-BE49-F238E27FC236}">
                <a16:creationId xmlns:a16="http://schemas.microsoft.com/office/drawing/2014/main" id="{1E0D3C0E-F111-A37B-1057-D6CD3666AC56}"/>
              </a:ext>
            </a:extLst>
          </p:cNvPr>
          <p:cNvSpPr>
            <a:spLocks noGrp="1"/>
          </p:cNvSpPr>
          <p:nvPr>
            <p:ph sz="half" idx="2"/>
          </p:nvPr>
        </p:nvSpPr>
        <p:spPr>
          <a:xfrm>
            <a:off x="1054646" y="980729"/>
            <a:ext cx="4925212" cy="4683969"/>
          </a:xfrm>
        </p:spPr>
        <p:txBody>
          <a:bodyPr/>
          <a:lstStyle/>
          <a:p>
            <a:pPr marL="0" indent="0">
              <a:buNone/>
            </a:pPr>
            <a:r>
              <a:rPr lang="cs-CZ" dirty="0"/>
              <a:t>GAU/UV</a:t>
            </a:r>
          </a:p>
          <a:p>
            <a:pPr marL="0" indent="0">
              <a:buNone/>
            </a:pPr>
            <a:r>
              <a:rPr lang="sk-SK" sz="2400" b="1" dirty="0">
                <a:latin typeface="Times New Roman" panose="02020603050405020304" pitchFamily="18" charset="0"/>
                <a:ea typeface="Times New Roman" panose="02020603050405020304" pitchFamily="18" charset="0"/>
              </a:rPr>
              <a:t>Využití: závlaha </a:t>
            </a:r>
            <a:r>
              <a:rPr lang="sk-SK" sz="2400" b="1" dirty="0" err="1">
                <a:latin typeface="Times New Roman" panose="02020603050405020304" pitchFamily="18" charset="0"/>
                <a:ea typeface="Times New Roman" panose="02020603050405020304" pitchFamily="18" charset="0"/>
              </a:rPr>
              <a:t>potravinářských</a:t>
            </a:r>
            <a:r>
              <a:rPr lang="sk-SK" sz="2400" b="1" dirty="0">
                <a:latin typeface="Times New Roman" panose="02020603050405020304" pitchFamily="18" charset="0"/>
                <a:ea typeface="Times New Roman" panose="02020603050405020304" pitchFamily="18" charset="0"/>
              </a:rPr>
              <a:t> </a:t>
            </a:r>
            <a:r>
              <a:rPr lang="sk-SK" sz="2400" b="1" dirty="0" err="1">
                <a:latin typeface="Times New Roman" panose="02020603050405020304" pitchFamily="18" charset="0"/>
                <a:ea typeface="Times New Roman" panose="02020603050405020304" pitchFamily="18" charset="0"/>
              </a:rPr>
              <a:t>plodin</a:t>
            </a:r>
            <a:endParaRPr lang="sk-SK" sz="2400" b="1" dirty="0">
              <a:latin typeface="Times New Roman" panose="02020603050405020304" pitchFamily="18" charset="0"/>
              <a:ea typeface="Times New Roman" panose="02020603050405020304" pitchFamily="18" charset="0"/>
            </a:endParaRPr>
          </a:p>
          <a:p>
            <a:pPr marL="0" indent="0" algn="just">
              <a:buNone/>
            </a:pPr>
            <a:r>
              <a:rPr lang="cs-CZ" sz="2400" dirty="0">
                <a:latin typeface="Times New Roman" panose="02020603050405020304" pitchFamily="18" charset="0"/>
                <a:ea typeface="Batang" panose="02030600000101010101" pitchFamily="18" charset="-127"/>
              </a:rPr>
              <a:t>Riziko pro zavlažování potravinářských plodin vyplývá z výskytu </a:t>
            </a:r>
            <a:r>
              <a:rPr lang="cs-CZ" sz="2400" i="1" dirty="0" err="1">
                <a:latin typeface="Times New Roman" panose="02020603050405020304" pitchFamily="18" charset="0"/>
                <a:ea typeface="Batang" panose="02030600000101010101" pitchFamily="18" charset="-127"/>
              </a:rPr>
              <a:t>Pseudomonas</a:t>
            </a:r>
            <a:r>
              <a:rPr lang="cs-CZ" sz="2400" i="1" dirty="0">
                <a:latin typeface="Times New Roman" panose="02020603050405020304" pitchFamily="18" charset="0"/>
                <a:ea typeface="Batang" panose="02030600000101010101" pitchFamily="18" charset="-127"/>
              </a:rPr>
              <a:t> aeruginosa.</a:t>
            </a:r>
          </a:p>
          <a:p>
            <a:pPr marL="0" indent="0" algn="just">
              <a:buNone/>
            </a:pPr>
            <a:r>
              <a:rPr lang="cs-CZ" sz="2400" dirty="0">
                <a:latin typeface="Times New Roman" panose="02020603050405020304" pitchFamily="18" charset="0"/>
                <a:ea typeface="Batang" panose="02030600000101010101" pitchFamily="18" charset="-127"/>
              </a:rPr>
              <a:t>Riziko je možné minimalizovat důkladnou dezinfekcí a kontrolou UV lampy. V případě účinné dezinfekce je tato úprava vhodná pro vody k závlahám potravinářských plodin.</a:t>
            </a:r>
            <a:endParaRPr lang="cs-CZ" sz="2400" dirty="0">
              <a:latin typeface="Times New Roman" panose="02020603050405020304" pitchFamily="18" charset="0"/>
              <a:ea typeface="Times New Roman" panose="02020603050405020304" pitchFamily="18" charset="0"/>
            </a:endParaRPr>
          </a:p>
          <a:p>
            <a:pPr marL="0" indent="0">
              <a:buNone/>
            </a:pPr>
            <a:endParaRPr lang="cs-CZ" sz="2400" dirty="0">
              <a:latin typeface="Times New Roman" panose="02020603050405020304" pitchFamily="18" charset="0"/>
              <a:ea typeface="Times New Roman" panose="02020603050405020304" pitchFamily="18" charset="0"/>
            </a:endParaRPr>
          </a:p>
          <a:p>
            <a:pPr marL="0" indent="0">
              <a:buNone/>
            </a:pPr>
            <a:endParaRPr lang="cs-CZ" dirty="0"/>
          </a:p>
        </p:txBody>
      </p:sp>
      <p:sp>
        <p:nvSpPr>
          <p:cNvPr id="3" name="Zástupný obsah 2">
            <a:extLst>
              <a:ext uri="{FF2B5EF4-FFF2-40B4-BE49-F238E27FC236}">
                <a16:creationId xmlns:a16="http://schemas.microsoft.com/office/drawing/2014/main" id="{F92C9EB9-E10F-6644-7BEF-1619972179C2}"/>
              </a:ext>
            </a:extLst>
          </p:cNvPr>
          <p:cNvSpPr>
            <a:spLocks noGrp="1"/>
          </p:cNvSpPr>
          <p:nvPr>
            <p:ph sz="half" idx="1"/>
          </p:nvPr>
        </p:nvSpPr>
        <p:spPr>
          <a:xfrm>
            <a:off x="6108066" y="1000242"/>
            <a:ext cx="4595652" cy="4525963"/>
          </a:xfrm>
        </p:spPr>
        <p:txBody>
          <a:bodyPr/>
          <a:lstStyle/>
          <a:p>
            <a:pPr marL="0" indent="0">
              <a:buNone/>
            </a:pPr>
            <a:r>
              <a:rPr lang="cs-CZ" dirty="0"/>
              <a:t>Ostatní technologie</a:t>
            </a:r>
          </a:p>
          <a:p>
            <a:pPr marL="0" indent="0">
              <a:buNone/>
            </a:pPr>
            <a:r>
              <a:rPr lang="cs-CZ" sz="1800" b="1" dirty="0">
                <a:latin typeface="Arial" panose="020B0604020202020204" pitchFamily="34" charset="0"/>
                <a:cs typeface="Arial" panose="020B0604020202020204" pitchFamily="34" charset="0"/>
              </a:rPr>
              <a:t>Čekáme na posouzení od SZÚ</a:t>
            </a:r>
          </a:p>
          <a:p>
            <a:pPr marL="0" indent="0">
              <a:buNone/>
            </a:pPr>
            <a:r>
              <a:rPr lang="cs-CZ" dirty="0"/>
              <a:t>Technologie: </a:t>
            </a:r>
            <a:r>
              <a:rPr lang="cs-CZ" b="1" dirty="0"/>
              <a:t>UF/GAU/UV/RO</a:t>
            </a:r>
            <a:r>
              <a:rPr lang="cs-CZ" dirty="0"/>
              <a:t> splňuje požadavky na pitnou vodu dle 252/2004 Sb.</a:t>
            </a:r>
          </a:p>
        </p:txBody>
      </p:sp>
    </p:spTree>
    <p:extLst>
      <p:ext uri="{BB962C8B-B14F-4D97-AF65-F5344CB8AC3E}">
        <p14:creationId xmlns:p14="http://schemas.microsoft.com/office/powerpoint/2010/main" val="3831300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1F7189-8530-8C4D-0B6D-F14ECAD38B37}"/>
              </a:ext>
            </a:extLst>
          </p:cNvPr>
          <p:cNvSpPr>
            <a:spLocks noGrp="1"/>
          </p:cNvSpPr>
          <p:nvPr>
            <p:ph type="title"/>
          </p:nvPr>
        </p:nvSpPr>
        <p:spPr/>
        <p:txBody>
          <a:bodyPr>
            <a:normAutofit fontScale="90000"/>
          </a:bodyPr>
          <a:lstStyle/>
          <a:p>
            <a:r>
              <a:rPr lang="cs-CZ" dirty="0"/>
              <a:t>Hesla jsou OK, ale co pro to praktického děláme?</a:t>
            </a:r>
          </a:p>
        </p:txBody>
      </p:sp>
      <p:sp>
        <p:nvSpPr>
          <p:cNvPr id="3" name="Zástupný obsah 2">
            <a:extLst>
              <a:ext uri="{FF2B5EF4-FFF2-40B4-BE49-F238E27FC236}">
                <a16:creationId xmlns:a16="http://schemas.microsoft.com/office/drawing/2014/main" id="{D84D40C6-3C05-9853-30B3-672019A58536}"/>
              </a:ext>
            </a:extLst>
          </p:cNvPr>
          <p:cNvSpPr>
            <a:spLocks noGrp="1"/>
          </p:cNvSpPr>
          <p:nvPr>
            <p:ph idx="1"/>
          </p:nvPr>
        </p:nvSpPr>
        <p:spPr/>
        <p:txBody>
          <a:bodyPr/>
          <a:lstStyle/>
          <a:p>
            <a:endParaRPr lang="cs-CZ"/>
          </a:p>
        </p:txBody>
      </p:sp>
      <p:pic>
        <p:nvPicPr>
          <p:cNvPr id="3074" name="Picture 2">
            <a:extLst>
              <a:ext uri="{FF2B5EF4-FFF2-40B4-BE49-F238E27FC236}">
                <a16:creationId xmlns:a16="http://schemas.microsoft.com/office/drawing/2014/main" id="{BE7DAE8B-7760-60C5-EF12-A05DDC7C3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0" y="1772816"/>
            <a:ext cx="10971372" cy="407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45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8FA1DB-0607-4704-AADF-A2DD4C98F2FF}"/>
              </a:ext>
            </a:extLst>
          </p:cNvPr>
          <p:cNvSpPr>
            <a:spLocks noGrp="1"/>
          </p:cNvSpPr>
          <p:nvPr/>
        </p:nvSpPr>
        <p:spPr bwMode="auto">
          <a:xfrm>
            <a:off x="982638" y="290452"/>
            <a:ext cx="10009112" cy="481124"/>
          </a:xfrm>
          <a:prstGeom prst="rect">
            <a:avLst/>
          </a:prstGeom>
          <a:solidFill>
            <a:schemeClr val="accent1">
              <a:lumMod val="75000"/>
            </a:schemeClr>
          </a:solidFill>
          <a:ln w="50800">
            <a:solidFill>
              <a:schemeClr val="accent3">
                <a:lumMod val="75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cs-CZ" sz="2800" b="1" dirty="0">
                <a:solidFill>
                  <a:schemeClr val="bg1"/>
                </a:solidFill>
              </a:rPr>
              <a:t>Závěr z projektu</a:t>
            </a:r>
            <a:endParaRPr lang="en-GB" sz="2800" b="1" dirty="0">
              <a:solidFill>
                <a:schemeClr val="bg1"/>
              </a:solidFill>
            </a:endParaRPr>
          </a:p>
        </p:txBody>
      </p:sp>
      <p:sp>
        <p:nvSpPr>
          <p:cNvPr id="6" name="Zástupný obsah 5">
            <a:extLst>
              <a:ext uri="{FF2B5EF4-FFF2-40B4-BE49-F238E27FC236}">
                <a16:creationId xmlns:a16="http://schemas.microsoft.com/office/drawing/2014/main" id="{E8124916-EFFD-7579-50E6-8D0BE1291AC8}"/>
              </a:ext>
            </a:extLst>
          </p:cNvPr>
          <p:cNvSpPr>
            <a:spLocks noGrp="1"/>
          </p:cNvSpPr>
          <p:nvPr>
            <p:ph idx="1"/>
          </p:nvPr>
        </p:nvSpPr>
        <p:spPr>
          <a:xfrm>
            <a:off x="1018642" y="1556792"/>
            <a:ext cx="10153128" cy="4525963"/>
          </a:xfrm>
        </p:spPr>
        <p:txBody>
          <a:bodyPr>
            <a:normAutofit/>
          </a:bodyPr>
          <a:lstStyle/>
          <a:p>
            <a:pPr algn="just"/>
            <a:r>
              <a:rPr lang="cs-CZ" dirty="0"/>
              <a:t>Dlouhodobý provoz technologií v reálných podmínkách, pravidelné vzorkování velkého množství parametrů, posouzení od SZÚ = odtok z ČOV lze upravit na požadovanou kvalitu</a:t>
            </a:r>
          </a:p>
          <a:p>
            <a:pPr algn="just">
              <a:spcAft>
                <a:spcPts val="1200"/>
              </a:spcAft>
            </a:pPr>
            <a:r>
              <a:rPr lang="cs-CZ" dirty="0"/>
              <a:t>Výstupy projektu dokazují bezpečnost recyklace</a:t>
            </a:r>
          </a:p>
          <a:p>
            <a:pPr algn="just"/>
            <a:r>
              <a:rPr lang="cs-CZ" dirty="0"/>
              <a:t>Podklady pro tvorbu legislativních předpisů pro recyklaci odpadních vod v různých oblastech využití</a:t>
            </a:r>
          </a:p>
        </p:txBody>
      </p:sp>
    </p:spTree>
    <p:extLst>
      <p:ext uri="{BB962C8B-B14F-4D97-AF65-F5344CB8AC3E}">
        <p14:creationId xmlns:p14="http://schemas.microsoft.com/office/powerpoint/2010/main" val="1456437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42EE91-A353-BBF4-1D54-1141D434168C}"/>
              </a:ext>
            </a:extLst>
          </p:cNvPr>
          <p:cNvSpPr>
            <a:spLocks noGrp="1"/>
          </p:cNvSpPr>
          <p:nvPr>
            <p:ph type="title"/>
          </p:nvPr>
        </p:nvSpPr>
        <p:spPr/>
        <p:txBody>
          <a:bodyPr/>
          <a:lstStyle/>
          <a:p>
            <a:r>
              <a:rPr lang="cs-CZ" dirty="0"/>
              <a:t>Obvyklá řešení recyklace v malém</a:t>
            </a:r>
          </a:p>
        </p:txBody>
      </p:sp>
      <p:sp>
        <p:nvSpPr>
          <p:cNvPr id="3" name="Zástupný obsah 2">
            <a:extLst>
              <a:ext uri="{FF2B5EF4-FFF2-40B4-BE49-F238E27FC236}">
                <a16:creationId xmlns:a16="http://schemas.microsoft.com/office/drawing/2014/main" id="{C1F0B43A-F04A-FFEB-FB0A-0A3AAAE8D1A7}"/>
              </a:ext>
            </a:extLst>
          </p:cNvPr>
          <p:cNvSpPr>
            <a:spLocks noGrp="1"/>
          </p:cNvSpPr>
          <p:nvPr>
            <p:ph idx="1"/>
          </p:nvPr>
        </p:nvSpPr>
        <p:spPr>
          <a:xfrm>
            <a:off x="609520" y="1280817"/>
            <a:ext cx="11534358" cy="4525963"/>
          </a:xfrm>
        </p:spPr>
        <p:txBody>
          <a:bodyPr/>
          <a:lstStyle/>
          <a:p>
            <a:r>
              <a:rPr lang="cs-CZ" dirty="0"/>
              <a:t>Intenzivně  (např. MBR)             Extenzivně (např. vertikální </a:t>
            </a:r>
            <a:r>
              <a:rPr lang="cs-CZ" dirty="0" err="1"/>
              <a:t>biofiltr</a:t>
            </a:r>
            <a:r>
              <a:rPr lang="cs-CZ" dirty="0"/>
              <a:t>)</a:t>
            </a:r>
          </a:p>
        </p:txBody>
      </p:sp>
      <p:pic>
        <p:nvPicPr>
          <p:cNvPr id="4" name="Picture 2" descr="C:\Users\ploteny\Desktop\seminare 2016\AQUA TRENCIN\obr.4 (2).jpg">
            <a:extLst>
              <a:ext uri="{FF2B5EF4-FFF2-40B4-BE49-F238E27FC236}">
                <a16:creationId xmlns:a16="http://schemas.microsoft.com/office/drawing/2014/main" id="{0C6099A3-A31E-2CF8-CAFA-4A80CE2547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790" y="1916832"/>
            <a:ext cx="5053638" cy="382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ástupný symbol pro obsah 4">
            <a:extLst>
              <a:ext uri="{FF2B5EF4-FFF2-40B4-BE49-F238E27FC236}">
                <a16:creationId xmlns:a16="http://schemas.microsoft.com/office/drawing/2014/main" id="{44CB785A-7655-81B0-EF88-C5C3305962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214659" y="2423817"/>
            <a:ext cx="5483225" cy="3654425"/>
          </a:xfrm>
          <a:prstGeom prst="rect">
            <a:avLst/>
          </a:prstGeom>
        </p:spPr>
      </p:pic>
      <p:pic>
        <p:nvPicPr>
          <p:cNvPr id="6" name="Picture 4">
            <a:extLst>
              <a:ext uri="{FF2B5EF4-FFF2-40B4-BE49-F238E27FC236}">
                <a16:creationId xmlns:a16="http://schemas.microsoft.com/office/drawing/2014/main" id="{3DC4CB5B-47DA-19E6-B102-9A84DD293D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96732" y="4157482"/>
            <a:ext cx="3718669" cy="237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61934F0E-1716-2CE9-08D3-60D450A33A4C}"/>
              </a:ext>
            </a:extLst>
          </p:cNvPr>
          <p:cNvSpPr txBox="1"/>
          <p:nvPr/>
        </p:nvSpPr>
        <p:spPr>
          <a:xfrm>
            <a:off x="2494806" y="6164102"/>
            <a:ext cx="6120680" cy="369332"/>
          </a:xfrm>
          <a:prstGeom prst="rect">
            <a:avLst/>
          </a:prstGeom>
          <a:noFill/>
        </p:spPr>
        <p:txBody>
          <a:bodyPr wrap="square" rtlCol="0">
            <a:spAutoFit/>
          </a:bodyPr>
          <a:lstStyle/>
          <a:p>
            <a:r>
              <a:rPr lang="cs-CZ" dirty="0"/>
              <a:t>Zvyklosti ve světě – Texas, Německo….</a:t>
            </a:r>
          </a:p>
        </p:txBody>
      </p:sp>
    </p:spTree>
    <p:extLst>
      <p:ext uri="{BB962C8B-B14F-4D97-AF65-F5344CB8AC3E}">
        <p14:creationId xmlns:p14="http://schemas.microsoft.com/office/powerpoint/2010/main" val="205507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CF615412-7301-B26A-533C-2204CAEEF7EE}"/>
              </a:ext>
            </a:extLst>
          </p:cNvPr>
          <p:cNvSpPr>
            <a:spLocks noGrp="1"/>
          </p:cNvSpPr>
          <p:nvPr>
            <p:ph type="title"/>
          </p:nvPr>
        </p:nvSpPr>
        <p:spPr>
          <a:xfrm>
            <a:off x="1872456" y="1268413"/>
            <a:ext cx="8229600" cy="495300"/>
          </a:xfrm>
        </p:spPr>
        <p:txBody>
          <a:bodyPr/>
          <a:lstStyle/>
          <a:p>
            <a:r>
              <a:rPr lang="cs-CZ" altLang="cs-CZ" sz="2400"/>
              <a:t>Požadované výstupy pro soukromé (R) a veřejné použití (C)</a:t>
            </a:r>
          </a:p>
        </p:txBody>
      </p:sp>
      <p:pic>
        <p:nvPicPr>
          <p:cNvPr id="18435" name="Zástupný symbol pro obsah 3">
            <a:extLst>
              <a:ext uri="{FF2B5EF4-FFF2-40B4-BE49-F238E27FC236}">
                <a16:creationId xmlns:a16="http://schemas.microsoft.com/office/drawing/2014/main" id="{F55B8DE8-5842-6DA1-2CFC-7D1CA044482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350295" y="1700213"/>
            <a:ext cx="7273925" cy="4284662"/>
          </a:xfrm>
        </p:spPr>
      </p:pic>
      <p:sp>
        <p:nvSpPr>
          <p:cNvPr id="18437" name="Nadpis 1">
            <a:extLst>
              <a:ext uri="{FF2B5EF4-FFF2-40B4-BE49-F238E27FC236}">
                <a16:creationId xmlns:a16="http://schemas.microsoft.com/office/drawing/2014/main" id="{DF8B3181-427B-5C94-5BC0-6D2782A78E5A}"/>
              </a:ext>
            </a:extLst>
          </p:cNvPr>
          <p:cNvSpPr txBox="1">
            <a:spLocks/>
          </p:cNvSpPr>
          <p:nvPr/>
        </p:nvSpPr>
        <p:spPr bwMode="auto">
          <a:xfrm>
            <a:off x="1918742" y="346076"/>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4000" dirty="0"/>
              <a:t>Příklad z USA – norma a její členění</a:t>
            </a:r>
          </a:p>
        </p:txBody>
      </p:sp>
    </p:spTree>
    <p:extLst>
      <p:ext uri="{BB962C8B-B14F-4D97-AF65-F5344CB8AC3E}">
        <p14:creationId xmlns:p14="http://schemas.microsoft.com/office/powerpoint/2010/main" val="209359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1FC0CE32-9A68-67CE-A7C1-BCCCA3A45075}"/>
              </a:ext>
            </a:extLst>
          </p:cNvPr>
          <p:cNvSpPr>
            <a:spLocks noGrp="1"/>
          </p:cNvSpPr>
          <p:nvPr>
            <p:ph type="title"/>
          </p:nvPr>
        </p:nvSpPr>
        <p:spPr/>
        <p:txBody>
          <a:bodyPr/>
          <a:lstStyle/>
          <a:p>
            <a:r>
              <a:rPr lang="cs-CZ" altLang="cs-CZ"/>
              <a:t>Větší objekty</a:t>
            </a:r>
          </a:p>
        </p:txBody>
      </p:sp>
      <p:pic>
        <p:nvPicPr>
          <p:cNvPr id="55299" name="Zástupný obsah 3">
            <a:extLst>
              <a:ext uri="{FF2B5EF4-FFF2-40B4-BE49-F238E27FC236}">
                <a16:creationId xmlns:a16="http://schemas.microsoft.com/office/drawing/2014/main" id="{EC3F9FC3-00B8-A0ED-9E11-EB0F5BAD081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980407" y="1282701"/>
            <a:ext cx="3394075" cy="4525963"/>
          </a:xfrm>
        </p:spPr>
      </p:pic>
      <p:pic>
        <p:nvPicPr>
          <p:cNvPr id="55300" name="Obrázek 4">
            <a:extLst>
              <a:ext uri="{FF2B5EF4-FFF2-40B4-BE49-F238E27FC236}">
                <a16:creationId xmlns:a16="http://schemas.microsoft.com/office/drawing/2014/main" id="{B23FCD48-EC46-7984-B664-234BDEB97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6719" y="1282701"/>
            <a:ext cx="4762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221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46F485-C040-FB02-5784-CD4B613A67DE}"/>
              </a:ext>
            </a:extLst>
          </p:cNvPr>
          <p:cNvSpPr>
            <a:spLocks noGrp="1"/>
          </p:cNvSpPr>
          <p:nvPr>
            <p:ph type="title"/>
          </p:nvPr>
        </p:nvSpPr>
        <p:spPr/>
        <p:txBody>
          <a:bodyPr>
            <a:normAutofit fontScale="90000"/>
          </a:bodyPr>
          <a:lstStyle/>
          <a:p>
            <a:r>
              <a:rPr lang="cs-CZ" dirty="0" err="1"/>
              <a:t>Potsdammerplatz</a:t>
            </a:r>
            <a:r>
              <a:rPr lang="cs-CZ" dirty="0"/>
              <a:t>, </a:t>
            </a:r>
            <a:r>
              <a:rPr lang="cs-CZ" altLang="cs-CZ" dirty="0" err="1"/>
              <a:t>Block</a:t>
            </a:r>
            <a:r>
              <a:rPr lang="cs-CZ" altLang="cs-CZ" dirty="0"/>
              <a:t> 6, </a:t>
            </a:r>
            <a:r>
              <a:rPr lang="cs-CZ" altLang="cs-CZ" dirty="0" err="1"/>
              <a:t>Berlin</a:t>
            </a:r>
            <a:r>
              <a:rPr lang="cs-CZ" dirty="0"/>
              <a:t> – minulé tisíciletí</a:t>
            </a:r>
          </a:p>
        </p:txBody>
      </p:sp>
      <p:sp>
        <p:nvSpPr>
          <p:cNvPr id="3" name="Zástupný obsah 2">
            <a:extLst>
              <a:ext uri="{FF2B5EF4-FFF2-40B4-BE49-F238E27FC236}">
                <a16:creationId xmlns:a16="http://schemas.microsoft.com/office/drawing/2014/main" id="{7913A62B-AF3E-77C4-9568-D6F86D625538}"/>
              </a:ext>
            </a:extLst>
          </p:cNvPr>
          <p:cNvSpPr>
            <a:spLocks noGrp="1"/>
          </p:cNvSpPr>
          <p:nvPr>
            <p:ph idx="1"/>
          </p:nvPr>
        </p:nvSpPr>
        <p:spPr>
          <a:xfrm>
            <a:off x="550590" y="1340768"/>
            <a:ext cx="10971372" cy="4525963"/>
          </a:xfrm>
        </p:spPr>
        <p:txBody>
          <a:bodyPr/>
          <a:lstStyle/>
          <a:p>
            <a:r>
              <a:rPr lang="cs-CZ" dirty="0"/>
              <a:t>Ověřený 25 roků fungující pilotní projekt …. = udržitelné řešení</a:t>
            </a:r>
          </a:p>
        </p:txBody>
      </p:sp>
      <p:pic>
        <p:nvPicPr>
          <p:cNvPr id="4" name="Obrázek 4">
            <a:extLst>
              <a:ext uri="{FF2B5EF4-FFF2-40B4-BE49-F238E27FC236}">
                <a16:creationId xmlns:a16="http://schemas.microsoft.com/office/drawing/2014/main" id="{7ED0060E-3F07-9740-BA1E-BD52279EAE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802" y="2204864"/>
            <a:ext cx="5104808"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ploteny\Desktop\ost pravp\pravý spodní\recyklace vod\sede vody\berlin block 6\PB290051.JPG">
            <a:extLst>
              <a:ext uri="{FF2B5EF4-FFF2-40B4-BE49-F238E27FC236}">
                <a16:creationId xmlns:a16="http://schemas.microsoft.com/office/drawing/2014/main" id="{6F8C113C-0BCF-B271-3314-4F25BDDB92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7175" y="2204864"/>
            <a:ext cx="5714788" cy="31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441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459914-DF15-E011-F308-2330AECA4249}"/>
              </a:ext>
            </a:extLst>
          </p:cNvPr>
          <p:cNvSpPr>
            <a:spLocks noGrp="1"/>
          </p:cNvSpPr>
          <p:nvPr>
            <p:ph type="title"/>
          </p:nvPr>
        </p:nvSpPr>
        <p:spPr>
          <a:xfrm>
            <a:off x="609521" y="254760"/>
            <a:ext cx="10971372" cy="1143000"/>
          </a:xfrm>
        </p:spPr>
        <p:txBody>
          <a:bodyPr/>
          <a:lstStyle/>
          <a:p>
            <a:pPr algn="l"/>
            <a:r>
              <a:rPr lang="cs-CZ" dirty="0"/>
              <a:t>Německo a šedé vody – desítky čistíren</a:t>
            </a:r>
          </a:p>
        </p:txBody>
      </p:sp>
      <p:pic>
        <p:nvPicPr>
          <p:cNvPr id="4" name="Picture 2">
            <a:extLst>
              <a:ext uri="{FF2B5EF4-FFF2-40B4-BE49-F238E27FC236}">
                <a16:creationId xmlns:a16="http://schemas.microsoft.com/office/drawing/2014/main" id="{225C01AA-5C00-7DCE-35AB-9826789CF6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542" y="3573016"/>
            <a:ext cx="4757737"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B8D0BBEB-3224-0D7F-17EF-5C236AC28C4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655046" y="4071619"/>
            <a:ext cx="5595864" cy="242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FBBA7FF7-421F-84A2-7E86-2BF47CC102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166" y="1302429"/>
            <a:ext cx="5595864" cy="2736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ploteny\Desktop\ost pravp\pravý spodní\recyklace vod\sede vody\sedevody potsdam\sede vody Potsdamm 6m3-den 1.jpg">
            <a:extLst>
              <a:ext uri="{FF2B5EF4-FFF2-40B4-BE49-F238E27FC236}">
                <a16:creationId xmlns:a16="http://schemas.microsoft.com/office/drawing/2014/main" id="{9FBDE728-316A-CB03-675D-64F373C0F8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8056" y="1408112"/>
            <a:ext cx="2880320"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590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4EFEE-3DBB-404E-A94D-8666AE9F822E}"/>
              </a:ext>
            </a:extLst>
          </p:cNvPr>
          <p:cNvSpPr>
            <a:spLocks noGrp="1"/>
          </p:cNvSpPr>
          <p:nvPr>
            <p:ph type="title"/>
          </p:nvPr>
        </p:nvSpPr>
        <p:spPr>
          <a:xfrm>
            <a:off x="190550" y="332656"/>
            <a:ext cx="11089231" cy="1143000"/>
          </a:xfrm>
        </p:spPr>
        <p:txBody>
          <a:bodyPr>
            <a:normAutofit fontScale="90000"/>
          </a:bodyPr>
          <a:lstStyle/>
          <a:p>
            <a:r>
              <a:rPr lang="cs-CZ" sz="40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Legislativa - Zákon o ochraně veřejného zdraví</a:t>
            </a:r>
            <a:br>
              <a:rPr lang="cs-CZ" sz="1800"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99F30213-C818-4110-97FE-585E803AE4F8}"/>
              </a:ext>
            </a:extLst>
          </p:cNvPr>
          <p:cNvSpPr>
            <a:spLocks noGrp="1"/>
          </p:cNvSpPr>
          <p:nvPr>
            <p:ph idx="1"/>
          </p:nvPr>
        </p:nvSpPr>
        <p:spPr>
          <a:xfrm>
            <a:off x="766614" y="1000299"/>
            <a:ext cx="10513168" cy="4857403"/>
          </a:xfrm>
        </p:spPr>
        <p:txBody>
          <a:bodyPr>
            <a:normAutofit/>
          </a:bodyPr>
          <a:lstStyle/>
          <a:p>
            <a:pPr>
              <a:spcAft>
                <a:spcPts val="800"/>
              </a:spcAft>
            </a:pP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Definice užitkové vody</a:t>
            </a:r>
          </a:p>
          <a:p>
            <a:pPr>
              <a:spcAft>
                <a:spcPts val="800"/>
              </a:spcAft>
            </a:pP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1. V § 3 se doplňuje odstavec 7, který zní:</a:t>
            </a:r>
            <a:r>
              <a:rPr lang="cs-CZ" sz="1800" dirty="0">
                <a:latin typeface="Calibri" panose="020F0502020204030204" pitchFamily="34" charset="0"/>
                <a:ea typeface="Times New Roman" panose="02020603050405020304" pitchFamily="18" charset="0"/>
                <a:cs typeface="Times New Roman" panose="02020603050405020304" pitchFamily="18" charset="0"/>
              </a:rPr>
              <a:t>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(7) </a:t>
            </a:r>
            <a:r>
              <a:rPr lang="cs-CZ" sz="1800" dirty="0">
                <a:solidFill>
                  <a:srgbClr val="444444"/>
                </a:solidFill>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Užitkovou vodou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se rozumí srážková nebo šedá voda, která je upravena a hygienicky zabezpečena. Šedou vodou se rozumí odpadní voda z umyvadel, sprch a van. </a:t>
            </a:r>
            <a:r>
              <a:rPr lang="cs-CZ" sz="24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Užitkovou vodu lze využít pro splachování toalet a pisoárů, praní, úklid, mytí vozidel, závlahu, vodní prvky nebo kropení komunikací</a:t>
            </a:r>
            <a:r>
              <a:rPr lang="cs-CZ" sz="24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a:t>
            </a:r>
            <a:r>
              <a:rPr lang="cs-CZ" sz="1800" dirty="0">
                <a:solidFill>
                  <a:srgbClr val="444444"/>
                </a:solidFill>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Prováděcí právní předpis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určí vyžadovanou míru úpravy a hygienického zabezpečení a způsob jeho prokázání.".</a:t>
            </a:r>
          </a:p>
          <a:p>
            <a:pPr marL="0" indent="0">
              <a:spcAft>
                <a:spcPts val="800"/>
              </a:spcAft>
              <a:buNone/>
            </a:pP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nSpc>
                <a:spcPts val="1500"/>
              </a:lnSpc>
              <a:spcAft>
                <a:spcPts val="800"/>
              </a:spcAft>
            </a:pP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Způsob jak prokázat únosnost rizik</a:t>
            </a:r>
          </a:p>
          <a:p>
            <a:pPr>
              <a:spcAft>
                <a:spcPts val="800"/>
              </a:spcAft>
            </a:pP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V nadpisu § 5, v § 5 odst. 1, 3 a 5 písm. b) a v § 92a odst. 1, 2 a 6 písm. a) a b) se za slovo "pitnou" vkládá slovo "užitkovou„….</a:t>
            </a:r>
          </a:p>
          <a:p>
            <a:pPr>
              <a:spcAft>
                <a:spcPts val="800"/>
              </a:spcAft>
            </a:pPr>
            <a:r>
              <a:rPr lang="cs-CZ" sz="18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V podstatě stejně jako u zařízení na pitnou vodu</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TextovéPole 3">
            <a:extLst>
              <a:ext uri="{FF2B5EF4-FFF2-40B4-BE49-F238E27FC236}">
                <a16:creationId xmlns:a16="http://schemas.microsoft.com/office/drawing/2014/main" id="{F0357C28-C06B-A2C7-8FAC-206A39831301}"/>
              </a:ext>
            </a:extLst>
          </p:cNvPr>
          <p:cNvSpPr txBox="1"/>
          <p:nvPr/>
        </p:nvSpPr>
        <p:spPr>
          <a:xfrm>
            <a:off x="2494806" y="6021288"/>
            <a:ext cx="7776864" cy="369332"/>
          </a:xfrm>
          <a:prstGeom prst="rect">
            <a:avLst/>
          </a:prstGeom>
          <a:noFill/>
        </p:spPr>
        <p:txBody>
          <a:bodyPr wrap="square" rtlCol="0">
            <a:spAutoFit/>
          </a:bodyPr>
          <a:lstStyle/>
          <a:p>
            <a:r>
              <a:rPr lang="cs-CZ" dirty="0">
                <a:highlight>
                  <a:srgbClr val="FFFF00"/>
                </a:highlight>
              </a:rPr>
              <a:t>Otázky – proč jen šedá? Prováděcí předpis = odsun praktického řešení</a:t>
            </a:r>
          </a:p>
        </p:txBody>
      </p:sp>
    </p:spTree>
    <p:extLst>
      <p:ext uri="{BB962C8B-B14F-4D97-AF65-F5344CB8AC3E}">
        <p14:creationId xmlns:p14="http://schemas.microsoft.com/office/powerpoint/2010/main" val="2620828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E6B13-597B-A148-18D5-5CF0C0B30F8C}"/>
              </a:ext>
            </a:extLst>
          </p:cNvPr>
          <p:cNvSpPr>
            <a:spLocks noGrp="1"/>
          </p:cNvSpPr>
          <p:nvPr>
            <p:ph type="title"/>
          </p:nvPr>
        </p:nvSpPr>
        <p:spPr/>
        <p:txBody>
          <a:bodyPr/>
          <a:lstStyle/>
          <a:p>
            <a:r>
              <a:rPr lang="cs-CZ" dirty="0"/>
              <a:t>Nelogičnosti v legislativě, které recyklaci brání</a:t>
            </a:r>
          </a:p>
        </p:txBody>
      </p:sp>
      <p:sp>
        <p:nvSpPr>
          <p:cNvPr id="3" name="Zástupný obsah 2">
            <a:extLst>
              <a:ext uri="{FF2B5EF4-FFF2-40B4-BE49-F238E27FC236}">
                <a16:creationId xmlns:a16="http://schemas.microsoft.com/office/drawing/2014/main" id="{C234B589-8E69-D029-168D-F8B160AF67FD}"/>
              </a:ext>
            </a:extLst>
          </p:cNvPr>
          <p:cNvSpPr>
            <a:spLocks noGrp="1"/>
          </p:cNvSpPr>
          <p:nvPr>
            <p:ph idx="1"/>
          </p:nvPr>
        </p:nvSpPr>
        <p:spPr>
          <a:xfrm>
            <a:off x="296067" y="1541130"/>
            <a:ext cx="6048672" cy="4525963"/>
          </a:xfrm>
        </p:spPr>
        <p:txBody>
          <a:bodyPr>
            <a:normAutofit fontScale="92500" lnSpcReduction="10000"/>
          </a:bodyPr>
          <a:lstStyle/>
          <a:p>
            <a:r>
              <a:rPr lang="cs-CZ" dirty="0"/>
              <a:t>Odpadní vodu (mimo objekt) nelze přeměnit na užitkovou (nebo pitnou) jinak než jejím vypuštěním do vod podzemních nebo povrchových a to i kdyby vyčištěním dosahovala potřebných parametrů k využití ??? </a:t>
            </a:r>
          </a:p>
          <a:p>
            <a:r>
              <a:rPr lang="cs-CZ" dirty="0"/>
              <a:t>Změní to  Nařízení EU </a:t>
            </a:r>
            <a:r>
              <a:rPr lang="cs-CZ" sz="3200" dirty="0"/>
              <a:t>2020/741 ? </a:t>
            </a:r>
            <a:r>
              <a:rPr lang="cs-CZ" dirty="0"/>
              <a:t>n</a:t>
            </a:r>
            <a:r>
              <a:rPr lang="cs-CZ" sz="3200" dirty="0"/>
              <a:t>ebo nová Směrnice o městských vodách? </a:t>
            </a:r>
            <a:endParaRPr lang="cs-CZ" dirty="0"/>
          </a:p>
        </p:txBody>
      </p:sp>
      <p:sp>
        <p:nvSpPr>
          <p:cNvPr id="4" name="TextovéPole 3">
            <a:extLst>
              <a:ext uri="{FF2B5EF4-FFF2-40B4-BE49-F238E27FC236}">
                <a16:creationId xmlns:a16="http://schemas.microsoft.com/office/drawing/2014/main" id="{C04A2DED-BFFC-0CA1-C4B8-6E9B2D2FFEAE}"/>
              </a:ext>
            </a:extLst>
          </p:cNvPr>
          <p:cNvSpPr txBox="1"/>
          <p:nvPr/>
        </p:nvSpPr>
        <p:spPr>
          <a:xfrm>
            <a:off x="2881135" y="6034620"/>
            <a:ext cx="6382423" cy="369332"/>
          </a:xfrm>
          <a:prstGeom prst="rect">
            <a:avLst/>
          </a:prstGeom>
          <a:solidFill>
            <a:srgbClr val="FFFF00"/>
          </a:solidFill>
        </p:spPr>
        <p:txBody>
          <a:bodyPr wrap="square" rtlCol="0">
            <a:spAutoFit/>
          </a:bodyPr>
          <a:lstStyle/>
          <a:p>
            <a:r>
              <a:rPr lang="cs-CZ" dirty="0"/>
              <a:t>Cesta k nápravě a odstranění předsudků je přes hodnocení rizik</a:t>
            </a:r>
          </a:p>
        </p:txBody>
      </p:sp>
      <p:pic>
        <p:nvPicPr>
          <p:cNvPr id="5" name="Obrázek 4">
            <a:extLst>
              <a:ext uri="{FF2B5EF4-FFF2-40B4-BE49-F238E27FC236}">
                <a16:creationId xmlns:a16="http://schemas.microsoft.com/office/drawing/2014/main" id="{2CF083FB-04B6-6ADF-97A3-F1EF3EF9D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3238" y="1700808"/>
            <a:ext cx="4804978" cy="4137432"/>
          </a:xfrm>
          <a:prstGeom prst="rect">
            <a:avLst/>
          </a:prstGeom>
        </p:spPr>
      </p:pic>
      <p:sp>
        <p:nvSpPr>
          <p:cNvPr id="6" name="Nadpis 1">
            <a:extLst>
              <a:ext uri="{FF2B5EF4-FFF2-40B4-BE49-F238E27FC236}">
                <a16:creationId xmlns:a16="http://schemas.microsoft.com/office/drawing/2014/main" id="{44DDD45F-B313-22DD-068E-1FB3F8636619}"/>
              </a:ext>
            </a:extLst>
          </p:cNvPr>
          <p:cNvSpPr txBox="1">
            <a:spLocks/>
          </p:cNvSpPr>
          <p:nvPr/>
        </p:nvSpPr>
        <p:spPr>
          <a:xfrm>
            <a:off x="9191550" y="4293096"/>
            <a:ext cx="2808312" cy="375050"/>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cs-CZ" altLang="cs-CZ" sz="1800" dirty="0">
                <a:latin typeface="+mn-lt"/>
              </a:rPr>
              <a:t>VYČIŠTĚNÁ ODPADNÍ VODA</a:t>
            </a:r>
          </a:p>
          <a:p>
            <a:pPr algn="just">
              <a:defRPr/>
            </a:pPr>
            <a:endParaRPr lang="cs-CZ" altLang="cs-CZ" sz="1800" dirty="0">
              <a:latin typeface="+mn-lt"/>
            </a:endParaRPr>
          </a:p>
          <a:p>
            <a:pPr algn="l">
              <a:lnSpc>
                <a:spcPct val="120000"/>
              </a:lnSpc>
              <a:spcBef>
                <a:spcPts val="0"/>
              </a:spcBef>
              <a:spcAft>
                <a:spcPts val="1200"/>
              </a:spcAft>
            </a:pPr>
            <a:endParaRPr lang="cs-CZ" sz="2000" b="1" dirty="0">
              <a:solidFill>
                <a:srgbClr val="001E5A"/>
              </a:solidFill>
              <a:latin typeface="+mn-lt"/>
              <a:cs typeface="Arial" panose="020B0604020202020204" pitchFamily="34" charset="0"/>
            </a:endParaRPr>
          </a:p>
        </p:txBody>
      </p:sp>
      <p:sp>
        <p:nvSpPr>
          <p:cNvPr id="7" name="Nadpis 1">
            <a:extLst>
              <a:ext uri="{FF2B5EF4-FFF2-40B4-BE49-F238E27FC236}">
                <a16:creationId xmlns:a16="http://schemas.microsoft.com/office/drawing/2014/main" id="{31833044-0FAD-A0BE-9110-C03EA7B22082}"/>
              </a:ext>
            </a:extLst>
          </p:cNvPr>
          <p:cNvSpPr txBox="1">
            <a:spLocks/>
          </p:cNvSpPr>
          <p:nvPr/>
        </p:nvSpPr>
        <p:spPr>
          <a:xfrm>
            <a:off x="9263558" y="5430239"/>
            <a:ext cx="1995746" cy="375050"/>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cs-CZ" altLang="cs-CZ" sz="1800" dirty="0">
                <a:latin typeface="+mn-lt"/>
              </a:rPr>
              <a:t>VODA POVRCHOVÁ</a:t>
            </a:r>
          </a:p>
          <a:p>
            <a:pPr algn="l">
              <a:lnSpc>
                <a:spcPct val="120000"/>
              </a:lnSpc>
              <a:spcBef>
                <a:spcPts val="0"/>
              </a:spcBef>
              <a:spcAft>
                <a:spcPts val="1200"/>
              </a:spcAft>
            </a:pPr>
            <a:endParaRPr lang="cs-CZ" sz="2000" b="1" dirty="0">
              <a:solidFill>
                <a:srgbClr val="001E5A"/>
              </a:solidFill>
              <a:latin typeface="+mn-lt"/>
              <a:cs typeface="Arial" panose="020B0604020202020204" pitchFamily="34" charset="0"/>
            </a:endParaRPr>
          </a:p>
        </p:txBody>
      </p:sp>
    </p:spTree>
    <p:extLst>
      <p:ext uri="{BB962C8B-B14F-4D97-AF65-F5344CB8AC3E}">
        <p14:creationId xmlns:p14="http://schemas.microsoft.com/office/powerpoint/2010/main" val="3991588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E6B13-597B-A148-18D5-5CF0C0B30F8C}"/>
              </a:ext>
            </a:extLst>
          </p:cNvPr>
          <p:cNvSpPr>
            <a:spLocks noGrp="1"/>
          </p:cNvSpPr>
          <p:nvPr>
            <p:ph type="title"/>
          </p:nvPr>
        </p:nvSpPr>
        <p:spPr/>
        <p:txBody>
          <a:bodyPr/>
          <a:lstStyle/>
          <a:p>
            <a:r>
              <a:rPr lang="cs-CZ" dirty="0"/>
              <a:t>Nelogičnosti v legislativě které recyklaci brání</a:t>
            </a:r>
          </a:p>
        </p:txBody>
      </p:sp>
      <p:sp>
        <p:nvSpPr>
          <p:cNvPr id="3" name="Zástupný obsah 2">
            <a:extLst>
              <a:ext uri="{FF2B5EF4-FFF2-40B4-BE49-F238E27FC236}">
                <a16:creationId xmlns:a16="http://schemas.microsoft.com/office/drawing/2014/main" id="{C234B589-8E69-D029-168D-F8B160AF67FD}"/>
              </a:ext>
            </a:extLst>
          </p:cNvPr>
          <p:cNvSpPr>
            <a:spLocks noGrp="1"/>
          </p:cNvSpPr>
          <p:nvPr>
            <p:ph idx="1"/>
          </p:nvPr>
        </p:nvSpPr>
        <p:spPr>
          <a:xfrm>
            <a:off x="694606" y="2060848"/>
            <a:ext cx="3745175" cy="3384376"/>
          </a:xfrm>
        </p:spPr>
        <p:txBody>
          <a:bodyPr>
            <a:normAutofit lnSpcReduction="10000"/>
          </a:bodyPr>
          <a:lstStyle/>
          <a:p>
            <a:r>
              <a:rPr lang="cs-CZ" dirty="0"/>
              <a:t>Závlaha = vypouštění do vod podzemních ???</a:t>
            </a:r>
          </a:p>
          <a:p>
            <a:r>
              <a:rPr lang="cs-CZ" dirty="0"/>
              <a:t>Výklad, který se někde zažil a přitom vznikl tichou poštou …</a:t>
            </a:r>
          </a:p>
        </p:txBody>
      </p:sp>
      <p:sp>
        <p:nvSpPr>
          <p:cNvPr id="4" name="TextovéPole 3">
            <a:extLst>
              <a:ext uri="{FF2B5EF4-FFF2-40B4-BE49-F238E27FC236}">
                <a16:creationId xmlns:a16="http://schemas.microsoft.com/office/drawing/2014/main" id="{C04A2DED-BFFC-0CA1-C4B8-6E9B2D2FFEAE}"/>
              </a:ext>
            </a:extLst>
          </p:cNvPr>
          <p:cNvSpPr txBox="1"/>
          <p:nvPr/>
        </p:nvSpPr>
        <p:spPr>
          <a:xfrm>
            <a:off x="3502918" y="6093296"/>
            <a:ext cx="6382423" cy="369332"/>
          </a:xfrm>
          <a:prstGeom prst="rect">
            <a:avLst/>
          </a:prstGeom>
          <a:solidFill>
            <a:srgbClr val="FFFF00"/>
          </a:solidFill>
        </p:spPr>
        <p:txBody>
          <a:bodyPr wrap="square" rtlCol="0">
            <a:spAutoFit/>
          </a:bodyPr>
          <a:lstStyle/>
          <a:p>
            <a:r>
              <a:rPr lang="cs-CZ" dirty="0"/>
              <a:t>Cesta k nápravě a odstranění předsudků je přes hodnocení rizik</a:t>
            </a:r>
          </a:p>
        </p:txBody>
      </p:sp>
      <p:pic>
        <p:nvPicPr>
          <p:cNvPr id="5" name="Zástupný obsah 4">
            <a:extLst>
              <a:ext uri="{FF2B5EF4-FFF2-40B4-BE49-F238E27FC236}">
                <a16:creationId xmlns:a16="http://schemas.microsoft.com/office/drawing/2014/main" id="{181F1093-F97A-664A-121D-366A86F932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5086" y="1484784"/>
            <a:ext cx="6192687" cy="4421088"/>
          </a:xfrm>
          <a:prstGeom prst="rect">
            <a:avLst/>
          </a:prstGeom>
        </p:spPr>
      </p:pic>
    </p:spTree>
    <p:extLst>
      <p:ext uri="{BB962C8B-B14F-4D97-AF65-F5344CB8AC3E}">
        <p14:creationId xmlns:p14="http://schemas.microsoft.com/office/powerpoint/2010/main" val="27457807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E6B13-597B-A148-18D5-5CF0C0B30F8C}"/>
              </a:ext>
            </a:extLst>
          </p:cNvPr>
          <p:cNvSpPr>
            <a:spLocks noGrp="1"/>
          </p:cNvSpPr>
          <p:nvPr>
            <p:ph type="title"/>
          </p:nvPr>
        </p:nvSpPr>
        <p:spPr/>
        <p:txBody>
          <a:bodyPr/>
          <a:lstStyle/>
          <a:p>
            <a:r>
              <a:rPr lang="cs-CZ" dirty="0"/>
              <a:t>Nelogičnosti v legislativě, které recyklaci brání</a:t>
            </a:r>
          </a:p>
        </p:txBody>
      </p:sp>
      <p:sp>
        <p:nvSpPr>
          <p:cNvPr id="3" name="Zástupný obsah 2">
            <a:extLst>
              <a:ext uri="{FF2B5EF4-FFF2-40B4-BE49-F238E27FC236}">
                <a16:creationId xmlns:a16="http://schemas.microsoft.com/office/drawing/2014/main" id="{C234B589-8E69-D029-168D-F8B160AF67FD}"/>
              </a:ext>
            </a:extLst>
          </p:cNvPr>
          <p:cNvSpPr>
            <a:spLocks noGrp="1"/>
          </p:cNvSpPr>
          <p:nvPr>
            <p:ph idx="1"/>
          </p:nvPr>
        </p:nvSpPr>
        <p:spPr>
          <a:xfrm>
            <a:off x="212614" y="1338899"/>
            <a:ext cx="5666568" cy="4525963"/>
          </a:xfrm>
        </p:spPr>
        <p:txBody>
          <a:bodyPr>
            <a:normAutofit lnSpcReduction="10000"/>
          </a:bodyPr>
          <a:lstStyle/>
          <a:p>
            <a:r>
              <a:rPr lang="cs-CZ" dirty="0"/>
              <a:t>Předběžná opatrnost nebo ochrana podzemních vod ? </a:t>
            </a:r>
          </a:p>
          <a:p>
            <a:r>
              <a:rPr lang="cs-CZ" dirty="0"/>
              <a:t>Chráním podzemní vody víc minimalizací (úsporou) odběru nebo nevypouštěním řádně vyčištěné vody do podpovrchových vod ? </a:t>
            </a:r>
          </a:p>
          <a:p>
            <a:r>
              <a:rPr lang="cs-CZ" dirty="0"/>
              <a:t>Příklady z praxe – viz </a:t>
            </a:r>
            <a:r>
              <a:rPr lang="cs-CZ" dirty="0" err="1"/>
              <a:t>fekál</a:t>
            </a:r>
            <a:r>
              <a:rPr lang="cs-CZ" dirty="0"/>
              <a:t> x ČOV? Kadibudka ve vinohradu</a:t>
            </a:r>
          </a:p>
        </p:txBody>
      </p:sp>
      <p:sp>
        <p:nvSpPr>
          <p:cNvPr id="4" name="TextovéPole 3">
            <a:extLst>
              <a:ext uri="{FF2B5EF4-FFF2-40B4-BE49-F238E27FC236}">
                <a16:creationId xmlns:a16="http://schemas.microsoft.com/office/drawing/2014/main" id="{C04A2DED-BFFC-0CA1-C4B8-6E9B2D2FFEAE}"/>
              </a:ext>
            </a:extLst>
          </p:cNvPr>
          <p:cNvSpPr txBox="1"/>
          <p:nvPr/>
        </p:nvSpPr>
        <p:spPr>
          <a:xfrm>
            <a:off x="3502918" y="6093296"/>
            <a:ext cx="6382423" cy="369332"/>
          </a:xfrm>
          <a:prstGeom prst="rect">
            <a:avLst/>
          </a:prstGeom>
          <a:solidFill>
            <a:srgbClr val="FFFF00"/>
          </a:solidFill>
        </p:spPr>
        <p:txBody>
          <a:bodyPr wrap="square" rtlCol="0">
            <a:spAutoFit/>
          </a:bodyPr>
          <a:lstStyle/>
          <a:p>
            <a:r>
              <a:rPr lang="cs-CZ" dirty="0"/>
              <a:t>Cesta k nápravě a odstranění předsudků je přes hodnocení rizik</a:t>
            </a:r>
          </a:p>
        </p:txBody>
      </p:sp>
      <p:pic>
        <p:nvPicPr>
          <p:cNvPr id="5" name="Obrázek 4">
            <a:extLst>
              <a:ext uri="{FF2B5EF4-FFF2-40B4-BE49-F238E27FC236}">
                <a16:creationId xmlns:a16="http://schemas.microsoft.com/office/drawing/2014/main" id="{DD7310F1-F86B-31B5-715A-8B7B1245D1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7174" y="1377756"/>
            <a:ext cx="5364596" cy="4451985"/>
          </a:xfrm>
          <a:prstGeom prst="rect">
            <a:avLst/>
          </a:prstGeom>
        </p:spPr>
      </p:pic>
      <p:sp>
        <p:nvSpPr>
          <p:cNvPr id="6" name="Šipka: doprava 5">
            <a:extLst>
              <a:ext uri="{FF2B5EF4-FFF2-40B4-BE49-F238E27FC236}">
                <a16:creationId xmlns:a16="http://schemas.microsoft.com/office/drawing/2014/main" id="{C5BA639F-6D23-C3BD-5E41-445DBF4D4EA9}"/>
              </a:ext>
            </a:extLst>
          </p:cNvPr>
          <p:cNvSpPr/>
          <p:nvPr/>
        </p:nvSpPr>
        <p:spPr>
          <a:xfrm rot="20010132">
            <a:off x="8043646" y="5500907"/>
            <a:ext cx="1341863" cy="657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19771B60-B7AC-46A5-0466-9414E7689194}"/>
              </a:ext>
            </a:extLst>
          </p:cNvPr>
          <p:cNvSpPr txBox="1"/>
          <p:nvPr/>
        </p:nvSpPr>
        <p:spPr>
          <a:xfrm>
            <a:off x="9263558" y="5695996"/>
            <a:ext cx="1678247" cy="369332"/>
          </a:xfrm>
          <a:prstGeom prst="rect">
            <a:avLst/>
          </a:prstGeom>
          <a:noFill/>
        </p:spPr>
        <p:txBody>
          <a:bodyPr wrap="square" rtlCol="0">
            <a:spAutoFit/>
          </a:bodyPr>
          <a:lstStyle/>
          <a:p>
            <a:r>
              <a:rPr lang="cs-CZ" dirty="0">
                <a:highlight>
                  <a:srgbClr val="00FFFF"/>
                </a:highlight>
              </a:rPr>
              <a:t>Naše legislativa</a:t>
            </a:r>
          </a:p>
        </p:txBody>
      </p:sp>
    </p:spTree>
    <p:extLst>
      <p:ext uri="{BB962C8B-B14F-4D97-AF65-F5344CB8AC3E}">
        <p14:creationId xmlns:p14="http://schemas.microsoft.com/office/powerpoint/2010/main" val="298107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6D05F1-013E-1231-3C09-BBBF00059349}"/>
              </a:ext>
            </a:extLst>
          </p:cNvPr>
          <p:cNvSpPr>
            <a:spLocks noGrp="1"/>
          </p:cNvSpPr>
          <p:nvPr>
            <p:ph type="title"/>
          </p:nvPr>
        </p:nvSpPr>
        <p:spPr/>
        <p:txBody>
          <a:bodyPr>
            <a:normAutofit fontScale="90000"/>
          </a:bodyPr>
          <a:lstStyle/>
          <a:p>
            <a:r>
              <a:rPr lang="cs-CZ" dirty="0"/>
              <a:t>… těch vlaků už nám za dvacet let ujela spousta, přeci nebudeme jako Němci, chystat se dopředu</a:t>
            </a:r>
          </a:p>
        </p:txBody>
      </p:sp>
      <p:sp>
        <p:nvSpPr>
          <p:cNvPr id="3" name="Zástupný obsah 2">
            <a:extLst>
              <a:ext uri="{FF2B5EF4-FFF2-40B4-BE49-F238E27FC236}">
                <a16:creationId xmlns:a16="http://schemas.microsoft.com/office/drawing/2014/main" id="{B8196110-FE01-2F6F-3FA8-534C2FE3A4EB}"/>
              </a:ext>
            </a:extLst>
          </p:cNvPr>
          <p:cNvSpPr>
            <a:spLocks noGrp="1"/>
          </p:cNvSpPr>
          <p:nvPr>
            <p:ph idx="1"/>
          </p:nvPr>
        </p:nvSpPr>
        <p:spPr/>
        <p:txBody>
          <a:bodyPr/>
          <a:lstStyle/>
          <a:p>
            <a:endParaRPr lang="cs-CZ"/>
          </a:p>
        </p:txBody>
      </p:sp>
      <p:pic>
        <p:nvPicPr>
          <p:cNvPr id="1026" name="Picture 2">
            <a:extLst>
              <a:ext uri="{FF2B5EF4-FFF2-40B4-BE49-F238E27FC236}">
                <a16:creationId xmlns:a16="http://schemas.microsoft.com/office/drawing/2014/main" id="{B01F8C79-7B23-9387-C36D-406C49684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0" y="1622847"/>
            <a:ext cx="10971372" cy="431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90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22EE9-6F1E-49BC-AE72-5AA174C298C1}"/>
              </a:ext>
            </a:extLst>
          </p:cNvPr>
          <p:cNvSpPr>
            <a:spLocks noGrp="1"/>
          </p:cNvSpPr>
          <p:nvPr>
            <p:ph type="title"/>
          </p:nvPr>
        </p:nvSpPr>
        <p:spPr>
          <a:xfrm>
            <a:off x="406574" y="274638"/>
            <a:ext cx="11089232" cy="1143000"/>
          </a:xfrm>
        </p:spPr>
        <p:txBody>
          <a:bodyPr>
            <a:normAutofit fontScale="90000"/>
          </a:bodyPr>
          <a:lstStyle/>
          <a:p>
            <a:r>
              <a:rPr lang="cs-CZ" dirty="0"/>
              <a:t>Proč v ČR nerecyklujeme a nechováme se udržitelně</a:t>
            </a:r>
            <a:br>
              <a:rPr lang="cs-CZ" dirty="0"/>
            </a:br>
            <a:r>
              <a:rPr lang="cs-CZ" dirty="0"/>
              <a:t>… když v genech udržitelnost máme?</a:t>
            </a:r>
          </a:p>
        </p:txBody>
      </p:sp>
      <p:pic>
        <p:nvPicPr>
          <p:cNvPr id="5" name="Zástupný obsah 4">
            <a:extLst>
              <a:ext uri="{FF2B5EF4-FFF2-40B4-BE49-F238E27FC236}">
                <a16:creationId xmlns:a16="http://schemas.microsoft.com/office/drawing/2014/main" id="{7EE0AC9E-EA35-41FB-838F-8B9843A6B6E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66523" y="1844824"/>
            <a:ext cx="5385846" cy="3888432"/>
          </a:xfrm>
        </p:spPr>
      </p:pic>
      <p:pic>
        <p:nvPicPr>
          <p:cNvPr id="4" name="Obrázek 3">
            <a:extLst>
              <a:ext uri="{FF2B5EF4-FFF2-40B4-BE49-F238E27FC236}">
                <a16:creationId xmlns:a16="http://schemas.microsoft.com/office/drawing/2014/main" id="{E6F0041A-964A-A77B-3FE0-D577A2520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98" y="1844824"/>
            <a:ext cx="5238898" cy="4005064"/>
          </a:xfrm>
          <a:prstGeom prst="rect">
            <a:avLst/>
          </a:prstGeom>
        </p:spPr>
      </p:pic>
    </p:spTree>
    <p:extLst>
      <p:ext uri="{BB962C8B-B14F-4D97-AF65-F5344CB8AC3E}">
        <p14:creationId xmlns:p14="http://schemas.microsoft.com/office/powerpoint/2010/main" val="35160562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4EFEE-3DBB-404E-A94D-8666AE9F822E}"/>
              </a:ext>
            </a:extLst>
          </p:cNvPr>
          <p:cNvSpPr>
            <a:spLocks noGrp="1"/>
          </p:cNvSpPr>
          <p:nvPr>
            <p:ph type="title"/>
          </p:nvPr>
        </p:nvSpPr>
        <p:spPr>
          <a:xfrm>
            <a:off x="190550" y="332656"/>
            <a:ext cx="11089231" cy="1143000"/>
          </a:xfrm>
        </p:spPr>
        <p:txBody>
          <a:bodyPr>
            <a:normAutofit fontScale="90000"/>
          </a:bodyPr>
          <a:lstStyle/>
          <a:p>
            <a:r>
              <a:rPr lang="cs-CZ" sz="40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Legislativa - Zákon o ochraně veřejného zdraví</a:t>
            </a:r>
            <a:br>
              <a:rPr lang="cs-CZ" sz="1800" dirty="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99F30213-C818-4110-97FE-585E803AE4F8}"/>
              </a:ext>
            </a:extLst>
          </p:cNvPr>
          <p:cNvSpPr>
            <a:spLocks noGrp="1"/>
          </p:cNvSpPr>
          <p:nvPr>
            <p:ph idx="1"/>
          </p:nvPr>
        </p:nvSpPr>
        <p:spPr>
          <a:xfrm>
            <a:off x="766614" y="1000299"/>
            <a:ext cx="10513168" cy="4857403"/>
          </a:xfrm>
        </p:spPr>
        <p:txBody>
          <a:bodyPr>
            <a:normAutofit/>
          </a:bodyPr>
          <a:lstStyle/>
          <a:p>
            <a:pPr>
              <a:spcAft>
                <a:spcPts val="800"/>
              </a:spcAft>
            </a:pP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Definice užitkové vody</a:t>
            </a:r>
          </a:p>
          <a:p>
            <a:pPr>
              <a:spcAft>
                <a:spcPts val="800"/>
              </a:spcAft>
            </a:pP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1. V § 3 se doplňuje odstavec 7, který zní:</a:t>
            </a:r>
            <a:r>
              <a:rPr lang="cs-CZ" sz="1800" dirty="0">
                <a:latin typeface="Calibri" panose="020F0502020204030204" pitchFamily="34" charset="0"/>
                <a:ea typeface="Times New Roman" panose="02020603050405020304" pitchFamily="18" charset="0"/>
                <a:cs typeface="Times New Roman" panose="02020603050405020304" pitchFamily="18" charset="0"/>
              </a:rPr>
              <a:t>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(7) </a:t>
            </a:r>
            <a:r>
              <a:rPr lang="cs-CZ" sz="1800" dirty="0">
                <a:solidFill>
                  <a:srgbClr val="444444"/>
                </a:solidFill>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Užitkovou vodou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se rozumí srážková nebo šedá voda, která je upravena a hygienicky zabezpečena. Šedou vodou se rozumí odpadní voda z umyvadel, sprch a van. </a:t>
            </a:r>
            <a:r>
              <a:rPr lang="cs-CZ" sz="24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Užitkovou vodu lze využít pro splachování toalet a pisoárů, praní, úklid, mytí vozidel, závlahu, vodní prvky nebo kropení komunikací</a:t>
            </a:r>
            <a:r>
              <a:rPr lang="cs-CZ" sz="24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a:t>
            </a:r>
            <a:r>
              <a:rPr lang="cs-CZ" sz="1800" dirty="0">
                <a:solidFill>
                  <a:srgbClr val="444444"/>
                </a:solidFill>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Prováděcí právní předpis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určí vyžadovanou míru úpravy a hygienického zabezpečení a způsob jeho prokázání.".</a:t>
            </a:r>
          </a:p>
          <a:p>
            <a:pPr marL="0" indent="0">
              <a:spcAft>
                <a:spcPts val="800"/>
              </a:spcAft>
              <a:buNone/>
            </a:pP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nSpc>
                <a:spcPts val="1500"/>
              </a:lnSpc>
              <a:spcAft>
                <a:spcPts val="800"/>
              </a:spcAft>
            </a:pP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Způsob jak prokázat únosnost rizik</a:t>
            </a:r>
          </a:p>
          <a:p>
            <a:pPr>
              <a:spcAft>
                <a:spcPts val="800"/>
              </a:spcAft>
            </a:pP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V nadpisu § 5, v § 5 odst. 1, 3 a 5 písm. b) a v § 92a odst. 1, 2 a 6 písm. a) a b) se za slovo "pitnou" vkládá slovo "užitkovou„….</a:t>
            </a:r>
          </a:p>
          <a:p>
            <a:pPr>
              <a:spcAft>
                <a:spcPts val="800"/>
              </a:spcAft>
            </a:pPr>
            <a:r>
              <a:rPr lang="cs-CZ" sz="18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V podstatě stejně jako u zařízení na pitnou vodu</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TextovéPole 3">
            <a:extLst>
              <a:ext uri="{FF2B5EF4-FFF2-40B4-BE49-F238E27FC236}">
                <a16:creationId xmlns:a16="http://schemas.microsoft.com/office/drawing/2014/main" id="{F0357C28-C06B-A2C7-8FAC-206A39831301}"/>
              </a:ext>
            </a:extLst>
          </p:cNvPr>
          <p:cNvSpPr txBox="1"/>
          <p:nvPr/>
        </p:nvSpPr>
        <p:spPr>
          <a:xfrm>
            <a:off x="2494806" y="6021288"/>
            <a:ext cx="7776864" cy="369332"/>
          </a:xfrm>
          <a:prstGeom prst="rect">
            <a:avLst/>
          </a:prstGeom>
          <a:noFill/>
        </p:spPr>
        <p:txBody>
          <a:bodyPr wrap="square" rtlCol="0">
            <a:spAutoFit/>
          </a:bodyPr>
          <a:lstStyle/>
          <a:p>
            <a:r>
              <a:rPr lang="cs-CZ" dirty="0">
                <a:highlight>
                  <a:srgbClr val="FFFF00"/>
                </a:highlight>
              </a:rPr>
              <a:t>Otázky – proč jen šedá? Prováděcí předpis = odsun praktického řešení</a:t>
            </a:r>
          </a:p>
        </p:txBody>
      </p:sp>
      <p:sp>
        <p:nvSpPr>
          <p:cNvPr id="5" name="Ovál 4">
            <a:extLst>
              <a:ext uri="{FF2B5EF4-FFF2-40B4-BE49-F238E27FC236}">
                <a16:creationId xmlns:a16="http://schemas.microsoft.com/office/drawing/2014/main" id="{1F80C229-0A07-CF55-4107-26014E7503D7}"/>
              </a:ext>
            </a:extLst>
          </p:cNvPr>
          <p:cNvSpPr/>
          <p:nvPr/>
        </p:nvSpPr>
        <p:spPr>
          <a:xfrm>
            <a:off x="2206774" y="1988840"/>
            <a:ext cx="4608512" cy="2160240"/>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69392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7D5C5C-80CF-752C-6DCE-F2C721EC89AF}"/>
              </a:ext>
            </a:extLst>
          </p:cNvPr>
          <p:cNvSpPr>
            <a:spLocks noGrp="1"/>
          </p:cNvSpPr>
          <p:nvPr>
            <p:ph type="title"/>
          </p:nvPr>
        </p:nvSpPr>
        <p:spPr/>
        <p:txBody>
          <a:bodyPr/>
          <a:lstStyle/>
          <a:p>
            <a:r>
              <a:rPr lang="cs-CZ" dirty="0"/>
              <a:t>Metodika MZ pro hygienické požadavky</a:t>
            </a:r>
          </a:p>
        </p:txBody>
      </p:sp>
      <p:sp>
        <p:nvSpPr>
          <p:cNvPr id="3" name="Zástupný obsah 2">
            <a:extLst>
              <a:ext uri="{FF2B5EF4-FFF2-40B4-BE49-F238E27FC236}">
                <a16:creationId xmlns:a16="http://schemas.microsoft.com/office/drawing/2014/main" id="{FE452941-EB18-6F16-89EB-DDB1F9BE287C}"/>
              </a:ext>
            </a:extLst>
          </p:cNvPr>
          <p:cNvSpPr>
            <a:spLocks noGrp="1"/>
          </p:cNvSpPr>
          <p:nvPr>
            <p:ph idx="1"/>
          </p:nvPr>
        </p:nvSpPr>
        <p:spPr/>
        <p:txBody>
          <a:bodyPr>
            <a:normAutofit fontScale="85000" lnSpcReduction="10000"/>
          </a:bodyPr>
          <a:lstStyle/>
          <a:p>
            <a:pPr algn="ctr"/>
            <a:r>
              <a:rPr lang="cs-CZ" b="1" i="0" dirty="0">
                <a:solidFill>
                  <a:srgbClr val="005A85"/>
                </a:solidFill>
                <a:effectLst/>
                <a:latin typeface="Mulish"/>
              </a:rPr>
              <a:t>Metodické doporučení pro hygienické požadavky na užitkovou vodu</a:t>
            </a:r>
          </a:p>
          <a:p>
            <a:pPr algn="l"/>
            <a:r>
              <a:rPr lang="cs-CZ" b="0" i="0" dirty="0">
                <a:solidFill>
                  <a:srgbClr val="000000"/>
                </a:solidFill>
                <a:effectLst/>
                <a:latin typeface="Mulish"/>
              </a:rPr>
              <a:t>Ministerstvo zdravotnictví dne 30. 11. 2023 zveřejnilo ve Věstníku MZ č. 16/2023 metodické doporučení pro hygienické požadavky na užitkovou vodu používanou v budovách (vodu vyrobenou z recyklované srážkové nebo šedé vody, popř. i jiného vhodného zdroje), které je obrazem budoucí právní úpravy, na které ministerstvo nyní začne pracovat. Metodika vychází z výsledků výzkumného projektu SZÚ </a:t>
            </a:r>
            <a:r>
              <a:rPr lang="cs-CZ" b="0" i="1" dirty="0">
                <a:solidFill>
                  <a:srgbClr val="000000"/>
                </a:solidFill>
                <a:effectLst/>
                <a:latin typeface="Mulish"/>
                <a:hlinkClick r:id="rId2"/>
              </a:rPr>
              <a:t>Stanovení hygienických požadavků na recyklovanou vodu využívanou v budovách a městských vodních prvcích</a:t>
            </a:r>
            <a:r>
              <a:rPr lang="cs-CZ" b="0" i="0" dirty="0">
                <a:solidFill>
                  <a:srgbClr val="000000"/>
                </a:solidFill>
                <a:effectLst/>
                <a:latin typeface="Mulish"/>
              </a:rPr>
              <a:t>.</a:t>
            </a:r>
          </a:p>
          <a:p>
            <a:pPr algn="l"/>
            <a:r>
              <a:rPr lang="cs-CZ" b="0" i="0" dirty="0">
                <a:solidFill>
                  <a:srgbClr val="000000"/>
                </a:solidFill>
                <a:effectLst/>
                <a:latin typeface="Mulish"/>
              </a:rPr>
              <a:t>Věstník je dostupný zde: </a:t>
            </a:r>
            <a:r>
              <a:rPr lang="cs-CZ" b="0" i="0" dirty="0">
                <a:solidFill>
                  <a:srgbClr val="000000"/>
                </a:solidFill>
                <a:effectLst/>
                <a:latin typeface="Mulish"/>
                <a:hlinkClick r:id="rId3"/>
              </a:rPr>
              <a:t>https://www.mzcr.cz/vestnik/vestnik-16-2023/</a:t>
            </a:r>
            <a:endParaRPr lang="cs-CZ" b="0" i="0" dirty="0">
              <a:solidFill>
                <a:srgbClr val="000000"/>
              </a:solidFill>
              <a:effectLst/>
              <a:latin typeface="Mulish"/>
            </a:endParaRPr>
          </a:p>
          <a:p>
            <a:endParaRPr lang="cs-CZ" dirty="0"/>
          </a:p>
        </p:txBody>
      </p:sp>
    </p:spTree>
    <p:extLst>
      <p:ext uri="{BB962C8B-B14F-4D97-AF65-F5344CB8AC3E}">
        <p14:creationId xmlns:p14="http://schemas.microsoft.com/office/powerpoint/2010/main" val="1144455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2C2B51-B31E-82E2-2420-42C07BCC0CD0}"/>
              </a:ext>
            </a:extLst>
          </p:cNvPr>
          <p:cNvSpPr>
            <a:spLocks noGrp="1"/>
          </p:cNvSpPr>
          <p:nvPr>
            <p:ph type="title"/>
          </p:nvPr>
        </p:nvSpPr>
        <p:spPr/>
        <p:txBody>
          <a:bodyPr/>
          <a:lstStyle/>
          <a:p>
            <a:r>
              <a:rPr lang="cs-CZ" dirty="0"/>
              <a:t>Prokazování shody (obdobné jako u DČOV)</a:t>
            </a:r>
          </a:p>
        </p:txBody>
      </p:sp>
      <p:sp>
        <p:nvSpPr>
          <p:cNvPr id="3" name="Zástupný obsah 2">
            <a:extLst>
              <a:ext uri="{FF2B5EF4-FFF2-40B4-BE49-F238E27FC236}">
                <a16:creationId xmlns:a16="http://schemas.microsoft.com/office/drawing/2014/main" id="{44C3319A-E181-EF1A-5BE6-B88404520A3C}"/>
              </a:ext>
            </a:extLst>
          </p:cNvPr>
          <p:cNvSpPr>
            <a:spLocks noGrp="1"/>
          </p:cNvSpPr>
          <p:nvPr>
            <p:ph idx="1"/>
          </p:nvPr>
        </p:nvSpPr>
        <p:spPr/>
        <p:txBody>
          <a:bodyPr/>
          <a:lstStyle/>
          <a:p>
            <a:r>
              <a:rPr lang="cs-CZ" dirty="0"/>
              <a:t>Prokazování shody. Budoucí právní úprava bude po výrobcích technologie požadovat, aby každá konkrétní technologie určená (jako celek) pro čištění šedé či srážkové vody, resp. výrobu užitkové vody byla posouzena a případně též otestována a validována za definovaných podmínek provozu na výrobci technologie nezávislou, odborně způsobilou osobou/organizací autorizovanou dle zákona č. 22/1997 Sb., o technických požadavcích na výrobky a o změně a doplnění některých zákonů, ve znění pozdějších předpisů.</a:t>
            </a:r>
          </a:p>
        </p:txBody>
      </p:sp>
    </p:spTree>
    <p:extLst>
      <p:ext uri="{BB962C8B-B14F-4D97-AF65-F5344CB8AC3E}">
        <p14:creationId xmlns:p14="http://schemas.microsoft.com/office/powerpoint/2010/main" val="160481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AEA60C-7687-885D-A910-132ABBFCE8D0}"/>
              </a:ext>
            </a:extLst>
          </p:cNvPr>
          <p:cNvSpPr>
            <a:spLocks noGrp="1"/>
          </p:cNvSpPr>
          <p:nvPr>
            <p:ph type="title"/>
          </p:nvPr>
        </p:nvSpPr>
        <p:spPr/>
        <p:txBody>
          <a:bodyPr/>
          <a:lstStyle/>
          <a:p>
            <a:r>
              <a:rPr lang="cs-CZ" dirty="0"/>
              <a:t>Požadavky na instalovaná zařízení</a:t>
            </a:r>
          </a:p>
        </p:txBody>
      </p:sp>
      <p:sp>
        <p:nvSpPr>
          <p:cNvPr id="3" name="Zástupný obsah 2">
            <a:extLst>
              <a:ext uri="{FF2B5EF4-FFF2-40B4-BE49-F238E27FC236}">
                <a16:creationId xmlns:a16="http://schemas.microsoft.com/office/drawing/2014/main" id="{BA5D2E7F-3D9E-D708-5D1F-B8FAC9D00DC7}"/>
              </a:ext>
            </a:extLst>
          </p:cNvPr>
          <p:cNvSpPr>
            <a:spLocks noGrp="1"/>
          </p:cNvSpPr>
          <p:nvPr>
            <p:ph idx="1"/>
          </p:nvPr>
        </p:nvSpPr>
        <p:spPr/>
        <p:txBody>
          <a:bodyPr>
            <a:normAutofit fontScale="92500" lnSpcReduction="20000"/>
          </a:bodyPr>
          <a:lstStyle/>
          <a:p>
            <a:r>
              <a:rPr lang="cs-CZ" dirty="0"/>
              <a:t>Účinnost technologických zařízení pro výrobu užitkové vody v objektech, které slouží </a:t>
            </a:r>
            <a:r>
              <a:rPr lang="cs-CZ" dirty="0">
                <a:highlight>
                  <a:srgbClr val="FFFF00"/>
                </a:highlight>
              </a:rPr>
              <a:t>20 a méně osobám, bude moci být odborně způsobilou osobou/organizací posouzena jen na základě literárních údajů13, bez testování a validace</a:t>
            </a:r>
            <a:r>
              <a:rPr lang="cs-CZ" dirty="0"/>
              <a:t>. Zařízení, která slouží </a:t>
            </a:r>
            <a:r>
              <a:rPr lang="cs-CZ" dirty="0">
                <a:highlight>
                  <a:srgbClr val="FFFF00"/>
                </a:highlight>
              </a:rPr>
              <a:t>více než 20 osobám nebo fungují v komerčních prádelnách či školských zařízeních, budou muset být před uvedením na trh testována a validována14 odborně způsobilou osobou/organizací nezávislou na výrobci technologie čištění</a:t>
            </a:r>
            <a:r>
              <a:rPr lang="cs-CZ" dirty="0"/>
              <a:t>.15 Nové posouzení, resp. validaci musí zařízení též podstoupit, pokud dojde v technologii k funkční změně (např. odebrání některého modulu nebo jeho náhradě modulem o jiném výkonu či založeném na jiném principu)</a:t>
            </a:r>
          </a:p>
        </p:txBody>
      </p:sp>
    </p:spTree>
    <p:extLst>
      <p:ext uri="{BB962C8B-B14F-4D97-AF65-F5344CB8AC3E}">
        <p14:creationId xmlns:p14="http://schemas.microsoft.com/office/powerpoint/2010/main" val="498735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B558022F-98AC-4A03-8FC2-8CC5659A3A15}"/>
              </a:ext>
            </a:extLst>
          </p:cNvPr>
          <p:cNvSpPr/>
          <p:nvPr/>
        </p:nvSpPr>
        <p:spPr>
          <a:xfrm>
            <a:off x="0" y="116632"/>
            <a:ext cx="12190412" cy="1656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6867" name="Obrázek 3">
            <a:extLst>
              <a:ext uri="{FF2B5EF4-FFF2-40B4-BE49-F238E27FC236}">
                <a16:creationId xmlns:a16="http://schemas.microsoft.com/office/drawing/2014/main" id="{E39D946C-4B4C-43A9-A7D8-08F276BC67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700808"/>
            <a:ext cx="1219041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Nadpis 1">
            <a:extLst>
              <a:ext uri="{FF2B5EF4-FFF2-40B4-BE49-F238E27FC236}">
                <a16:creationId xmlns:a16="http://schemas.microsoft.com/office/drawing/2014/main" id="{7C84DCCE-FF04-42A4-A6FD-61476461C495}"/>
              </a:ext>
            </a:extLst>
          </p:cNvPr>
          <p:cNvSpPr>
            <a:spLocks noGrp="1"/>
          </p:cNvSpPr>
          <p:nvPr>
            <p:ph type="ctrTitle"/>
          </p:nvPr>
        </p:nvSpPr>
        <p:spPr>
          <a:xfrm>
            <a:off x="2062956" y="333376"/>
            <a:ext cx="7772400" cy="1470025"/>
          </a:xfrm>
        </p:spPr>
        <p:txBody>
          <a:bodyPr>
            <a:normAutofit fontScale="90000"/>
          </a:bodyPr>
          <a:lstStyle/>
          <a:p>
            <a:r>
              <a:rPr lang="cs-CZ" altLang="cs-CZ">
                <a:solidFill>
                  <a:schemeClr val="bg1"/>
                </a:solidFill>
              </a:rPr>
              <a:t>Děkuji za pozornost </a:t>
            </a:r>
            <a:br>
              <a:rPr lang="cs-CZ" altLang="cs-CZ">
                <a:solidFill>
                  <a:schemeClr val="bg1"/>
                </a:solidFill>
              </a:rPr>
            </a:br>
            <a:r>
              <a:rPr lang="cs-CZ" altLang="cs-CZ">
                <a:solidFill>
                  <a:schemeClr val="bg1"/>
                </a:solidFill>
              </a:rPr>
              <a:t>a přeji příjemný, </a:t>
            </a:r>
            <a:br>
              <a:rPr lang="cs-CZ" altLang="cs-CZ">
                <a:solidFill>
                  <a:schemeClr val="bg1"/>
                </a:solidFill>
              </a:rPr>
            </a:br>
            <a:r>
              <a:rPr lang="cs-CZ" altLang="cs-CZ">
                <a:solidFill>
                  <a:schemeClr val="bg1"/>
                </a:solidFill>
              </a:rPr>
              <a:t>informacemi naplněný den</a:t>
            </a:r>
          </a:p>
        </p:txBody>
      </p:sp>
      <p:sp>
        <p:nvSpPr>
          <p:cNvPr id="5" name="Podnadpis 2">
            <a:extLst>
              <a:ext uri="{FF2B5EF4-FFF2-40B4-BE49-F238E27FC236}">
                <a16:creationId xmlns:a16="http://schemas.microsoft.com/office/drawing/2014/main" id="{7EEC63EE-F802-4E95-B2CC-72E1DFC844EF}"/>
              </a:ext>
            </a:extLst>
          </p:cNvPr>
          <p:cNvSpPr>
            <a:spLocks noGrp="1"/>
          </p:cNvSpPr>
          <p:nvPr>
            <p:ph type="subTitle" idx="1"/>
          </p:nvPr>
        </p:nvSpPr>
        <p:spPr>
          <a:xfrm>
            <a:off x="-169490" y="5949280"/>
            <a:ext cx="12313368" cy="1752600"/>
          </a:xfrm>
        </p:spPr>
        <p:txBody>
          <a:bodyPr rtlCol="0">
            <a:normAutofit/>
          </a:bodyPr>
          <a:lstStyle/>
          <a:p>
            <a:pPr>
              <a:defRPr/>
            </a:pPr>
            <a:r>
              <a:rPr lang="cs-CZ" dirty="0">
                <a:solidFill>
                  <a:schemeClr val="accent2">
                    <a:lumMod val="20000"/>
                    <a:lumOff val="80000"/>
                  </a:schemeClr>
                </a:solidFill>
              </a:rPr>
              <a:t>Karel Plotěný                                                                     </a:t>
            </a:r>
            <a:r>
              <a:rPr lang="cs-CZ">
                <a:solidFill>
                  <a:schemeClr val="accent2">
                    <a:lumMod val="20000"/>
                    <a:lumOff val="80000"/>
                  </a:schemeClr>
                </a:solidFill>
              </a:rPr>
              <a:t>ploteny@asio</a:t>
            </a:r>
            <a:r>
              <a:rPr lang="cs-CZ" dirty="0">
                <a:solidFill>
                  <a:schemeClr val="accent2">
                    <a:lumMod val="20000"/>
                    <a:lumOff val="80000"/>
                  </a:schemeClr>
                </a:solidFill>
              </a:rPr>
              <a:t>.cz</a:t>
            </a:r>
          </a:p>
          <a:p>
            <a:pPr>
              <a:defRPr/>
            </a:pPr>
            <a:endParaRPr lang="cs-CZ" dirty="0">
              <a:solidFill>
                <a:schemeClr val="accent2">
                  <a:lumMod val="20000"/>
                  <a:lumOff val="80000"/>
                </a:schemeClr>
              </a:solidFill>
            </a:endParaRPr>
          </a:p>
          <a:p>
            <a:pPr>
              <a:defRPr/>
            </a:pPr>
            <a:endParaRPr lang="cs-CZ" dirty="0"/>
          </a:p>
        </p:txBody>
      </p:sp>
    </p:spTree>
    <p:extLst>
      <p:ext uri="{BB962C8B-B14F-4D97-AF65-F5344CB8AC3E}">
        <p14:creationId xmlns:p14="http://schemas.microsoft.com/office/powerpoint/2010/main" val="3670701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F0F397-A6A4-4CF8-0018-6E1FAA5BC779}"/>
              </a:ext>
            </a:extLst>
          </p:cNvPr>
          <p:cNvSpPr>
            <a:spLocks noGrp="1"/>
          </p:cNvSpPr>
          <p:nvPr>
            <p:ph type="title"/>
          </p:nvPr>
        </p:nvSpPr>
        <p:spPr>
          <a:xfrm>
            <a:off x="478582" y="0"/>
            <a:ext cx="10971372" cy="1143000"/>
          </a:xfrm>
        </p:spPr>
        <p:txBody>
          <a:bodyPr/>
          <a:lstStyle/>
          <a:p>
            <a:r>
              <a:rPr lang="cs-CZ" dirty="0"/>
              <a:t>Požadavky Směrnice s ohledem na VENKOV</a:t>
            </a:r>
          </a:p>
        </p:txBody>
      </p:sp>
      <p:sp>
        <p:nvSpPr>
          <p:cNvPr id="3" name="Zástupný obsah 2">
            <a:extLst>
              <a:ext uri="{FF2B5EF4-FFF2-40B4-BE49-F238E27FC236}">
                <a16:creationId xmlns:a16="http://schemas.microsoft.com/office/drawing/2014/main" id="{4BC91D52-C692-DECD-D92D-77574FAB0238}"/>
              </a:ext>
            </a:extLst>
          </p:cNvPr>
          <p:cNvSpPr>
            <a:spLocks noGrp="1"/>
          </p:cNvSpPr>
          <p:nvPr>
            <p:ph idx="1"/>
          </p:nvPr>
        </p:nvSpPr>
        <p:spPr>
          <a:xfrm>
            <a:off x="406574" y="1268760"/>
            <a:ext cx="11305256" cy="4525963"/>
          </a:xfrm>
        </p:spPr>
        <p:txBody>
          <a:bodyPr>
            <a:normAutofit fontScale="77500" lnSpcReduction="20000"/>
          </a:bodyPr>
          <a:lstStyle/>
          <a:p>
            <a:r>
              <a:rPr lang="cs-CZ" dirty="0"/>
              <a:t>Evropská legislativa – </a:t>
            </a:r>
            <a:r>
              <a:rPr lang="cs-CZ" dirty="0">
                <a:highlight>
                  <a:srgbClr val="FFFF00"/>
                </a:highlight>
              </a:rPr>
              <a:t>Směrnice o čištění městských odpadních vod</a:t>
            </a:r>
            <a:r>
              <a:rPr lang="cs-CZ" dirty="0"/>
              <a:t> (UWWDT) a její požadavky na:</a:t>
            </a:r>
          </a:p>
          <a:p>
            <a:pPr lvl="1"/>
            <a:r>
              <a:rPr lang="cs-CZ" dirty="0"/>
              <a:t>Proporcionalitu – tj. efektivní vynakládání investic = a tím i reálnost splnění termínů</a:t>
            </a:r>
          </a:p>
          <a:p>
            <a:pPr lvl="1"/>
            <a:r>
              <a:rPr lang="cs-CZ" dirty="0"/>
              <a:t>Udržitelnost – ekologické ekonomické a sociální parametry + odolnost (GREN DEAL, CO2)</a:t>
            </a:r>
          </a:p>
          <a:p>
            <a:pPr lvl="1"/>
            <a:r>
              <a:rPr lang="cs-CZ" dirty="0"/>
              <a:t>Cirkulární ekonomiku – uplatnění recyklace vod.. ale i živin – a pak také ZLD jako cíl</a:t>
            </a:r>
          </a:p>
          <a:p>
            <a:pPr lvl="1"/>
            <a:r>
              <a:rPr lang="cs-CZ" dirty="0"/>
              <a:t>Řešení sanitace menších aglomerací </a:t>
            </a:r>
          </a:p>
          <a:p>
            <a:pPr lvl="1"/>
            <a:r>
              <a:rPr lang="cs-CZ" dirty="0"/>
              <a:t>Kontrolu IS – efektivní kontrola domovních čistíren</a:t>
            </a:r>
          </a:p>
          <a:p>
            <a:r>
              <a:rPr lang="cs-CZ" dirty="0"/>
              <a:t>Podle nové Směrnice bude 1000 EO hranice pro stokový systém</a:t>
            </a:r>
          </a:p>
          <a:p>
            <a:r>
              <a:rPr lang="cs-CZ" dirty="0"/>
              <a:t>Povinnost připojit nemovitost v obcích nad 2000 EO  (už skoro v legislativě máme)</a:t>
            </a:r>
          </a:p>
          <a:p>
            <a:r>
              <a:rPr lang="cs-CZ" dirty="0"/>
              <a:t>Výjimky z hlediska ekonomičnosti a realizovatelnosti jsou možné</a:t>
            </a:r>
          </a:p>
          <a:p>
            <a:r>
              <a:rPr lang="cs-CZ" dirty="0" err="1"/>
              <a:t>Decentrál</a:t>
            </a:r>
            <a:r>
              <a:rPr lang="cs-CZ" dirty="0"/>
              <a:t> v sídlech nad 2000 EO max 2% - pak nutno reportovat a zdůvodnit</a:t>
            </a:r>
          </a:p>
          <a:p>
            <a:r>
              <a:rPr lang="cs-CZ" dirty="0"/>
              <a:t>Bagatelní zatížení krajiny – vyloučení zástavby s malou hustotou obyvatel </a:t>
            </a:r>
          </a:p>
        </p:txBody>
      </p:sp>
    </p:spTree>
    <p:extLst>
      <p:ext uri="{BB962C8B-B14F-4D97-AF65-F5344CB8AC3E}">
        <p14:creationId xmlns:p14="http://schemas.microsoft.com/office/powerpoint/2010/main" val="1597644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0FC849-5551-EA79-A4DA-7B909A56D241}"/>
              </a:ext>
            </a:extLst>
          </p:cNvPr>
          <p:cNvSpPr>
            <a:spLocks noGrp="1"/>
          </p:cNvSpPr>
          <p:nvPr>
            <p:ph type="title"/>
          </p:nvPr>
        </p:nvSpPr>
        <p:spPr>
          <a:xfrm>
            <a:off x="334567" y="274638"/>
            <a:ext cx="4968552" cy="1354162"/>
          </a:xfrm>
          <a:ln w="47625">
            <a:solidFill>
              <a:schemeClr val="tx1"/>
            </a:solidFill>
          </a:ln>
        </p:spPr>
        <p:txBody>
          <a:bodyPr/>
          <a:lstStyle/>
          <a:p>
            <a:r>
              <a:rPr lang="cs-CZ" dirty="0"/>
              <a:t>Děkuji </a:t>
            </a:r>
          </a:p>
        </p:txBody>
      </p:sp>
      <p:sp>
        <p:nvSpPr>
          <p:cNvPr id="3" name="Zástupný obsah 2">
            <a:extLst>
              <a:ext uri="{FF2B5EF4-FFF2-40B4-BE49-F238E27FC236}">
                <a16:creationId xmlns:a16="http://schemas.microsoft.com/office/drawing/2014/main" id="{3AA2E2B5-5CE8-9C68-0531-7365171686AA}"/>
              </a:ext>
            </a:extLst>
          </p:cNvPr>
          <p:cNvSpPr>
            <a:spLocks noGrp="1"/>
          </p:cNvSpPr>
          <p:nvPr>
            <p:ph idx="1"/>
          </p:nvPr>
        </p:nvSpPr>
        <p:spPr>
          <a:xfrm>
            <a:off x="550590" y="2420888"/>
            <a:ext cx="4536505" cy="3096344"/>
          </a:xfrm>
          <a:ln w="28575">
            <a:solidFill>
              <a:schemeClr val="tx1"/>
            </a:solidFill>
          </a:ln>
        </p:spPr>
        <p:txBody>
          <a:bodyPr/>
          <a:lstStyle/>
          <a:p>
            <a:pPr marL="0" indent="0">
              <a:buNone/>
            </a:pPr>
            <a:r>
              <a:rPr lang="cs-CZ" dirty="0"/>
              <a:t>Jménem pozůstalých</a:t>
            </a:r>
          </a:p>
          <a:p>
            <a:pPr marL="0" indent="0">
              <a:buNone/>
            </a:pPr>
            <a:r>
              <a:rPr lang="cs-CZ" dirty="0"/>
              <a:t>truchlících projektantů, OZO i zákazníků:</a:t>
            </a:r>
          </a:p>
          <a:p>
            <a:pPr marL="0" indent="0">
              <a:buNone/>
            </a:pPr>
            <a:endParaRPr lang="cs-CZ" dirty="0"/>
          </a:p>
          <a:p>
            <a:pPr marL="0" indent="0">
              <a:buNone/>
            </a:pPr>
            <a:r>
              <a:rPr lang="cs-CZ" dirty="0"/>
              <a:t>     ploteny@asio.cz</a:t>
            </a:r>
          </a:p>
        </p:txBody>
      </p:sp>
      <p:pic>
        <p:nvPicPr>
          <p:cNvPr id="1028" name="Picture 4">
            <a:extLst>
              <a:ext uri="{FF2B5EF4-FFF2-40B4-BE49-F238E27FC236}">
                <a16:creationId xmlns:a16="http://schemas.microsoft.com/office/drawing/2014/main" id="{8EE1AE58-F2C8-CFD3-984B-E8C44B21C8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3158" y="260647"/>
            <a:ext cx="6192687" cy="5472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08EF142-B54D-C198-5504-09B65201E1B6}"/>
              </a:ext>
            </a:extLst>
          </p:cNvPr>
          <p:cNvSpPr txBox="1"/>
          <p:nvPr/>
        </p:nvSpPr>
        <p:spPr>
          <a:xfrm flipH="1" flipV="1">
            <a:off x="334565" y="2214156"/>
            <a:ext cx="4968553" cy="3519100"/>
          </a:xfrm>
          <a:prstGeom prst="rect">
            <a:avLst/>
          </a:prstGeom>
          <a:noFill/>
          <a:ln w="28575">
            <a:solidFill>
              <a:schemeClr val="tx1"/>
            </a:solidFill>
          </a:ln>
        </p:spPr>
        <p:txBody>
          <a:bodyPr wrap="square" rtlCol="0">
            <a:spAutoFit/>
          </a:bodyPr>
          <a:lstStyle/>
          <a:p>
            <a:endParaRPr lang="cs-CZ" dirty="0"/>
          </a:p>
        </p:txBody>
      </p:sp>
    </p:spTree>
    <p:extLst>
      <p:ext uri="{BB962C8B-B14F-4D97-AF65-F5344CB8AC3E}">
        <p14:creationId xmlns:p14="http://schemas.microsoft.com/office/powerpoint/2010/main" val="403664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9B0F01-FD73-25A7-3D15-D092DEC076DD}"/>
              </a:ext>
            </a:extLst>
          </p:cNvPr>
          <p:cNvSpPr>
            <a:spLocks noGrp="1"/>
          </p:cNvSpPr>
          <p:nvPr>
            <p:ph type="title"/>
          </p:nvPr>
        </p:nvSpPr>
        <p:spPr>
          <a:xfrm>
            <a:off x="609521" y="274638"/>
            <a:ext cx="5125645" cy="1143000"/>
          </a:xfrm>
        </p:spPr>
        <p:txBody>
          <a:bodyPr/>
          <a:lstStyle/>
          <a:p>
            <a:r>
              <a:rPr lang="cs-CZ" dirty="0"/>
              <a:t>Vzdělávání pro obce</a:t>
            </a:r>
          </a:p>
        </p:txBody>
      </p:sp>
      <p:pic>
        <p:nvPicPr>
          <p:cNvPr id="6" name="Zástupný obsah 5">
            <a:extLst>
              <a:ext uri="{FF2B5EF4-FFF2-40B4-BE49-F238E27FC236}">
                <a16:creationId xmlns:a16="http://schemas.microsoft.com/office/drawing/2014/main" id="{93405DC7-938E-A1DD-9868-A0BA3490B19C}"/>
              </a:ext>
            </a:extLst>
          </p:cNvPr>
          <p:cNvPicPr>
            <a:picLocks noGrp="1" noChangeAspect="1"/>
          </p:cNvPicPr>
          <p:nvPr>
            <p:ph idx="1"/>
          </p:nvPr>
        </p:nvPicPr>
        <p:blipFill>
          <a:blip r:embed="rId2"/>
          <a:stretch>
            <a:fillRect/>
          </a:stretch>
        </p:blipFill>
        <p:spPr>
          <a:xfrm>
            <a:off x="694606" y="1484785"/>
            <a:ext cx="4320480" cy="4248472"/>
          </a:xfrm>
        </p:spPr>
      </p:pic>
      <p:pic>
        <p:nvPicPr>
          <p:cNvPr id="8" name="Obrázek 7">
            <a:extLst>
              <a:ext uri="{FF2B5EF4-FFF2-40B4-BE49-F238E27FC236}">
                <a16:creationId xmlns:a16="http://schemas.microsoft.com/office/drawing/2014/main" id="{6094FF0C-CEE9-1050-D71E-100F7BED635A}"/>
              </a:ext>
            </a:extLst>
          </p:cNvPr>
          <p:cNvPicPr>
            <a:picLocks noChangeAspect="1"/>
          </p:cNvPicPr>
          <p:nvPr/>
        </p:nvPicPr>
        <p:blipFill>
          <a:blip r:embed="rId3"/>
          <a:stretch>
            <a:fillRect/>
          </a:stretch>
        </p:blipFill>
        <p:spPr>
          <a:xfrm>
            <a:off x="6311230" y="0"/>
            <a:ext cx="4824536" cy="5621867"/>
          </a:xfrm>
          <a:prstGeom prst="rect">
            <a:avLst/>
          </a:prstGeom>
        </p:spPr>
      </p:pic>
    </p:spTree>
    <p:extLst>
      <p:ext uri="{BB962C8B-B14F-4D97-AF65-F5344CB8AC3E}">
        <p14:creationId xmlns:p14="http://schemas.microsoft.com/office/powerpoint/2010/main" val="3325210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B9B50-BB98-D513-7A9C-20C6D42E5CD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060DC9D-CFFF-F1B2-AAFD-787F08EE151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B8667D6-B50A-7796-3D0C-AEEB2E39D92D}"/>
              </a:ext>
            </a:extLst>
          </p:cNvPr>
          <p:cNvPicPr>
            <a:picLocks noChangeAspect="1"/>
          </p:cNvPicPr>
          <p:nvPr/>
        </p:nvPicPr>
        <p:blipFill>
          <a:blip r:embed="rId2"/>
          <a:stretch>
            <a:fillRect/>
          </a:stretch>
        </p:blipFill>
        <p:spPr>
          <a:xfrm>
            <a:off x="0" y="126710"/>
            <a:ext cx="12190413" cy="6604579"/>
          </a:xfrm>
          <a:prstGeom prst="rect">
            <a:avLst/>
          </a:prstGeom>
        </p:spPr>
      </p:pic>
    </p:spTree>
    <p:extLst>
      <p:ext uri="{BB962C8B-B14F-4D97-AF65-F5344CB8AC3E}">
        <p14:creationId xmlns:p14="http://schemas.microsoft.com/office/powerpoint/2010/main" val="122303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FA904B-17D2-DF65-64E3-260E2FCBAC6D}"/>
              </a:ext>
            </a:extLst>
          </p:cNvPr>
          <p:cNvSpPr>
            <a:spLocks noGrp="1"/>
          </p:cNvSpPr>
          <p:nvPr>
            <p:ph type="title"/>
          </p:nvPr>
        </p:nvSpPr>
        <p:spPr/>
        <p:txBody>
          <a:bodyPr>
            <a:normAutofit fontScale="90000"/>
          </a:bodyPr>
          <a:lstStyle/>
          <a:p>
            <a:r>
              <a:rPr lang="cs-CZ" dirty="0"/>
              <a:t>Nebude to pozdě a drahé to řešit, až voda nebude?</a:t>
            </a:r>
          </a:p>
        </p:txBody>
      </p:sp>
      <p:sp>
        <p:nvSpPr>
          <p:cNvPr id="3" name="Zástupný obsah 2">
            <a:extLst>
              <a:ext uri="{FF2B5EF4-FFF2-40B4-BE49-F238E27FC236}">
                <a16:creationId xmlns:a16="http://schemas.microsoft.com/office/drawing/2014/main" id="{B5AA2E82-5E02-5C84-0922-AA0CFD0043F3}"/>
              </a:ext>
            </a:extLst>
          </p:cNvPr>
          <p:cNvSpPr>
            <a:spLocks noGrp="1"/>
          </p:cNvSpPr>
          <p:nvPr>
            <p:ph idx="1"/>
          </p:nvPr>
        </p:nvSpPr>
        <p:spPr>
          <a:xfrm>
            <a:off x="609520" y="1600201"/>
            <a:ext cx="11174317" cy="4525963"/>
          </a:xfrm>
        </p:spPr>
        <p:txBody>
          <a:bodyPr>
            <a:normAutofit/>
          </a:bodyPr>
          <a:lstStyle/>
          <a:p>
            <a:r>
              <a:rPr lang="cs-CZ" dirty="0"/>
              <a:t>Co takhle se podívat, co se děje ve světě a kam jsme se propadli</a:t>
            </a:r>
          </a:p>
          <a:p>
            <a:r>
              <a:rPr lang="cs-CZ" dirty="0"/>
              <a:t>Co tahle se podívat na praktická opatření která, už jsou realizovaná a ověřená v zemích, které se suchem už potýkají</a:t>
            </a:r>
          </a:p>
          <a:p>
            <a:r>
              <a:rPr lang="cs-CZ" dirty="0"/>
              <a:t>Pár příkladů jak by to šlo i v Evropě – Líchy, Hamburk, Lübeck</a:t>
            </a:r>
          </a:p>
          <a:p>
            <a:r>
              <a:rPr lang="cs-CZ" dirty="0"/>
              <a:t>Co Evropská legislativa a příprava na sucho?</a:t>
            </a:r>
          </a:p>
          <a:p>
            <a:r>
              <a:rPr lang="cs-CZ" dirty="0"/>
              <a:t>Co naše legislativa? Podporuje úspory vody?</a:t>
            </a:r>
          </a:p>
          <a:p>
            <a:r>
              <a:rPr lang="cs-CZ" dirty="0"/>
              <a:t>Co už umíme řešit technicky, ale v reálnu se to moc nehodí????</a:t>
            </a:r>
          </a:p>
          <a:p>
            <a:endParaRPr lang="cs-CZ" dirty="0"/>
          </a:p>
        </p:txBody>
      </p:sp>
    </p:spTree>
    <p:extLst>
      <p:ext uri="{BB962C8B-B14F-4D97-AF65-F5344CB8AC3E}">
        <p14:creationId xmlns:p14="http://schemas.microsoft.com/office/powerpoint/2010/main" val="924612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B558022F-98AC-4A03-8FC2-8CC5659A3A15}"/>
              </a:ext>
            </a:extLst>
          </p:cNvPr>
          <p:cNvSpPr/>
          <p:nvPr/>
        </p:nvSpPr>
        <p:spPr>
          <a:xfrm>
            <a:off x="0" y="116632"/>
            <a:ext cx="12190412" cy="1656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6867" name="Obrázek 3">
            <a:extLst>
              <a:ext uri="{FF2B5EF4-FFF2-40B4-BE49-F238E27FC236}">
                <a16:creationId xmlns:a16="http://schemas.microsoft.com/office/drawing/2014/main" id="{E39D946C-4B4C-43A9-A7D8-08F276BC67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700808"/>
            <a:ext cx="1219041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Nadpis 1">
            <a:extLst>
              <a:ext uri="{FF2B5EF4-FFF2-40B4-BE49-F238E27FC236}">
                <a16:creationId xmlns:a16="http://schemas.microsoft.com/office/drawing/2014/main" id="{7C84DCCE-FF04-42A4-A6FD-61476461C495}"/>
              </a:ext>
            </a:extLst>
          </p:cNvPr>
          <p:cNvSpPr>
            <a:spLocks noGrp="1"/>
          </p:cNvSpPr>
          <p:nvPr>
            <p:ph type="ctrTitle"/>
          </p:nvPr>
        </p:nvSpPr>
        <p:spPr>
          <a:xfrm>
            <a:off x="2062956" y="333376"/>
            <a:ext cx="7772400" cy="1470025"/>
          </a:xfrm>
        </p:spPr>
        <p:txBody>
          <a:bodyPr>
            <a:normAutofit fontScale="90000"/>
          </a:bodyPr>
          <a:lstStyle/>
          <a:p>
            <a:r>
              <a:rPr lang="cs-CZ" altLang="cs-CZ">
                <a:solidFill>
                  <a:schemeClr val="bg1"/>
                </a:solidFill>
              </a:rPr>
              <a:t>Děkuji za pozornost </a:t>
            </a:r>
            <a:br>
              <a:rPr lang="cs-CZ" altLang="cs-CZ">
                <a:solidFill>
                  <a:schemeClr val="bg1"/>
                </a:solidFill>
              </a:rPr>
            </a:br>
            <a:r>
              <a:rPr lang="cs-CZ" altLang="cs-CZ">
                <a:solidFill>
                  <a:schemeClr val="bg1"/>
                </a:solidFill>
              </a:rPr>
              <a:t>a přeji příjemný, </a:t>
            </a:r>
            <a:br>
              <a:rPr lang="cs-CZ" altLang="cs-CZ">
                <a:solidFill>
                  <a:schemeClr val="bg1"/>
                </a:solidFill>
              </a:rPr>
            </a:br>
            <a:r>
              <a:rPr lang="cs-CZ" altLang="cs-CZ">
                <a:solidFill>
                  <a:schemeClr val="bg1"/>
                </a:solidFill>
              </a:rPr>
              <a:t>informacemi naplněný den</a:t>
            </a:r>
          </a:p>
        </p:txBody>
      </p:sp>
      <p:sp>
        <p:nvSpPr>
          <p:cNvPr id="5" name="Podnadpis 2">
            <a:extLst>
              <a:ext uri="{FF2B5EF4-FFF2-40B4-BE49-F238E27FC236}">
                <a16:creationId xmlns:a16="http://schemas.microsoft.com/office/drawing/2014/main" id="{7EEC63EE-F802-4E95-B2CC-72E1DFC844EF}"/>
              </a:ext>
            </a:extLst>
          </p:cNvPr>
          <p:cNvSpPr>
            <a:spLocks noGrp="1"/>
          </p:cNvSpPr>
          <p:nvPr>
            <p:ph type="subTitle" idx="1"/>
          </p:nvPr>
        </p:nvSpPr>
        <p:spPr>
          <a:xfrm>
            <a:off x="-169490" y="5949280"/>
            <a:ext cx="12313368" cy="1752600"/>
          </a:xfrm>
        </p:spPr>
        <p:txBody>
          <a:bodyPr rtlCol="0">
            <a:normAutofit/>
          </a:bodyPr>
          <a:lstStyle/>
          <a:p>
            <a:pPr>
              <a:defRPr/>
            </a:pPr>
            <a:r>
              <a:rPr lang="cs-CZ" dirty="0">
                <a:solidFill>
                  <a:schemeClr val="accent2">
                    <a:lumMod val="20000"/>
                    <a:lumOff val="80000"/>
                  </a:schemeClr>
                </a:solidFill>
              </a:rPr>
              <a:t>Karel Plotěný                                                                     </a:t>
            </a:r>
            <a:r>
              <a:rPr lang="cs-CZ">
                <a:solidFill>
                  <a:schemeClr val="accent2">
                    <a:lumMod val="20000"/>
                    <a:lumOff val="80000"/>
                  </a:schemeClr>
                </a:solidFill>
              </a:rPr>
              <a:t>ploteny@asio</a:t>
            </a:r>
            <a:r>
              <a:rPr lang="cs-CZ" dirty="0">
                <a:solidFill>
                  <a:schemeClr val="accent2">
                    <a:lumMod val="20000"/>
                    <a:lumOff val="80000"/>
                  </a:schemeClr>
                </a:solidFill>
              </a:rPr>
              <a:t>.cz</a:t>
            </a:r>
          </a:p>
          <a:p>
            <a:pPr>
              <a:defRPr/>
            </a:pPr>
            <a:endParaRPr lang="cs-CZ" dirty="0">
              <a:solidFill>
                <a:schemeClr val="accent2">
                  <a:lumMod val="20000"/>
                  <a:lumOff val="80000"/>
                </a:schemeClr>
              </a:solidFill>
            </a:endParaRPr>
          </a:p>
          <a:p>
            <a:pPr>
              <a:defRPr/>
            </a:pPr>
            <a:endParaRPr lang="cs-CZ" dirty="0"/>
          </a:p>
        </p:txBody>
      </p:sp>
    </p:spTree>
    <p:extLst>
      <p:ext uri="{BB962C8B-B14F-4D97-AF65-F5344CB8AC3E}">
        <p14:creationId xmlns:p14="http://schemas.microsoft.com/office/powerpoint/2010/main" val="601046832"/>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3605</Words>
  <Application>Microsoft Office PowerPoint</Application>
  <PresentationFormat>Vlastní</PresentationFormat>
  <Paragraphs>382</Paragraphs>
  <Slides>90</Slides>
  <Notes>10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90</vt:i4>
      </vt:variant>
    </vt:vector>
  </HeadingPairs>
  <TitlesOfParts>
    <vt:vector size="99" baseType="lpstr">
      <vt:lpstr>Arial</vt:lpstr>
      <vt:lpstr>Calibri</vt:lpstr>
      <vt:lpstr>Helvetica</vt:lpstr>
      <vt:lpstr>Ink Free</vt:lpstr>
      <vt:lpstr>Montserrat</vt:lpstr>
      <vt:lpstr>Mulish</vt:lpstr>
      <vt:lpstr>Noto Sans Symbols</vt:lpstr>
      <vt:lpstr>Times New Roman</vt:lpstr>
      <vt:lpstr>Motiv sady Office</vt:lpstr>
      <vt:lpstr>Dobré ráno </vt:lpstr>
      <vt:lpstr>Splachuješ pitnou vodou ? No a co ? </vt:lpstr>
      <vt:lpstr>Systémové řešení – mapa vstupů a výstupů</vt:lpstr>
      <vt:lpstr>Prezentace aplikace PowerPoint</vt:lpstr>
      <vt:lpstr>Voda teče, tak co? Čím víc ji spotřebujeme tím je levnější?!? </vt:lpstr>
      <vt:lpstr>To, že je voda začínáme vnímat až není ..</vt:lpstr>
      <vt:lpstr>Hesla jsou OK, ale co pro to praktického děláme?</vt:lpstr>
      <vt:lpstr>… těch vlaků už nám za dvacet let ujela spousta, přeci nebudeme jako Němci, chystat se dopředu</vt:lpstr>
      <vt:lpstr>Nebude to pozdě a drahé to řešit, až voda nebude?</vt:lpstr>
      <vt:lpstr>Singapur</vt:lpstr>
      <vt:lpstr>Koncept „Sponge city“ - Čína</vt:lpstr>
      <vt:lpstr>Koncept „Forest city“ - Čína</vt:lpstr>
      <vt:lpstr>Kuej-jang waterfall</vt:lpstr>
      <vt:lpstr>Mokřady v povodí řeky Yangtze, Čína</vt:lpstr>
      <vt:lpstr>Austrálie </vt:lpstr>
      <vt:lpstr>Recyklace ve velkém – jako opatření proti suchu </vt:lpstr>
      <vt:lpstr>Barcelona, Miláno, příklady recyklace ve velkém z E</vt:lpstr>
      <vt:lpstr>Španělsko projekt cirkulární agronomie</vt:lpstr>
      <vt:lpstr>Španělsko (Barcelona)</vt:lpstr>
      <vt:lpstr>Příběh o vodě ze země, kde už sucho bylo</vt:lpstr>
      <vt:lpstr>Zkušenosti z Izraele – s dešťovou vodou a recyklací</vt:lpstr>
      <vt:lpstr>…a pak se závlahou recyklovanou vodou</vt:lpstr>
      <vt:lpstr>Prezentace aplikace PowerPoint</vt:lpstr>
      <vt:lpstr>Prezentace aplikace PowerPoint</vt:lpstr>
      <vt:lpstr>Závěry z Izraele</vt:lpstr>
      <vt:lpstr>Kacířské myšlenka …přesto jí věří(m)</vt:lpstr>
      <vt:lpstr>ODKANALIZOVÁNÍ sídlišť                                       příklady s inovativním přístupem</vt:lpstr>
      <vt:lpstr>Voda a modrozelená infrastruktura</vt:lpstr>
      <vt:lpstr>Cirkulární zadávání – část voda – příklad zadání </vt:lpstr>
      <vt:lpstr>Voda a modrozelená infrastruktura (cíle)</vt:lpstr>
      <vt:lpstr>Konvenční řešení (necirkulární)</vt:lpstr>
      <vt:lpstr>Navržené řešení (cirkulární s využitím NBS)</vt:lpstr>
      <vt:lpstr>Prezentace aplikace PowerPoint</vt:lpstr>
      <vt:lpstr>Šedé vody (technické provedení)</vt:lpstr>
      <vt:lpstr>Jednotlivé kombinace variant</vt:lpstr>
      <vt:lpstr>Co to udělá s cenami a náklady?</vt:lpstr>
      <vt:lpstr>Varianty – náklady na jednotlivá řešení (občan)</vt:lpstr>
      <vt:lpstr>Investiční náklady jednotlivých variant</vt:lpstr>
      <vt:lpstr>Výběr vhodného řešení</vt:lpstr>
      <vt:lpstr>Rozhodování s ohledem na další podstatná kritéria</vt:lpstr>
      <vt:lpstr>Podle mne jsou favorité V4 a V6</vt:lpstr>
      <vt:lpstr>Akceptace použití recyklované vody (E)</vt:lpstr>
      <vt:lpstr>Rizika x akceptance</vt:lpstr>
      <vt:lpstr>Zdrojově orientovaná řešení sanitace</vt:lpstr>
      <vt:lpstr>Hamburk a Lübeck</vt:lpstr>
      <vt:lpstr>Prezentace aplikace PowerPoint</vt:lpstr>
      <vt:lpstr>Srážková voda </vt:lpstr>
      <vt:lpstr>Šedá voda</vt:lpstr>
      <vt:lpstr>Černá voda</vt:lpstr>
      <vt:lpstr>Černá voda</vt:lpstr>
      <vt:lpstr>Černá voda</vt:lpstr>
      <vt:lpstr>Bioplynka a kogeneračka</vt:lpstr>
      <vt:lpstr>Celkové pohledy</vt:lpstr>
      <vt:lpstr>Příběh z Lübecku</vt:lpstr>
      <vt:lpstr>Prezentace aplikace PowerPoint</vt:lpstr>
      <vt:lpstr>Šedé vody</vt:lpstr>
      <vt:lpstr>Prezentace aplikace PowerPoint</vt:lpstr>
      <vt:lpstr>Černé vody</vt:lpstr>
      <vt:lpstr>Černé vody + teplo</vt:lpstr>
      <vt:lpstr>Prezentace aplikace PowerPoint</vt:lpstr>
      <vt:lpstr>Srážkové vody</vt:lpstr>
      <vt:lpstr>Evropská legislativa a o co se okrádáme</vt:lpstr>
      <vt:lpstr>Legislativa (naše) je stále pozadu, ale normy včetně posuzování rizik jsou k dispozici </vt:lpstr>
      <vt:lpstr>Proč recyklovat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Obvyklá řešení recyklace v malém</vt:lpstr>
      <vt:lpstr>Požadované výstupy pro soukromé (R) a veřejné použití (C)</vt:lpstr>
      <vt:lpstr>Větší objekty</vt:lpstr>
      <vt:lpstr>Potsdammerplatz, Block 6, Berlin – minulé tisíciletí</vt:lpstr>
      <vt:lpstr>Německo a šedé vody – desítky čistíren</vt:lpstr>
      <vt:lpstr>Legislativa - Zákon o ochraně veřejného zdraví </vt:lpstr>
      <vt:lpstr>Nelogičnosti v legislativě, které recyklaci brání</vt:lpstr>
      <vt:lpstr>Nelogičnosti v legislativě které recyklaci brání</vt:lpstr>
      <vt:lpstr>Nelogičnosti v legislativě, které recyklaci brání</vt:lpstr>
      <vt:lpstr>Proč v ČR nerecyklujeme a nechováme se udržitelně … když v genech udržitelnost máme?</vt:lpstr>
      <vt:lpstr>Legislativa - Zákon o ochraně veřejného zdraví </vt:lpstr>
      <vt:lpstr>Metodika MZ pro hygienické požadavky</vt:lpstr>
      <vt:lpstr>Prokazování shody (obdobné jako u DČOV)</vt:lpstr>
      <vt:lpstr>Požadavky na instalovaná zařízení</vt:lpstr>
      <vt:lpstr>Děkuji za pozornost  a přeji příjemný,  informacemi naplněný den</vt:lpstr>
      <vt:lpstr>Požadavky Směrnice s ohledem na VENKOV</vt:lpstr>
      <vt:lpstr>Děkuji </vt:lpstr>
      <vt:lpstr>Vzdělávání pro obce</vt:lpstr>
      <vt:lpstr>Prezentace aplikace PowerPoint</vt:lpstr>
      <vt:lpstr>Děkuji za pozornost  a přeji příjemný,  informacemi naplněný 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Artron One Igor</dc:creator>
  <cp:lastModifiedBy>Karel Plotěný</cp:lastModifiedBy>
  <cp:revision>103</cp:revision>
  <dcterms:created xsi:type="dcterms:W3CDTF">2020-02-06T12:32:30Z</dcterms:created>
  <dcterms:modified xsi:type="dcterms:W3CDTF">2024-06-05T04:27:50Z</dcterms:modified>
</cp:coreProperties>
</file>