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1543" r:id="rId2"/>
    <p:sldId id="256" r:id="rId3"/>
    <p:sldId id="1786" r:id="rId4"/>
    <p:sldId id="1787" r:id="rId5"/>
    <p:sldId id="1806" r:id="rId6"/>
    <p:sldId id="1777" r:id="rId7"/>
    <p:sldId id="1776" r:id="rId8"/>
    <p:sldId id="1779" r:id="rId9"/>
    <p:sldId id="1780" r:id="rId10"/>
    <p:sldId id="1781" r:id="rId11"/>
    <p:sldId id="1735" r:id="rId12"/>
    <p:sldId id="615" r:id="rId13"/>
    <p:sldId id="1734" r:id="rId14"/>
    <p:sldId id="1774" r:id="rId15"/>
    <p:sldId id="1148" r:id="rId16"/>
    <p:sldId id="1736" r:id="rId17"/>
    <p:sldId id="1764" r:id="rId18"/>
    <p:sldId id="1770" r:id="rId19"/>
    <p:sldId id="1788" r:id="rId20"/>
    <p:sldId id="1617" r:id="rId21"/>
    <p:sldId id="1789" r:id="rId22"/>
    <p:sldId id="1765" r:id="rId23"/>
    <p:sldId id="1766" r:id="rId24"/>
    <p:sldId id="1767" r:id="rId25"/>
    <p:sldId id="1773" r:id="rId26"/>
    <p:sldId id="1757" r:id="rId27"/>
    <p:sldId id="1758" r:id="rId28"/>
    <p:sldId id="1737" r:id="rId29"/>
    <p:sldId id="1807" r:id="rId30"/>
    <p:sldId id="1755" r:id="rId31"/>
    <p:sldId id="1754" r:id="rId32"/>
    <p:sldId id="1756" r:id="rId33"/>
    <p:sldId id="1808" r:id="rId34"/>
    <p:sldId id="518" r:id="rId35"/>
    <p:sldId id="521" r:id="rId36"/>
    <p:sldId id="522" r:id="rId37"/>
    <p:sldId id="1775" r:id="rId38"/>
    <p:sldId id="1761" r:id="rId39"/>
    <p:sldId id="1762" r:id="rId40"/>
    <p:sldId id="1804" r:id="rId41"/>
    <p:sldId id="1750" r:id="rId42"/>
    <p:sldId id="1782" r:id="rId43"/>
    <p:sldId id="1783" r:id="rId44"/>
    <p:sldId id="1784" r:id="rId45"/>
    <p:sldId id="1785" r:id="rId46"/>
  </p:sldIdLst>
  <p:sldSz cx="12190413"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9EF43DAC-1A9D-4407-B826-54A0CA5E4380}">
          <p14:sldIdLst>
            <p14:sldId id="1543"/>
            <p14:sldId id="256"/>
            <p14:sldId id="1786"/>
            <p14:sldId id="1787"/>
            <p14:sldId id="1806"/>
            <p14:sldId id="1777"/>
            <p14:sldId id="1776"/>
            <p14:sldId id="1779"/>
            <p14:sldId id="1780"/>
            <p14:sldId id="1781"/>
            <p14:sldId id="1735"/>
            <p14:sldId id="615"/>
            <p14:sldId id="1734"/>
            <p14:sldId id="1774"/>
            <p14:sldId id="1148"/>
          </p14:sldIdLst>
        </p14:section>
        <p14:section name="Oddíl bez názvu" id="{E0405791-70C8-4FDB-BB56-C745380D19B8}">
          <p14:sldIdLst>
            <p14:sldId id="1736"/>
            <p14:sldId id="1764"/>
            <p14:sldId id="1770"/>
            <p14:sldId id="1788"/>
            <p14:sldId id="1617"/>
            <p14:sldId id="1789"/>
            <p14:sldId id="1765"/>
            <p14:sldId id="1766"/>
            <p14:sldId id="1767"/>
            <p14:sldId id="1773"/>
            <p14:sldId id="1757"/>
            <p14:sldId id="1758"/>
            <p14:sldId id="1737"/>
            <p14:sldId id="1807"/>
            <p14:sldId id="1755"/>
            <p14:sldId id="1754"/>
            <p14:sldId id="1756"/>
            <p14:sldId id="1808"/>
            <p14:sldId id="518"/>
            <p14:sldId id="521"/>
            <p14:sldId id="522"/>
            <p14:sldId id="1775"/>
            <p14:sldId id="1761"/>
            <p14:sldId id="1762"/>
            <p14:sldId id="1804"/>
            <p14:sldId id="1750"/>
            <p14:sldId id="1782"/>
            <p14:sldId id="1783"/>
            <p14:sldId id="1784"/>
            <p14:sldId id="178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72" y="22"/>
      </p:cViewPr>
      <p:guideLst>
        <p:guide orient="horz" pos="2160"/>
        <p:guide pos="3840"/>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B5B75-C580-4973-B5A2-AA30436DC228}" type="datetimeFigureOut">
              <a:rPr lang="cs-CZ" smtClean="0"/>
              <a:t>21.05.2025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72D82-E9D7-417F-832A-92CBD68D8964}" type="slidenum">
              <a:rPr lang="cs-CZ" smtClean="0"/>
              <a:t>‹#›</a:t>
            </a:fld>
            <a:endParaRPr lang="cs-CZ"/>
          </a:p>
        </p:txBody>
      </p:sp>
    </p:spTree>
    <p:extLst>
      <p:ext uri="{BB962C8B-B14F-4D97-AF65-F5344CB8AC3E}">
        <p14:creationId xmlns:p14="http://schemas.microsoft.com/office/powerpoint/2010/main" val="30357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281" y="2130426"/>
            <a:ext cx="10361851" cy="1470025"/>
          </a:xfrm>
        </p:spPr>
        <p:txBody>
          <a:bodyPr/>
          <a:lstStyle/>
          <a:p>
            <a:r>
              <a:rPr lang="cs-CZ"/>
              <a:t>Klepnutím lze upravit styl předlohy nadpisů.</a:t>
            </a:r>
          </a:p>
        </p:txBody>
      </p:sp>
      <p:sp>
        <p:nvSpPr>
          <p:cNvPr id="3" name="Podnadpis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8049" y="274639"/>
            <a:ext cx="2742843"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521" y="274639"/>
            <a:ext cx="8025355"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Blok 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E3A52E1-8C84-3D48-6A41-95A0E98A8F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4545" y="-19382"/>
            <a:ext cx="1263486" cy="3263900"/>
          </a:xfrm>
          <a:prstGeom prst="rect">
            <a:avLst/>
          </a:prstGeom>
        </p:spPr>
      </p:pic>
      <p:sp>
        <p:nvSpPr>
          <p:cNvPr id="2" name="Content Placeholder 18">
            <a:extLst>
              <a:ext uri="{FF2B5EF4-FFF2-40B4-BE49-F238E27FC236}">
                <a16:creationId xmlns:a16="http://schemas.microsoft.com/office/drawing/2014/main" id="{57E9BA14-FB84-8C6E-15BC-2B4FF4AC8DBF}"/>
              </a:ext>
            </a:extLst>
          </p:cNvPr>
          <p:cNvSpPr>
            <a:spLocks noGrp="1"/>
          </p:cNvSpPr>
          <p:nvPr>
            <p:ph sz="quarter" idx="14" hasCustomPrompt="1"/>
          </p:nvPr>
        </p:nvSpPr>
        <p:spPr>
          <a:xfrm>
            <a:off x="1079859" y="1005205"/>
            <a:ext cx="9358782" cy="1080000"/>
          </a:xfrm>
        </p:spPr>
        <p:txBody>
          <a:bodyPr lIns="0" tIns="0" rIns="0" bIns="0">
            <a:normAutofit/>
          </a:bodyPr>
          <a:lstStyle>
            <a:lvl1pPr marL="0" indent="0">
              <a:lnSpc>
                <a:spcPts val="3000"/>
              </a:lnSpc>
              <a:buNone/>
              <a:defRPr sz="3400" kern="1000" spc="-80" baseline="0">
                <a:solidFill>
                  <a:srgbClr val="024884"/>
                </a:solidFill>
                <a:latin typeface="Segoe UI Semibold" panose="020B0702040204020203" pitchFamily="34" charset="0"/>
              </a:defRPr>
            </a:lvl1pPr>
          </a:lstStyle>
          <a:p>
            <a:pPr lvl="0"/>
            <a:r>
              <a:rPr lang="en-US" dirty="0" err="1"/>
              <a:t>Změny</a:t>
            </a:r>
            <a:r>
              <a:rPr lang="en-US" dirty="0"/>
              <a:t> </a:t>
            </a:r>
            <a:r>
              <a:rPr lang="en-US" dirty="0" err="1"/>
              <a:t>klimatu</a:t>
            </a:r>
            <a:r>
              <a:rPr lang="en-US" dirty="0"/>
              <a:t> a </a:t>
            </a:r>
            <a:r>
              <a:rPr lang="en-US" dirty="0" err="1"/>
              <a:t>kvalita</a:t>
            </a:r>
            <a:r>
              <a:rPr lang="en-US" dirty="0"/>
              <a:t> </a:t>
            </a:r>
            <a:r>
              <a:rPr lang="en-US" dirty="0" err="1"/>
              <a:t>vody</a:t>
            </a:r>
            <a:r>
              <a:rPr lang="en-US" dirty="0"/>
              <a:t> </a:t>
            </a:r>
          </a:p>
          <a:p>
            <a:pPr lvl="0"/>
            <a:r>
              <a:rPr lang="en-US" dirty="0" err="1"/>
              <a:t>ve</a:t>
            </a:r>
            <a:r>
              <a:rPr lang="en-US" dirty="0"/>
              <a:t> </a:t>
            </a:r>
            <a:r>
              <a:rPr lang="en-US" dirty="0" err="1"/>
              <a:t>vodovodní</a:t>
            </a:r>
            <a:r>
              <a:rPr lang="en-US" dirty="0"/>
              <a:t> </a:t>
            </a:r>
            <a:r>
              <a:rPr lang="en-US" dirty="0" err="1"/>
              <a:t>síti</a:t>
            </a:r>
            <a:endParaRPr lang="cs-CZ" dirty="0"/>
          </a:p>
        </p:txBody>
      </p:sp>
      <p:sp>
        <p:nvSpPr>
          <p:cNvPr id="7" name="Content Placeholder 6">
            <a:extLst>
              <a:ext uri="{FF2B5EF4-FFF2-40B4-BE49-F238E27FC236}">
                <a16:creationId xmlns:a16="http://schemas.microsoft.com/office/drawing/2014/main" id="{07786462-FA61-4A8B-776E-BA6012ADCB28}"/>
              </a:ext>
            </a:extLst>
          </p:cNvPr>
          <p:cNvSpPr>
            <a:spLocks noGrp="1"/>
          </p:cNvSpPr>
          <p:nvPr>
            <p:ph sz="quarter" idx="15" hasCustomPrompt="1"/>
          </p:nvPr>
        </p:nvSpPr>
        <p:spPr>
          <a:xfrm>
            <a:off x="1079859" y="2088607"/>
            <a:ext cx="9358782" cy="710012"/>
          </a:xfrm>
        </p:spPr>
        <p:txBody>
          <a:bodyPr lIns="0" tIns="0" rIns="0" bIns="0">
            <a:noAutofit/>
          </a:bodyPr>
          <a:lstStyle>
            <a:lvl1pPr marL="0" indent="0">
              <a:lnSpc>
                <a:spcPct val="120000"/>
              </a:lnSpc>
              <a:buNone/>
              <a:defRPr sz="1800" baseline="0">
                <a:solidFill>
                  <a:srgbClr val="024884"/>
                </a:solidFill>
                <a:latin typeface="Segoe UI Semibold" panose="020B0702040204020203" pitchFamily="34" charset="0"/>
              </a:defRPr>
            </a:lvl1pPr>
          </a:lstStyle>
          <a:p>
            <a:pPr lvl="0"/>
            <a:r>
              <a:rPr lang="en-US" dirty="0" err="1"/>
              <a:t>Cílem</a:t>
            </a:r>
            <a:r>
              <a:rPr lang="en-US" dirty="0"/>
              <a:t> </a:t>
            </a:r>
            <a:r>
              <a:rPr lang="en-US" dirty="0" err="1"/>
              <a:t>projektu</a:t>
            </a:r>
            <a:r>
              <a:rPr lang="en-US" dirty="0"/>
              <a:t> je </a:t>
            </a:r>
            <a:r>
              <a:rPr lang="en-US" dirty="0" err="1"/>
              <a:t>zvýšení</a:t>
            </a:r>
            <a:r>
              <a:rPr lang="en-US" dirty="0"/>
              <a:t> </a:t>
            </a:r>
            <a:r>
              <a:rPr lang="en-US" dirty="0" err="1"/>
              <a:t>znalostí</a:t>
            </a:r>
            <a:r>
              <a:rPr lang="en-US" dirty="0"/>
              <a:t> v </a:t>
            </a:r>
            <a:r>
              <a:rPr lang="en-US" dirty="0" err="1"/>
              <a:t>problematice</a:t>
            </a:r>
            <a:r>
              <a:rPr lang="en-US" dirty="0"/>
              <a:t> </a:t>
            </a:r>
            <a:r>
              <a:rPr lang="en-US" dirty="0" err="1"/>
              <a:t>vodního</a:t>
            </a:r>
            <a:r>
              <a:rPr lang="en-US" dirty="0"/>
              <a:t> </a:t>
            </a:r>
            <a:r>
              <a:rPr lang="en-US" dirty="0" err="1"/>
              <a:t>hospodářství</a:t>
            </a:r>
            <a:r>
              <a:rPr lang="en-US" dirty="0"/>
              <a:t> </a:t>
            </a:r>
            <a:r>
              <a:rPr lang="en-US" dirty="0" err="1"/>
              <a:t>malých</a:t>
            </a:r>
            <a:r>
              <a:rPr lang="en-US" dirty="0"/>
              <a:t> </a:t>
            </a:r>
            <a:r>
              <a:rPr lang="en-US" dirty="0" err="1"/>
              <a:t>obcí</a:t>
            </a:r>
            <a:r>
              <a:rPr lang="en-US" dirty="0"/>
              <a:t>, </a:t>
            </a:r>
            <a:r>
              <a:rPr lang="en-US" dirty="0" err="1"/>
              <a:t>což</a:t>
            </a:r>
            <a:r>
              <a:rPr lang="en-US" dirty="0"/>
              <a:t> </a:t>
            </a:r>
            <a:r>
              <a:rPr lang="en-US" dirty="0" err="1"/>
              <a:t>povede</a:t>
            </a:r>
            <a:r>
              <a:rPr lang="en-US" dirty="0"/>
              <a:t> k </a:t>
            </a:r>
            <a:r>
              <a:rPr lang="en-US" dirty="0" err="1"/>
              <a:t>výběru</a:t>
            </a:r>
            <a:r>
              <a:rPr lang="en-US" dirty="0"/>
              <a:t> </a:t>
            </a:r>
            <a:r>
              <a:rPr lang="cs-CZ" noProof="0" dirty="0"/>
              <a:t>udržitelných</a:t>
            </a:r>
            <a:r>
              <a:rPr lang="en-US" dirty="0"/>
              <a:t> </a:t>
            </a:r>
            <a:r>
              <a:rPr lang="en-US" dirty="0" err="1"/>
              <a:t>systémů</a:t>
            </a:r>
            <a:r>
              <a:rPr lang="en-US" dirty="0"/>
              <a:t> </a:t>
            </a:r>
            <a:r>
              <a:rPr lang="en-US" dirty="0" err="1"/>
              <a:t>zásobování</a:t>
            </a:r>
            <a:r>
              <a:rPr lang="en-US" dirty="0"/>
              <a:t> </a:t>
            </a:r>
            <a:r>
              <a:rPr lang="en-US" dirty="0" err="1"/>
              <a:t>pitnou</a:t>
            </a:r>
            <a:r>
              <a:rPr lang="en-US" dirty="0"/>
              <a:t> vodou</a:t>
            </a:r>
            <a:r>
              <a:rPr lang="cs-CZ" dirty="0"/>
              <a:t>.</a:t>
            </a:r>
          </a:p>
        </p:txBody>
      </p:sp>
      <p:sp>
        <p:nvSpPr>
          <p:cNvPr id="11" name="TextBox 10">
            <a:extLst>
              <a:ext uri="{FF2B5EF4-FFF2-40B4-BE49-F238E27FC236}">
                <a16:creationId xmlns:a16="http://schemas.microsoft.com/office/drawing/2014/main" id="{80EA0E7F-FF21-053B-DFDA-7966A10B18FE}"/>
              </a:ext>
            </a:extLst>
          </p:cNvPr>
          <p:cNvSpPr txBox="1"/>
          <p:nvPr userDrawn="1"/>
        </p:nvSpPr>
        <p:spPr>
          <a:xfrm rot="16200000">
            <a:off x="-1450408" y="2880719"/>
            <a:ext cx="3619682" cy="276963"/>
          </a:xfrm>
          <a:prstGeom prst="rect">
            <a:avLst/>
          </a:prstGeom>
          <a:noFill/>
        </p:spPr>
        <p:txBody>
          <a:bodyPr wrap="square" lIns="0" tIns="0" rIns="0" bIns="0" rtlCol="0">
            <a:spAutoFit/>
          </a:bodyPr>
          <a:lstStyle/>
          <a:p>
            <a:pPr marL="0" marR="0" lvl="0" indent="0" algn="r"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sz="2000" b="0" kern="1200" baseline="0" dirty="0">
                <a:solidFill>
                  <a:srgbClr val="CDC1B8"/>
                </a:solidFill>
                <a:latin typeface="Segoe UI Semibold" panose="020B0702040204020203" pitchFamily="34" charset="0"/>
                <a:ea typeface="+mn-ea"/>
                <a:cs typeface="Segoe UI" panose="020B0502040204020203" pitchFamily="34" charset="0"/>
              </a:rPr>
              <a:t>SERIÁL MALÉ OBCE A VODA</a:t>
            </a:r>
            <a:endParaRPr lang="cs-CZ" sz="1800" dirty="0">
              <a:solidFill>
                <a:srgbClr val="CDC1B8"/>
              </a:solidFill>
            </a:endParaRPr>
          </a:p>
        </p:txBody>
      </p:sp>
      <p:cxnSp>
        <p:nvCxnSpPr>
          <p:cNvPr id="14" name="Straight Connector 13">
            <a:extLst>
              <a:ext uri="{FF2B5EF4-FFF2-40B4-BE49-F238E27FC236}">
                <a16:creationId xmlns:a16="http://schemas.microsoft.com/office/drawing/2014/main" id="{B2A72DDF-4202-3055-C2BE-F282E01AC4C6}"/>
              </a:ext>
            </a:extLst>
          </p:cNvPr>
          <p:cNvCxnSpPr/>
          <p:nvPr userDrawn="1"/>
        </p:nvCxnSpPr>
        <p:spPr>
          <a:xfrm>
            <a:off x="0" y="1004570"/>
            <a:ext cx="441902" cy="0"/>
          </a:xfrm>
          <a:prstGeom prst="line">
            <a:avLst/>
          </a:prstGeom>
          <a:ln>
            <a:solidFill>
              <a:srgbClr val="CEC2B8"/>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39CC6B-7F22-7264-A2E1-AFD5D4C96107}"/>
              </a:ext>
            </a:extLst>
          </p:cNvPr>
          <p:cNvCxnSpPr/>
          <p:nvPr userDrawn="1"/>
        </p:nvCxnSpPr>
        <p:spPr>
          <a:xfrm>
            <a:off x="-1" y="6233160"/>
            <a:ext cx="12190413" cy="0"/>
          </a:xfrm>
          <a:prstGeom prst="line">
            <a:avLst/>
          </a:prstGeom>
          <a:ln>
            <a:solidFill>
              <a:srgbClr val="CDC1B8"/>
            </a:solidFill>
          </a:ln>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9959A11A-2A3A-B2C1-16EA-286829FDBAE7}"/>
              </a:ext>
            </a:extLst>
          </p:cNvPr>
          <p:cNvSpPr txBox="1">
            <a:spLocks/>
          </p:cNvSpPr>
          <p:nvPr userDrawn="1"/>
        </p:nvSpPr>
        <p:spPr>
          <a:xfrm>
            <a:off x="10933277" y="6436542"/>
            <a:ext cx="1325707" cy="365125"/>
          </a:xfrm>
          <a:prstGeom prst="rect">
            <a:avLst/>
          </a:prstGeom>
        </p:spPr>
        <p:txBody>
          <a:bodyPr vert="horz" lIns="91428" tIns="45714" rIns="91428" bIns="45714" rtlCol="0" anchor="ctr"/>
          <a:lstStyle>
            <a:defPPr>
              <a:defRPr lang="cs-CZ"/>
            </a:defPPr>
            <a:lvl1pPr marL="0" algn="r" defTabSz="914400" rtl="0" eaLnBrk="1" latinLnBrk="0" hangingPunct="1">
              <a:defRPr sz="1200" kern="1200">
                <a:solidFill>
                  <a:schemeClr val="tx1">
                    <a:tint val="82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4A9B3C-30A4-4891-8BD6-7BC06F53895E}" type="slidenum">
              <a:rPr lang="cs-CZ" sz="4800" smtClean="0">
                <a:solidFill>
                  <a:srgbClr val="CEC2B8"/>
                </a:solidFill>
              </a:rPr>
              <a:pPr/>
              <a:t>‹#›</a:t>
            </a:fld>
            <a:endParaRPr lang="cs-CZ" sz="4800" dirty="0">
              <a:solidFill>
                <a:srgbClr val="CEC2B8"/>
              </a:solidFill>
            </a:endParaRPr>
          </a:p>
        </p:txBody>
      </p:sp>
      <p:sp>
        <p:nvSpPr>
          <p:cNvPr id="19" name="TextBox 18">
            <a:extLst>
              <a:ext uri="{FF2B5EF4-FFF2-40B4-BE49-F238E27FC236}">
                <a16:creationId xmlns:a16="http://schemas.microsoft.com/office/drawing/2014/main" id="{3512FE85-B1D9-EB49-88BB-91AD8E65F7EE}"/>
              </a:ext>
            </a:extLst>
          </p:cNvPr>
          <p:cNvSpPr txBox="1"/>
          <p:nvPr userDrawn="1"/>
        </p:nvSpPr>
        <p:spPr>
          <a:xfrm>
            <a:off x="10864835" y="2587557"/>
            <a:ext cx="952376" cy="2846933"/>
          </a:xfrm>
          <a:prstGeom prst="rect">
            <a:avLst/>
          </a:prstGeom>
          <a:noFill/>
        </p:spPr>
        <p:txBody>
          <a:bodyPr wrap="square" lIns="0" tIns="0" rIns="0" bIns="0" rtlCol="0">
            <a:spAutoFit/>
          </a:bodyPr>
          <a:lstStyle/>
          <a:p>
            <a:r>
              <a:rPr lang="cs-CZ" sz="18498" baseline="0" dirty="0">
                <a:solidFill>
                  <a:srgbClr val="DDE9C1"/>
                </a:solidFill>
                <a:latin typeface="Segoe UI Light" panose="020B0502040204020203" pitchFamily="34" charset="0"/>
              </a:rPr>
              <a:t>B</a:t>
            </a:r>
          </a:p>
        </p:txBody>
      </p:sp>
      <p:sp>
        <p:nvSpPr>
          <p:cNvPr id="20" name="TextBox 19">
            <a:extLst>
              <a:ext uri="{FF2B5EF4-FFF2-40B4-BE49-F238E27FC236}">
                <a16:creationId xmlns:a16="http://schemas.microsoft.com/office/drawing/2014/main" id="{D0668F17-9018-FE92-54F4-C093EB98DA3A}"/>
              </a:ext>
            </a:extLst>
          </p:cNvPr>
          <p:cNvSpPr txBox="1"/>
          <p:nvPr userDrawn="1"/>
        </p:nvSpPr>
        <p:spPr>
          <a:xfrm>
            <a:off x="10902801" y="4885815"/>
            <a:ext cx="2020694" cy="430887"/>
          </a:xfrm>
          <a:prstGeom prst="rect">
            <a:avLst/>
          </a:prstGeom>
          <a:noFill/>
        </p:spPr>
        <p:txBody>
          <a:bodyPr wrap="square" lIns="0" tIns="0" rIns="0" bIns="0" rtlCol="0">
            <a:spAutoFit/>
          </a:bodyPr>
          <a:lstStyle/>
          <a:p>
            <a:r>
              <a:rPr lang="cs-CZ" sz="2800" baseline="0" dirty="0">
                <a:solidFill>
                  <a:srgbClr val="DDE9C1"/>
                </a:solidFill>
                <a:latin typeface="Segoe UI Semibold" panose="020B0702040204020203" pitchFamily="34" charset="0"/>
                <a:cs typeface="Segoe UI" panose="020B0502040204020203" pitchFamily="34" charset="0"/>
              </a:rPr>
              <a:t>BLOK</a:t>
            </a:r>
          </a:p>
        </p:txBody>
      </p:sp>
      <p:sp>
        <p:nvSpPr>
          <p:cNvPr id="21" name="TextBox 20">
            <a:extLst>
              <a:ext uri="{FF2B5EF4-FFF2-40B4-BE49-F238E27FC236}">
                <a16:creationId xmlns:a16="http://schemas.microsoft.com/office/drawing/2014/main" id="{7EE05ABD-05AA-B43C-E031-6EA7F7E118C5}"/>
              </a:ext>
            </a:extLst>
          </p:cNvPr>
          <p:cNvSpPr txBox="1"/>
          <p:nvPr userDrawn="1"/>
        </p:nvSpPr>
        <p:spPr>
          <a:xfrm>
            <a:off x="10902801" y="5365875"/>
            <a:ext cx="2020694" cy="430887"/>
          </a:xfrm>
          <a:prstGeom prst="rect">
            <a:avLst/>
          </a:prstGeom>
          <a:noFill/>
        </p:spPr>
        <p:txBody>
          <a:bodyPr wrap="square" lIns="0" tIns="0" rIns="0" bIns="0" rtlCol="0">
            <a:spAutoFit/>
          </a:bodyPr>
          <a:lstStyle/>
          <a:p>
            <a:r>
              <a:rPr lang="cs-CZ" sz="2800" baseline="0" dirty="0">
                <a:solidFill>
                  <a:srgbClr val="DDE9C1"/>
                </a:solidFill>
                <a:latin typeface="Segoe UI Semibold" panose="020B0702040204020203" pitchFamily="34" charset="0"/>
                <a:cs typeface="Segoe UI" panose="020B0502040204020203" pitchFamily="34" charset="0"/>
              </a:rPr>
              <a:t>DÍL 4</a:t>
            </a:r>
          </a:p>
        </p:txBody>
      </p:sp>
      <p:sp>
        <p:nvSpPr>
          <p:cNvPr id="22" name="TextBox 21">
            <a:extLst>
              <a:ext uri="{FF2B5EF4-FFF2-40B4-BE49-F238E27FC236}">
                <a16:creationId xmlns:a16="http://schemas.microsoft.com/office/drawing/2014/main" id="{36ECA6CC-5B05-B05A-ACBE-407232643FB5}"/>
              </a:ext>
            </a:extLst>
          </p:cNvPr>
          <p:cNvSpPr txBox="1"/>
          <p:nvPr userDrawn="1"/>
        </p:nvSpPr>
        <p:spPr>
          <a:xfrm>
            <a:off x="10918039" y="5815455"/>
            <a:ext cx="2020694" cy="430887"/>
          </a:xfrm>
          <a:prstGeom prst="rect">
            <a:avLst/>
          </a:prstGeom>
          <a:noFill/>
        </p:spPr>
        <p:txBody>
          <a:bodyPr wrap="square" lIns="0" tIns="0" rIns="0" bIns="0" rtlCol="0">
            <a:spAutoFit/>
          </a:bodyPr>
          <a:lstStyle/>
          <a:p>
            <a:r>
              <a:rPr lang="cs-CZ" sz="2800" spc="-100" baseline="0" dirty="0">
                <a:solidFill>
                  <a:srgbClr val="CDC1B8"/>
                </a:solidFill>
                <a:latin typeface="Segoe UI Semibold" panose="020B0702040204020203" pitchFamily="34" charset="0"/>
                <a:cs typeface="Segoe UI" panose="020B0502040204020203" pitchFamily="34" charset="0"/>
              </a:rPr>
              <a:t>STRANA</a:t>
            </a:r>
          </a:p>
        </p:txBody>
      </p:sp>
      <p:cxnSp>
        <p:nvCxnSpPr>
          <p:cNvPr id="24" name="Straight Connector 23">
            <a:extLst>
              <a:ext uri="{FF2B5EF4-FFF2-40B4-BE49-F238E27FC236}">
                <a16:creationId xmlns:a16="http://schemas.microsoft.com/office/drawing/2014/main" id="{4098EC31-4922-3963-FD4F-41F2D1D0009C}"/>
              </a:ext>
            </a:extLst>
          </p:cNvPr>
          <p:cNvCxnSpPr/>
          <p:nvPr userDrawn="1"/>
        </p:nvCxnSpPr>
        <p:spPr>
          <a:xfrm>
            <a:off x="10925658" y="10341"/>
            <a:ext cx="0" cy="6858000"/>
          </a:xfrm>
          <a:prstGeom prst="line">
            <a:avLst/>
          </a:prstGeom>
          <a:ln>
            <a:solidFill>
              <a:srgbClr val="DDE9C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475A6D8-D34E-155B-03AC-8C69E9707416}"/>
              </a:ext>
            </a:extLst>
          </p:cNvPr>
          <p:cNvCxnSpPr/>
          <p:nvPr userDrawn="1"/>
        </p:nvCxnSpPr>
        <p:spPr>
          <a:xfrm>
            <a:off x="10918039" y="4882128"/>
            <a:ext cx="1264754" cy="0"/>
          </a:xfrm>
          <a:prstGeom prst="line">
            <a:avLst/>
          </a:prstGeom>
          <a:ln>
            <a:solidFill>
              <a:srgbClr val="DDE9C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A0377E5-E2B6-6EFF-759E-71C58C6A920D}"/>
              </a:ext>
            </a:extLst>
          </p:cNvPr>
          <p:cNvCxnSpPr/>
          <p:nvPr userDrawn="1"/>
        </p:nvCxnSpPr>
        <p:spPr>
          <a:xfrm>
            <a:off x="10918039" y="5336153"/>
            <a:ext cx="1264754" cy="0"/>
          </a:xfrm>
          <a:prstGeom prst="line">
            <a:avLst/>
          </a:prstGeom>
          <a:ln>
            <a:solidFill>
              <a:srgbClr val="DDE9C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BF39393-CC73-EECA-7070-FC676CDFF9F5}"/>
              </a:ext>
            </a:extLst>
          </p:cNvPr>
          <p:cNvCxnSpPr/>
          <p:nvPr userDrawn="1"/>
        </p:nvCxnSpPr>
        <p:spPr>
          <a:xfrm>
            <a:off x="10918039" y="5825103"/>
            <a:ext cx="1264754" cy="0"/>
          </a:xfrm>
          <a:prstGeom prst="line">
            <a:avLst/>
          </a:prstGeom>
          <a:ln>
            <a:solidFill>
              <a:srgbClr val="DDE9C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CC4B319-2EC8-8B6D-A9A0-7FE3DFDDFC8C}"/>
              </a:ext>
            </a:extLst>
          </p:cNvPr>
          <p:cNvSpPr txBox="1"/>
          <p:nvPr userDrawn="1"/>
        </p:nvSpPr>
        <p:spPr>
          <a:xfrm>
            <a:off x="1071133" y="6355215"/>
            <a:ext cx="3617706" cy="138499"/>
          </a:xfrm>
          <a:prstGeom prst="rect">
            <a:avLst/>
          </a:prstGeom>
          <a:noFill/>
        </p:spPr>
        <p:txBody>
          <a:bodyPr wrap="square" lIns="0" tIns="0" rIns="0" bIns="0" rtlCol="0">
            <a:spAutoFit/>
          </a:bodyPr>
          <a:lstStyle/>
          <a:p>
            <a:r>
              <a:rPr lang="cs-CZ" sz="900" spc="20" baseline="0" dirty="0">
                <a:solidFill>
                  <a:srgbClr val="877566"/>
                </a:solidFill>
                <a:latin typeface="Segoe UI" panose="020B0502040204020203" pitchFamily="34" charset="0"/>
                <a:cs typeface="Segoe UI" panose="020B0502040204020203" pitchFamily="34" charset="0"/>
              </a:rPr>
              <a:t>WWW.CZWA.CZ</a:t>
            </a:r>
          </a:p>
        </p:txBody>
      </p:sp>
      <p:sp>
        <p:nvSpPr>
          <p:cNvPr id="33" name="Content Placeholder 32">
            <a:extLst>
              <a:ext uri="{FF2B5EF4-FFF2-40B4-BE49-F238E27FC236}">
                <a16:creationId xmlns:a16="http://schemas.microsoft.com/office/drawing/2014/main" id="{F9A95911-8309-7322-B6E9-EBD935FAE7BB}"/>
              </a:ext>
            </a:extLst>
          </p:cNvPr>
          <p:cNvSpPr>
            <a:spLocks noGrp="1"/>
          </p:cNvSpPr>
          <p:nvPr>
            <p:ph sz="quarter" idx="16" hasCustomPrompt="1"/>
          </p:nvPr>
        </p:nvSpPr>
        <p:spPr>
          <a:xfrm>
            <a:off x="1079859" y="3275002"/>
            <a:ext cx="4441234" cy="2658030"/>
          </a:xfrm>
        </p:spPr>
        <p:txBody>
          <a:bodyPr lIns="0" tIns="0" rIns="0" bIns="0">
            <a:noAutofit/>
          </a:bodyPr>
          <a:lstStyle>
            <a:lvl1pPr marL="285721" indent="-285721">
              <a:lnSpc>
                <a:spcPts val="2500"/>
              </a:lnSpc>
              <a:spcBef>
                <a:spcPts val="0"/>
              </a:spcBef>
              <a:buFont typeface="Arial" panose="020B0604020202020204" pitchFamily="34" charset="0"/>
              <a:buChar char="•"/>
              <a:defRPr sz="1800">
                <a:solidFill>
                  <a:srgbClr val="50504F"/>
                </a:solidFill>
              </a:defRPr>
            </a:lvl1pPr>
          </a:lstStyle>
          <a:p>
            <a:pPr lvl="0"/>
            <a:r>
              <a:rPr lang="en-US" dirty="0" err="1"/>
              <a:t>Projekt</a:t>
            </a:r>
            <a:r>
              <a:rPr lang="en-US" dirty="0"/>
              <a:t> </a:t>
            </a:r>
            <a:r>
              <a:rPr lang="en-US" dirty="0" err="1"/>
              <a:t>jako</a:t>
            </a:r>
            <a:r>
              <a:rPr lang="en-US" dirty="0"/>
              <a:t> </a:t>
            </a:r>
            <a:r>
              <a:rPr lang="en-US" dirty="0" err="1"/>
              <a:t>zvýšení</a:t>
            </a:r>
            <a:r>
              <a:rPr lang="en-US" dirty="0"/>
              <a:t> </a:t>
            </a:r>
            <a:r>
              <a:rPr lang="en-US" dirty="0" err="1"/>
              <a:t>znalostí</a:t>
            </a:r>
            <a:r>
              <a:rPr lang="en-US" dirty="0"/>
              <a:t> v </a:t>
            </a:r>
            <a:r>
              <a:rPr lang="en-US" dirty="0" err="1"/>
              <a:t>problematice</a:t>
            </a:r>
            <a:r>
              <a:rPr lang="en-US" dirty="0"/>
              <a:t> </a:t>
            </a:r>
            <a:r>
              <a:rPr lang="en-US" dirty="0" err="1"/>
              <a:t>vodního</a:t>
            </a:r>
            <a:r>
              <a:rPr lang="en-US" dirty="0"/>
              <a:t> </a:t>
            </a:r>
            <a:r>
              <a:rPr lang="en-US" dirty="0" err="1"/>
              <a:t>hospodářství</a:t>
            </a:r>
            <a:r>
              <a:rPr lang="en-US" dirty="0"/>
              <a:t> </a:t>
            </a:r>
            <a:r>
              <a:rPr lang="en-US" dirty="0" err="1"/>
              <a:t>malých</a:t>
            </a:r>
            <a:r>
              <a:rPr lang="en-US" dirty="0"/>
              <a:t> </a:t>
            </a:r>
            <a:r>
              <a:rPr lang="en-US" dirty="0" err="1"/>
              <a:t>obcí</a:t>
            </a:r>
            <a:r>
              <a:rPr lang="en-US" dirty="0"/>
              <a:t>. </a:t>
            </a:r>
            <a:endParaRPr lang="cs-CZ" dirty="0"/>
          </a:p>
          <a:p>
            <a:pPr lvl="0"/>
            <a:r>
              <a:rPr lang="en-US" dirty="0" err="1"/>
              <a:t>Výběr</a:t>
            </a:r>
            <a:r>
              <a:rPr lang="en-US" dirty="0"/>
              <a:t> </a:t>
            </a:r>
            <a:r>
              <a:rPr lang="en-US" dirty="0" err="1"/>
              <a:t>udržitelných</a:t>
            </a:r>
            <a:r>
              <a:rPr lang="en-US" dirty="0"/>
              <a:t> </a:t>
            </a:r>
            <a:r>
              <a:rPr lang="en-US" dirty="0" err="1"/>
              <a:t>systémů</a:t>
            </a:r>
            <a:r>
              <a:rPr lang="en-US" dirty="0"/>
              <a:t> </a:t>
            </a:r>
            <a:r>
              <a:rPr lang="en-US" dirty="0" err="1"/>
              <a:t>zásobování</a:t>
            </a:r>
            <a:r>
              <a:rPr lang="en-US" dirty="0"/>
              <a:t> </a:t>
            </a:r>
            <a:r>
              <a:rPr lang="en-US" dirty="0" err="1"/>
              <a:t>pitnou</a:t>
            </a:r>
            <a:r>
              <a:rPr lang="en-US" dirty="0"/>
              <a:t> vodou a </a:t>
            </a:r>
            <a:r>
              <a:rPr lang="en-US" dirty="0" err="1"/>
              <a:t>odvádění</a:t>
            </a:r>
            <a:r>
              <a:rPr lang="en-US" dirty="0"/>
              <a:t> a </a:t>
            </a:r>
            <a:r>
              <a:rPr lang="en-US" dirty="0" err="1"/>
              <a:t>čištění</a:t>
            </a:r>
            <a:r>
              <a:rPr lang="en-US" dirty="0"/>
              <a:t> </a:t>
            </a:r>
            <a:r>
              <a:rPr lang="en-US" dirty="0" err="1"/>
              <a:t>odpadních</a:t>
            </a:r>
            <a:r>
              <a:rPr lang="en-US" dirty="0"/>
              <a:t> </a:t>
            </a:r>
            <a:r>
              <a:rPr lang="en-US" dirty="0" err="1"/>
              <a:t>vod</a:t>
            </a:r>
            <a:r>
              <a:rPr lang="en-US" dirty="0"/>
              <a:t>.</a:t>
            </a:r>
            <a:endParaRPr lang="cs-CZ" dirty="0"/>
          </a:p>
          <a:p>
            <a:pPr lvl="0"/>
            <a:r>
              <a:rPr lang="en-US" dirty="0" err="1"/>
              <a:t>Správné</a:t>
            </a:r>
            <a:r>
              <a:rPr lang="en-US" dirty="0"/>
              <a:t> </a:t>
            </a:r>
            <a:r>
              <a:rPr lang="en-US" dirty="0" err="1"/>
              <a:t>provozování</a:t>
            </a:r>
            <a:r>
              <a:rPr lang="en-US" dirty="0"/>
              <a:t> a </a:t>
            </a:r>
            <a:r>
              <a:rPr lang="en-US" dirty="0" err="1"/>
              <a:t>udržitelný</a:t>
            </a:r>
            <a:r>
              <a:rPr lang="en-US" dirty="0"/>
              <a:t> </a:t>
            </a:r>
            <a:r>
              <a:rPr lang="en-US" dirty="0" err="1"/>
              <a:t>rozvoj</a:t>
            </a:r>
            <a:r>
              <a:rPr lang="en-US" dirty="0"/>
              <a:t> </a:t>
            </a:r>
            <a:r>
              <a:rPr lang="en-US" dirty="0" err="1"/>
              <a:t>obce</a:t>
            </a:r>
            <a:r>
              <a:rPr lang="en-US" dirty="0"/>
              <a:t> </a:t>
            </a:r>
            <a:r>
              <a:rPr lang="en-US" dirty="0" err="1"/>
              <a:t>či</a:t>
            </a:r>
            <a:r>
              <a:rPr lang="en-US" dirty="0"/>
              <a:t> </a:t>
            </a:r>
            <a:r>
              <a:rPr lang="en-US" dirty="0" err="1"/>
              <a:t>města</a:t>
            </a:r>
            <a:r>
              <a:rPr lang="en-US" dirty="0"/>
              <a:t>. </a:t>
            </a:r>
            <a:endParaRPr lang="cs-CZ" dirty="0"/>
          </a:p>
        </p:txBody>
      </p:sp>
      <p:sp>
        <p:nvSpPr>
          <p:cNvPr id="5" name="Content Placeholder 32">
            <a:extLst>
              <a:ext uri="{FF2B5EF4-FFF2-40B4-BE49-F238E27FC236}">
                <a16:creationId xmlns:a16="http://schemas.microsoft.com/office/drawing/2014/main" id="{CE75FE3D-9731-C169-CDAF-C02E3617BBF8}"/>
              </a:ext>
            </a:extLst>
          </p:cNvPr>
          <p:cNvSpPr>
            <a:spLocks noGrp="1"/>
          </p:cNvSpPr>
          <p:nvPr>
            <p:ph sz="quarter" idx="17" hasCustomPrompt="1"/>
          </p:nvPr>
        </p:nvSpPr>
        <p:spPr>
          <a:xfrm>
            <a:off x="5997406" y="3275002"/>
            <a:ext cx="4441234" cy="2658030"/>
          </a:xfrm>
        </p:spPr>
        <p:txBody>
          <a:bodyPr lIns="0" tIns="0" rIns="0" bIns="0">
            <a:noAutofit/>
          </a:bodyPr>
          <a:lstStyle>
            <a:lvl1pPr marL="285721" indent="-285721">
              <a:lnSpc>
                <a:spcPts val="2500"/>
              </a:lnSpc>
              <a:spcBef>
                <a:spcPts val="0"/>
              </a:spcBef>
              <a:buFont typeface="Arial" panose="020B0604020202020204" pitchFamily="34" charset="0"/>
              <a:buChar char="•"/>
              <a:defRPr sz="1800">
                <a:solidFill>
                  <a:srgbClr val="50504F"/>
                </a:solidFill>
              </a:defRPr>
            </a:lvl1pPr>
          </a:lstStyle>
          <a:p>
            <a:pPr lvl="0"/>
            <a:r>
              <a:rPr lang="en-US" dirty="0" err="1"/>
              <a:t>Projekt</a:t>
            </a:r>
            <a:r>
              <a:rPr lang="en-US" dirty="0"/>
              <a:t> </a:t>
            </a:r>
            <a:r>
              <a:rPr lang="en-US" dirty="0" err="1"/>
              <a:t>jako</a:t>
            </a:r>
            <a:r>
              <a:rPr lang="en-US" dirty="0"/>
              <a:t> </a:t>
            </a:r>
            <a:r>
              <a:rPr lang="en-US" dirty="0" err="1"/>
              <a:t>zvýšení</a:t>
            </a:r>
            <a:r>
              <a:rPr lang="en-US" dirty="0"/>
              <a:t> </a:t>
            </a:r>
            <a:r>
              <a:rPr lang="en-US" dirty="0" err="1"/>
              <a:t>znalostí</a:t>
            </a:r>
            <a:r>
              <a:rPr lang="en-US" dirty="0"/>
              <a:t> v </a:t>
            </a:r>
            <a:r>
              <a:rPr lang="en-US" dirty="0" err="1"/>
              <a:t>problematice</a:t>
            </a:r>
            <a:r>
              <a:rPr lang="en-US" dirty="0"/>
              <a:t> </a:t>
            </a:r>
            <a:r>
              <a:rPr lang="en-US" dirty="0" err="1"/>
              <a:t>vodního</a:t>
            </a:r>
            <a:r>
              <a:rPr lang="en-US" dirty="0"/>
              <a:t> </a:t>
            </a:r>
            <a:r>
              <a:rPr lang="en-US" dirty="0" err="1"/>
              <a:t>hospodářství</a:t>
            </a:r>
            <a:r>
              <a:rPr lang="en-US" dirty="0"/>
              <a:t> </a:t>
            </a:r>
            <a:r>
              <a:rPr lang="en-US" dirty="0" err="1"/>
              <a:t>malých</a:t>
            </a:r>
            <a:r>
              <a:rPr lang="en-US" dirty="0"/>
              <a:t> </a:t>
            </a:r>
            <a:r>
              <a:rPr lang="en-US" dirty="0" err="1"/>
              <a:t>obcí</a:t>
            </a:r>
            <a:r>
              <a:rPr lang="en-US" dirty="0"/>
              <a:t>. </a:t>
            </a:r>
            <a:endParaRPr lang="cs-CZ" dirty="0"/>
          </a:p>
          <a:p>
            <a:pPr lvl="0"/>
            <a:r>
              <a:rPr lang="en-US" dirty="0" err="1"/>
              <a:t>Výběr</a:t>
            </a:r>
            <a:r>
              <a:rPr lang="en-US" dirty="0"/>
              <a:t> </a:t>
            </a:r>
            <a:r>
              <a:rPr lang="en-US" dirty="0" err="1"/>
              <a:t>udržitelných</a:t>
            </a:r>
            <a:r>
              <a:rPr lang="en-US" dirty="0"/>
              <a:t> </a:t>
            </a:r>
            <a:r>
              <a:rPr lang="en-US" dirty="0" err="1"/>
              <a:t>systémů</a:t>
            </a:r>
            <a:r>
              <a:rPr lang="en-US" dirty="0"/>
              <a:t> </a:t>
            </a:r>
            <a:r>
              <a:rPr lang="en-US" dirty="0" err="1"/>
              <a:t>zásobování</a:t>
            </a:r>
            <a:r>
              <a:rPr lang="en-US" dirty="0"/>
              <a:t> </a:t>
            </a:r>
            <a:r>
              <a:rPr lang="en-US" dirty="0" err="1"/>
              <a:t>pitnou</a:t>
            </a:r>
            <a:r>
              <a:rPr lang="en-US" dirty="0"/>
              <a:t> vodou a </a:t>
            </a:r>
            <a:r>
              <a:rPr lang="en-US" dirty="0" err="1"/>
              <a:t>odvádění</a:t>
            </a:r>
            <a:r>
              <a:rPr lang="en-US" dirty="0"/>
              <a:t> a </a:t>
            </a:r>
            <a:r>
              <a:rPr lang="en-US" dirty="0" err="1"/>
              <a:t>čištění</a:t>
            </a:r>
            <a:r>
              <a:rPr lang="en-US" dirty="0"/>
              <a:t> </a:t>
            </a:r>
            <a:r>
              <a:rPr lang="en-US" dirty="0" err="1"/>
              <a:t>odpadních</a:t>
            </a:r>
            <a:r>
              <a:rPr lang="en-US" dirty="0"/>
              <a:t> </a:t>
            </a:r>
            <a:r>
              <a:rPr lang="en-US" dirty="0" err="1"/>
              <a:t>vod</a:t>
            </a:r>
            <a:r>
              <a:rPr lang="en-US" dirty="0"/>
              <a:t>.</a:t>
            </a:r>
            <a:endParaRPr lang="cs-CZ" dirty="0"/>
          </a:p>
          <a:p>
            <a:pPr lvl="0"/>
            <a:r>
              <a:rPr lang="en-US" dirty="0" err="1"/>
              <a:t>Správné</a:t>
            </a:r>
            <a:r>
              <a:rPr lang="en-US" dirty="0"/>
              <a:t> </a:t>
            </a:r>
            <a:r>
              <a:rPr lang="en-US" dirty="0" err="1"/>
              <a:t>provozování</a:t>
            </a:r>
            <a:r>
              <a:rPr lang="en-US" dirty="0"/>
              <a:t> a </a:t>
            </a:r>
            <a:r>
              <a:rPr lang="en-US" dirty="0" err="1"/>
              <a:t>udržitelný</a:t>
            </a:r>
            <a:r>
              <a:rPr lang="en-US" dirty="0"/>
              <a:t> </a:t>
            </a:r>
            <a:r>
              <a:rPr lang="en-US" dirty="0" err="1"/>
              <a:t>rozvoj</a:t>
            </a:r>
            <a:r>
              <a:rPr lang="en-US" dirty="0"/>
              <a:t> </a:t>
            </a:r>
            <a:r>
              <a:rPr lang="en-US" dirty="0" err="1"/>
              <a:t>obce</a:t>
            </a:r>
            <a:r>
              <a:rPr lang="en-US" dirty="0"/>
              <a:t> </a:t>
            </a:r>
            <a:r>
              <a:rPr lang="en-US" dirty="0" err="1"/>
              <a:t>či</a:t>
            </a:r>
            <a:r>
              <a:rPr lang="en-US" dirty="0"/>
              <a:t> </a:t>
            </a:r>
            <a:r>
              <a:rPr lang="en-US" dirty="0" err="1"/>
              <a:t>města</a:t>
            </a:r>
            <a:r>
              <a:rPr lang="en-US" dirty="0"/>
              <a:t>.</a:t>
            </a:r>
            <a:endParaRPr lang="cs-CZ" dirty="0"/>
          </a:p>
        </p:txBody>
      </p:sp>
    </p:spTree>
    <p:extLst>
      <p:ext uri="{BB962C8B-B14F-4D97-AF65-F5344CB8AC3E}">
        <p14:creationId xmlns:p14="http://schemas.microsoft.com/office/powerpoint/2010/main" val="3936146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ulka Blok A">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718FD3A6-48E3-A5E1-95FA-517AD037CA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023698"/>
            <a:ext cx="12190413" cy="2475710"/>
          </a:xfrm>
          <a:prstGeom prst="rect">
            <a:avLst/>
          </a:prstGeom>
        </p:spPr>
      </p:pic>
      <p:sp>
        <p:nvSpPr>
          <p:cNvPr id="19" name="Content Placeholder 18">
            <a:extLst>
              <a:ext uri="{FF2B5EF4-FFF2-40B4-BE49-F238E27FC236}">
                <a16:creationId xmlns:a16="http://schemas.microsoft.com/office/drawing/2014/main" id="{832B9E99-A7DF-5010-1F9D-783B2DAD5606}"/>
              </a:ext>
            </a:extLst>
          </p:cNvPr>
          <p:cNvSpPr>
            <a:spLocks noGrp="1"/>
          </p:cNvSpPr>
          <p:nvPr>
            <p:ph sz="quarter" idx="14" hasCustomPrompt="1"/>
          </p:nvPr>
        </p:nvSpPr>
        <p:spPr>
          <a:xfrm>
            <a:off x="1475808" y="1016176"/>
            <a:ext cx="7199063" cy="1292225"/>
          </a:xfrm>
        </p:spPr>
        <p:txBody>
          <a:bodyPr lIns="0" tIns="0" rIns="0" bIns="0"/>
          <a:lstStyle>
            <a:lvl1pPr marL="0" indent="0">
              <a:lnSpc>
                <a:spcPts val="2500"/>
              </a:lnSpc>
              <a:buNone/>
              <a:defRPr baseline="0">
                <a:solidFill>
                  <a:srgbClr val="024884"/>
                </a:solidFill>
                <a:latin typeface="Segoe UI Semibold" panose="020B0702040204020203" pitchFamily="34" charset="0"/>
              </a:defRPr>
            </a:lvl1pPr>
          </a:lstStyle>
          <a:p>
            <a:pPr lvl="0"/>
            <a:r>
              <a:rPr lang="en-US" dirty="0" err="1"/>
              <a:t>Negativní</a:t>
            </a:r>
            <a:r>
              <a:rPr lang="en-US" dirty="0"/>
              <a:t> </a:t>
            </a:r>
            <a:r>
              <a:rPr lang="en-US" dirty="0" err="1"/>
              <a:t>dopady</a:t>
            </a:r>
            <a:r>
              <a:rPr lang="en-US" dirty="0"/>
              <a:t> </a:t>
            </a:r>
            <a:r>
              <a:rPr lang="en-US" dirty="0" err="1"/>
              <a:t>změny</a:t>
            </a:r>
            <a:r>
              <a:rPr lang="en-US" dirty="0"/>
              <a:t> </a:t>
            </a:r>
            <a:r>
              <a:rPr lang="en-US" dirty="0" err="1"/>
              <a:t>klimatu</a:t>
            </a:r>
            <a:r>
              <a:rPr lang="en-US" dirty="0"/>
              <a:t> </a:t>
            </a:r>
          </a:p>
          <a:p>
            <a:pPr lvl="0"/>
            <a:r>
              <a:rPr lang="en-US" dirty="0" err="1"/>
              <a:t>na</a:t>
            </a:r>
            <a:r>
              <a:rPr lang="en-US" dirty="0"/>
              <a:t> </a:t>
            </a:r>
            <a:r>
              <a:rPr lang="en-US" dirty="0" err="1"/>
              <a:t>kvalitu</a:t>
            </a:r>
            <a:r>
              <a:rPr lang="en-US" dirty="0"/>
              <a:t> </a:t>
            </a:r>
            <a:r>
              <a:rPr lang="en-US" dirty="0" err="1"/>
              <a:t>vody</a:t>
            </a:r>
            <a:r>
              <a:rPr lang="en-US" dirty="0"/>
              <a:t> </a:t>
            </a:r>
            <a:r>
              <a:rPr lang="en-US" dirty="0" err="1"/>
              <a:t>ve</a:t>
            </a:r>
            <a:r>
              <a:rPr lang="en-US" dirty="0"/>
              <a:t> </a:t>
            </a:r>
            <a:r>
              <a:rPr lang="en-US" dirty="0" err="1"/>
              <a:t>vodovodní</a:t>
            </a:r>
            <a:r>
              <a:rPr lang="en-US" dirty="0"/>
              <a:t> </a:t>
            </a:r>
            <a:r>
              <a:rPr lang="en-US" dirty="0" err="1"/>
              <a:t>síti</a:t>
            </a:r>
            <a:r>
              <a:rPr lang="en-US" dirty="0"/>
              <a:t> </a:t>
            </a:r>
          </a:p>
          <a:p>
            <a:pPr lvl="0"/>
            <a:r>
              <a:rPr lang="en-US" dirty="0"/>
              <a:t>a </a:t>
            </a:r>
            <a:r>
              <a:rPr lang="en-US" dirty="0" err="1"/>
              <a:t>možnosti</a:t>
            </a:r>
            <a:r>
              <a:rPr lang="en-US" dirty="0"/>
              <a:t> </a:t>
            </a:r>
            <a:r>
              <a:rPr lang="en-US" dirty="0" err="1"/>
              <a:t>nápravných</a:t>
            </a:r>
            <a:r>
              <a:rPr lang="en-US" dirty="0"/>
              <a:t> </a:t>
            </a:r>
            <a:r>
              <a:rPr lang="en-US" dirty="0" err="1"/>
              <a:t>opatření</a:t>
            </a:r>
            <a:endParaRPr lang="cs-CZ" dirty="0"/>
          </a:p>
        </p:txBody>
      </p:sp>
      <p:sp>
        <p:nvSpPr>
          <p:cNvPr id="21" name="Content Placeholder 20">
            <a:extLst>
              <a:ext uri="{FF2B5EF4-FFF2-40B4-BE49-F238E27FC236}">
                <a16:creationId xmlns:a16="http://schemas.microsoft.com/office/drawing/2014/main" id="{5CAF897B-5EBA-F080-2EA2-96F438E02AD2}"/>
              </a:ext>
            </a:extLst>
          </p:cNvPr>
          <p:cNvSpPr>
            <a:spLocks noGrp="1"/>
          </p:cNvSpPr>
          <p:nvPr>
            <p:ph sz="quarter" idx="15" hasCustomPrompt="1"/>
          </p:nvPr>
        </p:nvSpPr>
        <p:spPr>
          <a:xfrm>
            <a:off x="1476183" y="2344503"/>
            <a:ext cx="7199063" cy="360000"/>
          </a:xfrm>
        </p:spPr>
        <p:txBody>
          <a:bodyPr lIns="0" tIns="0" rIns="0" bIns="0">
            <a:normAutofit/>
          </a:bodyPr>
          <a:lstStyle>
            <a:lvl1pPr marL="0" indent="0">
              <a:buNone/>
              <a:defRPr sz="2000">
                <a:solidFill>
                  <a:srgbClr val="024884"/>
                </a:solidFill>
              </a:defRPr>
            </a:lvl1pPr>
          </a:lstStyle>
          <a:p>
            <a:pPr lvl="0"/>
            <a:r>
              <a:rPr lang="en-US" dirty="0"/>
              <a:t>Ing. Jan </a:t>
            </a:r>
            <a:r>
              <a:rPr lang="en-US" dirty="0" err="1"/>
              <a:t>Ručka</a:t>
            </a:r>
            <a:r>
              <a:rPr lang="en-US" dirty="0"/>
              <a:t>, Ph.D.</a:t>
            </a:r>
          </a:p>
        </p:txBody>
      </p:sp>
      <p:sp>
        <p:nvSpPr>
          <p:cNvPr id="25" name="Content Placeholder 24">
            <a:extLst>
              <a:ext uri="{FF2B5EF4-FFF2-40B4-BE49-F238E27FC236}">
                <a16:creationId xmlns:a16="http://schemas.microsoft.com/office/drawing/2014/main" id="{00E01023-19E3-ED9A-BDD3-8FE44466D5EE}"/>
              </a:ext>
            </a:extLst>
          </p:cNvPr>
          <p:cNvSpPr>
            <a:spLocks noGrp="1"/>
          </p:cNvSpPr>
          <p:nvPr>
            <p:ph sz="quarter" idx="17" hasCustomPrompt="1"/>
          </p:nvPr>
        </p:nvSpPr>
        <p:spPr>
          <a:xfrm>
            <a:off x="556021" y="1094106"/>
            <a:ext cx="887297" cy="873125"/>
          </a:xfrm>
        </p:spPr>
        <p:txBody>
          <a:bodyPr lIns="0" tIns="0" rIns="0" bIns="0">
            <a:noAutofit/>
          </a:bodyPr>
          <a:lstStyle>
            <a:lvl1pPr marL="0" indent="0">
              <a:lnSpc>
                <a:spcPts val="2500"/>
              </a:lnSpc>
              <a:buNone/>
              <a:defRPr sz="1800">
                <a:solidFill>
                  <a:srgbClr val="B1CF6B"/>
                </a:solidFill>
              </a:defRPr>
            </a:lvl1pPr>
          </a:lstStyle>
          <a:p>
            <a:pPr lvl="0"/>
            <a:r>
              <a:rPr lang="en-US" dirty="0" err="1"/>
              <a:t>květen</a:t>
            </a:r>
            <a:r>
              <a:rPr lang="en-US" dirty="0"/>
              <a:t> 2024</a:t>
            </a:r>
            <a:endParaRPr lang="cs-CZ" dirty="0"/>
          </a:p>
        </p:txBody>
      </p:sp>
      <p:pic>
        <p:nvPicPr>
          <p:cNvPr id="29" name="Picture 28">
            <a:extLst>
              <a:ext uri="{FF2B5EF4-FFF2-40B4-BE49-F238E27FC236}">
                <a16:creationId xmlns:a16="http://schemas.microsoft.com/office/drawing/2014/main" id="{0CFFF324-A4F5-CE80-043D-EEB8865F3F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81225" y="5490245"/>
            <a:ext cx="5228813" cy="1146234"/>
          </a:xfrm>
          <a:prstGeom prst="rect">
            <a:avLst/>
          </a:prstGeom>
        </p:spPr>
      </p:pic>
      <p:pic>
        <p:nvPicPr>
          <p:cNvPr id="33" name="Graphic 32">
            <a:extLst>
              <a:ext uri="{FF2B5EF4-FFF2-40B4-BE49-F238E27FC236}">
                <a16:creationId xmlns:a16="http://schemas.microsoft.com/office/drawing/2014/main" id="{52FFF7F9-A194-AECE-0CBD-9A91A37CE68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32755" y="5986265"/>
            <a:ext cx="1650207" cy="506822"/>
          </a:xfrm>
          <a:prstGeom prst="rect">
            <a:avLst/>
          </a:prstGeom>
        </p:spPr>
      </p:pic>
      <p:cxnSp>
        <p:nvCxnSpPr>
          <p:cNvPr id="35" name="Straight Connector 34">
            <a:extLst>
              <a:ext uri="{FF2B5EF4-FFF2-40B4-BE49-F238E27FC236}">
                <a16:creationId xmlns:a16="http://schemas.microsoft.com/office/drawing/2014/main" id="{EEBFC0A0-B9C4-696A-ADA2-646CD4615171}"/>
              </a:ext>
            </a:extLst>
          </p:cNvPr>
          <p:cNvCxnSpPr/>
          <p:nvPr userDrawn="1"/>
        </p:nvCxnSpPr>
        <p:spPr>
          <a:xfrm>
            <a:off x="9387943" y="0"/>
            <a:ext cx="0" cy="6858000"/>
          </a:xfrm>
          <a:prstGeom prst="line">
            <a:avLst/>
          </a:prstGeom>
          <a:ln w="19050">
            <a:solidFill>
              <a:srgbClr val="DDE9C1"/>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0C15F052-5F1C-F812-62DF-1B344064FCBC}"/>
              </a:ext>
            </a:extLst>
          </p:cNvPr>
          <p:cNvSpPr txBox="1"/>
          <p:nvPr userDrawn="1"/>
        </p:nvSpPr>
        <p:spPr>
          <a:xfrm>
            <a:off x="9260769" y="-1545317"/>
            <a:ext cx="2616963" cy="5693866"/>
          </a:xfrm>
          <a:prstGeom prst="rect">
            <a:avLst/>
          </a:prstGeom>
          <a:noFill/>
        </p:spPr>
        <p:txBody>
          <a:bodyPr wrap="square" lIns="0" tIns="0" rIns="0" bIns="0" rtlCol="0">
            <a:spAutoFit/>
          </a:bodyPr>
          <a:lstStyle/>
          <a:p>
            <a:r>
              <a:rPr lang="cs-CZ" sz="36996" baseline="0" dirty="0">
                <a:solidFill>
                  <a:srgbClr val="DDE9C1"/>
                </a:solidFill>
                <a:latin typeface="Segoe UI Light" panose="020B0502040204020203" pitchFamily="34" charset="0"/>
                <a:cs typeface="Segoe UI" panose="020B0502040204020203" pitchFamily="34" charset="0"/>
              </a:rPr>
              <a:t>A</a:t>
            </a:r>
          </a:p>
        </p:txBody>
      </p:sp>
      <p:sp>
        <p:nvSpPr>
          <p:cNvPr id="39" name="TextBox 38">
            <a:extLst>
              <a:ext uri="{FF2B5EF4-FFF2-40B4-BE49-F238E27FC236}">
                <a16:creationId xmlns:a16="http://schemas.microsoft.com/office/drawing/2014/main" id="{B4473FF6-21BC-B1EB-C0E1-C261651BAB5F}"/>
              </a:ext>
            </a:extLst>
          </p:cNvPr>
          <p:cNvSpPr txBox="1"/>
          <p:nvPr userDrawn="1"/>
        </p:nvSpPr>
        <p:spPr>
          <a:xfrm>
            <a:off x="11185493" y="4076693"/>
            <a:ext cx="1194938" cy="1769715"/>
          </a:xfrm>
          <a:prstGeom prst="rect">
            <a:avLst/>
          </a:prstGeom>
          <a:noFill/>
        </p:spPr>
        <p:txBody>
          <a:bodyPr wrap="square" lIns="0" tIns="0" rIns="0" bIns="0" rtlCol="0">
            <a:spAutoFit/>
          </a:bodyPr>
          <a:lstStyle/>
          <a:p>
            <a:r>
              <a:rPr lang="cs-CZ" sz="11499" baseline="0" dirty="0">
                <a:solidFill>
                  <a:srgbClr val="DDE9C1"/>
                </a:solidFill>
                <a:latin typeface="Segoe UI Semibold" panose="020B0702040204020203" pitchFamily="34" charset="0"/>
                <a:cs typeface="Segoe UI" panose="020B0502040204020203" pitchFamily="34" charset="0"/>
              </a:rPr>
              <a:t>4</a:t>
            </a:r>
          </a:p>
        </p:txBody>
      </p:sp>
      <p:cxnSp>
        <p:nvCxnSpPr>
          <p:cNvPr id="41" name="Straight Connector 40">
            <a:extLst>
              <a:ext uri="{FF2B5EF4-FFF2-40B4-BE49-F238E27FC236}">
                <a16:creationId xmlns:a16="http://schemas.microsoft.com/office/drawing/2014/main" id="{BF363802-3643-C901-99D0-DC3B5B62E3F3}"/>
              </a:ext>
            </a:extLst>
          </p:cNvPr>
          <p:cNvCxnSpPr/>
          <p:nvPr userDrawn="1"/>
        </p:nvCxnSpPr>
        <p:spPr>
          <a:xfrm>
            <a:off x="9387943" y="3745639"/>
            <a:ext cx="1715934" cy="0"/>
          </a:xfrm>
          <a:prstGeom prst="line">
            <a:avLst/>
          </a:prstGeom>
          <a:ln w="19050">
            <a:solidFill>
              <a:srgbClr val="DDE9C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6837DBA-3510-21E7-708C-7DEB459E6542}"/>
              </a:ext>
            </a:extLst>
          </p:cNvPr>
          <p:cNvCxnSpPr/>
          <p:nvPr userDrawn="1"/>
        </p:nvCxnSpPr>
        <p:spPr>
          <a:xfrm>
            <a:off x="0" y="1004920"/>
            <a:ext cx="1281225" cy="0"/>
          </a:xfrm>
          <a:prstGeom prst="line">
            <a:avLst/>
          </a:prstGeom>
          <a:ln>
            <a:solidFill>
              <a:srgbClr val="B1CF6B"/>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808FBC0D-9A38-76C8-C6BE-6B40B60BEB2A}"/>
              </a:ext>
            </a:extLst>
          </p:cNvPr>
          <p:cNvSpPr txBox="1"/>
          <p:nvPr userDrawn="1"/>
        </p:nvSpPr>
        <p:spPr>
          <a:xfrm>
            <a:off x="1491502" y="582938"/>
            <a:ext cx="7199063" cy="553998"/>
          </a:xfrm>
          <a:prstGeom prst="rect">
            <a:avLst/>
          </a:prstGeom>
          <a:noFill/>
        </p:spPr>
        <p:txBody>
          <a:bodyPr wrap="square" lIns="0" tIns="0" rIns="0" bIns="0" rtlCol="0">
            <a:spAutoFit/>
          </a:bodyPr>
          <a:lstStyle/>
          <a:p>
            <a:pPr marL="0" marR="0" lvl="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sz="2000" b="0" kern="1200" baseline="0" dirty="0">
                <a:solidFill>
                  <a:srgbClr val="B1CF6B"/>
                </a:solidFill>
                <a:latin typeface="Segoe UI Semibold" panose="020B0702040204020203" pitchFamily="34" charset="0"/>
                <a:ea typeface="+mn-ea"/>
                <a:cs typeface="Segoe UI" panose="020B0502040204020203" pitchFamily="34" charset="0"/>
              </a:rPr>
              <a:t>SERIÁL MALÉ OBCE A VODA</a:t>
            </a:r>
            <a:endParaRPr lang="cs-CZ" sz="2000" b="0" kern="1200" baseline="0" dirty="0">
              <a:solidFill>
                <a:srgbClr val="B1CF6B"/>
              </a:solidFill>
              <a:latin typeface="Segoe UI Semibold" panose="020B0702040204020203" pitchFamily="34" charset="0"/>
              <a:ea typeface="+mn-ea"/>
              <a:cs typeface="Segoe UI" panose="020B0502040204020203" pitchFamily="34" charset="0"/>
            </a:endParaRPr>
          </a:p>
          <a:p>
            <a:endParaRPr lang="cs-CZ" sz="1800" dirty="0"/>
          </a:p>
        </p:txBody>
      </p:sp>
      <p:sp>
        <p:nvSpPr>
          <p:cNvPr id="50" name="TextBox 49">
            <a:extLst>
              <a:ext uri="{FF2B5EF4-FFF2-40B4-BE49-F238E27FC236}">
                <a16:creationId xmlns:a16="http://schemas.microsoft.com/office/drawing/2014/main" id="{14F836FC-7C23-CC5D-993C-72E111C0F193}"/>
              </a:ext>
            </a:extLst>
          </p:cNvPr>
          <p:cNvSpPr txBox="1"/>
          <p:nvPr userDrawn="1"/>
        </p:nvSpPr>
        <p:spPr>
          <a:xfrm>
            <a:off x="7254849" y="6239676"/>
            <a:ext cx="1799766" cy="184666"/>
          </a:xfrm>
          <a:prstGeom prst="rect">
            <a:avLst/>
          </a:prstGeom>
          <a:noFill/>
        </p:spPr>
        <p:txBody>
          <a:bodyPr wrap="square" lIns="0" tIns="0" rIns="0" bIns="0">
            <a:spAutoFit/>
          </a:bodyPr>
          <a:lstStyle/>
          <a:p>
            <a:pPr algn="r"/>
            <a:r>
              <a:rPr lang="cs-CZ" sz="1200" b="1" i="0" spc="0" baseline="0" dirty="0">
                <a:solidFill>
                  <a:srgbClr val="024884"/>
                </a:solidFill>
                <a:latin typeface="Segoe UI" panose="020B0502040204020203" pitchFamily="34" charset="0"/>
              </a:rPr>
              <a:t>www.czwa.cz</a:t>
            </a:r>
          </a:p>
        </p:txBody>
      </p:sp>
      <p:sp>
        <p:nvSpPr>
          <p:cNvPr id="7" name="Content Placeholder 22">
            <a:extLst>
              <a:ext uri="{FF2B5EF4-FFF2-40B4-BE49-F238E27FC236}">
                <a16:creationId xmlns:a16="http://schemas.microsoft.com/office/drawing/2014/main" id="{D16D0421-050F-0FC1-1F98-B69A4E4323E5}"/>
              </a:ext>
            </a:extLst>
          </p:cNvPr>
          <p:cNvSpPr>
            <a:spLocks noGrp="1"/>
          </p:cNvSpPr>
          <p:nvPr>
            <p:ph sz="quarter" idx="16" hasCustomPrompt="1"/>
          </p:nvPr>
        </p:nvSpPr>
        <p:spPr>
          <a:xfrm>
            <a:off x="523670" y="409570"/>
            <a:ext cx="887297" cy="744538"/>
          </a:xfrm>
        </p:spPr>
        <p:txBody>
          <a:bodyPr lIns="0" tIns="0" rIns="0" bIns="0" anchor="b" anchorCtr="0">
            <a:noAutofit/>
          </a:bodyPr>
          <a:lstStyle>
            <a:lvl1pPr marL="0" indent="0">
              <a:buNone/>
              <a:defRPr sz="4800">
                <a:solidFill>
                  <a:srgbClr val="DDE9C1"/>
                </a:solidFill>
              </a:defRPr>
            </a:lvl1pPr>
          </a:lstStyle>
          <a:p>
            <a:pPr lvl="0"/>
            <a:r>
              <a:rPr lang="cs-CZ" dirty="0"/>
              <a:t>9.</a:t>
            </a:r>
          </a:p>
        </p:txBody>
      </p:sp>
      <p:sp>
        <p:nvSpPr>
          <p:cNvPr id="8" name="TextBox 36">
            <a:extLst>
              <a:ext uri="{FF2B5EF4-FFF2-40B4-BE49-F238E27FC236}">
                <a16:creationId xmlns:a16="http://schemas.microsoft.com/office/drawing/2014/main" id="{F375452C-203F-4DCC-9F78-0DCB2CC5D9BD}"/>
              </a:ext>
            </a:extLst>
          </p:cNvPr>
          <p:cNvSpPr txBox="1"/>
          <p:nvPr userDrawn="1"/>
        </p:nvSpPr>
        <p:spPr>
          <a:xfrm>
            <a:off x="9331629" y="3136027"/>
            <a:ext cx="2020694" cy="738664"/>
          </a:xfrm>
          <a:prstGeom prst="rect">
            <a:avLst/>
          </a:prstGeom>
          <a:noFill/>
        </p:spPr>
        <p:txBody>
          <a:bodyPr wrap="square" lIns="0" tIns="0" rIns="0" bIns="0" rtlCol="0">
            <a:spAutoFit/>
          </a:bodyPr>
          <a:lstStyle/>
          <a:p>
            <a:r>
              <a:rPr lang="cs-CZ" sz="4800" baseline="0" dirty="0">
                <a:solidFill>
                  <a:srgbClr val="DDE9C1"/>
                </a:solidFill>
                <a:latin typeface="Segoe UI Semibold" panose="020B0702040204020203" pitchFamily="34" charset="0"/>
                <a:cs typeface="Segoe UI" panose="020B0502040204020203" pitchFamily="34" charset="0"/>
              </a:rPr>
              <a:t>BLOK</a:t>
            </a:r>
          </a:p>
        </p:txBody>
      </p:sp>
      <p:sp>
        <p:nvSpPr>
          <p:cNvPr id="9" name="TextBox 37">
            <a:extLst>
              <a:ext uri="{FF2B5EF4-FFF2-40B4-BE49-F238E27FC236}">
                <a16:creationId xmlns:a16="http://schemas.microsoft.com/office/drawing/2014/main" id="{B69539D4-DCC0-E1E6-3A69-B87BF4A6902F}"/>
              </a:ext>
            </a:extLst>
          </p:cNvPr>
          <p:cNvSpPr txBox="1"/>
          <p:nvPr userDrawn="1"/>
        </p:nvSpPr>
        <p:spPr>
          <a:xfrm rot="5400000">
            <a:off x="10564036" y="3432466"/>
            <a:ext cx="1195094" cy="738568"/>
          </a:xfrm>
          <a:prstGeom prst="rect">
            <a:avLst/>
          </a:prstGeom>
          <a:noFill/>
        </p:spPr>
        <p:txBody>
          <a:bodyPr wrap="square" lIns="0" tIns="0" rIns="0" bIns="0" rtlCol="0">
            <a:spAutoFit/>
          </a:bodyPr>
          <a:lstStyle/>
          <a:p>
            <a:r>
              <a:rPr lang="cs-CZ" sz="4800" baseline="0" dirty="0">
                <a:solidFill>
                  <a:srgbClr val="DDE9C1"/>
                </a:solidFill>
                <a:latin typeface="Segoe UI Semibold" panose="020B0702040204020203" pitchFamily="34" charset="0"/>
                <a:cs typeface="Segoe UI" panose="020B0502040204020203" pitchFamily="34" charset="0"/>
              </a:rPr>
              <a:t>DÍL</a:t>
            </a:r>
          </a:p>
        </p:txBody>
      </p:sp>
      <p:cxnSp>
        <p:nvCxnSpPr>
          <p:cNvPr id="10" name="Straight Connector 42">
            <a:extLst>
              <a:ext uri="{FF2B5EF4-FFF2-40B4-BE49-F238E27FC236}">
                <a16:creationId xmlns:a16="http://schemas.microsoft.com/office/drawing/2014/main" id="{B3BF394A-4CDD-A6CB-65A6-F17B6D8060B9}"/>
              </a:ext>
            </a:extLst>
          </p:cNvPr>
          <p:cNvCxnSpPr/>
          <p:nvPr userDrawn="1"/>
        </p:nvCxnSpPr>
        <p:spPr>
          <a:xfrm>
            <a:off x="10924787" y="3008243"/>
            <a:ext cx="0" cy="2482002"/>
          </a:xfrm>
          <a:prstGeom prst="line">
            <a:avLst/>
          </a:prstGeom>
          <a:ln w="19050">
            <a:solidFill>
              <a:srgbClr val="DDE9C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644023"/>
      </p:ext>
    </p:extLst>
  </p:cSld>
  <p:clrMapOvr>
    <a:masterClrMapping/>
  </p:clrMapOvr>
  <p:extLst>
    <p:ext uri="{DCECCB84-F9BA-43D5-87BE-67443E8EF086}">
      <p15:sldGuideLst xmlns:p15="http://schemas.microsoft.com/office/powerpoint/2012/main">
        <p15:guide id="1" orient="horz" pos="4020">
          <p15:clr>
            <a:srgbClr val="FBAE40"/>
          </p15:clr>
        </p15:guide>
        <p15:guide id="2" pos="937">
          <p15:clr>
            <a:srgbClr val="FBAE40"/>
          </p15:clr>
        </p15:guide>
        <p15:guide id="3" pos="554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2959" y="4406901"/>
            <a:ext cx="10361851"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521" y="273050"/>
            <a:ext cx="4010562"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406" y="4800600"/>
            <a:ext cx="7314248"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7AF16-823C-4EF6-9423-BCFFD50CCF51}" type="datetimeFigureOut">
              <a:rPr lang="cs-CZ" smtClean="0"/>
              <a:pPr/>
              <a:t>21.05.2025</a:t>
            </a:fld>
            <a:endParaRPr lang="cs-CZ"/>
          </a:p>
        </p:txBody>
      </p:sp>
      <p:sp>
        <p:nvSpPr>
          <p:cNvPr id="5" name="Zástupný symbol pro zápatí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F7F13-A0E5-4E30-B50D-5DF73A8FF28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2">
            <a:extLst>
              <a:ext uri="{FF2B5EF4-FFF2-40B4-BE49-F238E27FC236}">
                <a16:creationId xmlns:a16="http://schemas.microsoft.com/office/drawing/2014/main" id="{891BA14A-0B81-5C2D-924A-645E9E38BE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598" y="332656"/>
            <a:ext cx="7344816" cy="550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Nadpis 1">
            <a:extLst>
              <a:ext uri="{FF2B5EF4-FFF2-40B4-BE49-F238E27FC236}">
                <a16:creationId xmlns:a16="http://schemas.microsoft.com/office/drawing/2014/main" id="{1EC76BC0-F15C-9982-127B-7DA5A30DD9C1}"/>
              </a:ext>
            </a:extLst>
          </p:cNvPr>
          <p:cNvSpPr>
            <a:spLocks noGrp="1"/>
          </p:cNvSpPr>
          <p:nvPr>
            <p:ph type="ctrTitle"/>
          </p:nvPr>
        </p:nvSpPr>
        <p:spPr>
          <a:xfrm>
            <a:off x="2062758" y="4509120"/>
            <a:ext cx="7772400" cy="1470025"/>
          </a:xfrm>
        </p:spPr>
        <p:txBody>
          <a:bodyPr/>
          <a:lstStyle/>
          <a:p>
            <a:r>
              <a:rPr lang="cs-CZ" altLang="cs-CZ" dirty="0">
                <a:solidFill>
                  <a:schemeClr val="bg1"/>
                </a:solidFill>
              </a:rPr>
              <a:t>Dobré ráno </a:t>
            </a:r>
          </a:p>
        </p:txBody>
      </p:sp>
      <p:pic>
        <p:nvPicPr>
          <p:cNvPr id="5" name="Obrázek 4">
            <a:extLst>
              <a:ext uri="{FF2B5EF4-FFF2-40B4-BE49-F238E27FC236}">
                <a16:creationId xmlns:a16="http://schemas.microsoft.com/office/drawing/2014/main" id="{B864C1E0-3DBC-EC55-3EAE-62786890933D}"/>
              </a:ext>
            </a:extLst>
          </p:cNvPr>
          <p:cNvPicPr>
            <a:picLocks noChangeAspect="1"/>
          </p:cNvPicPr>
          <p:nvPr/>
        </p:nvPicPr>
        <p:blipFill rotWithShape="1">
          <a:blip r:embed="rId3"/>
          <a:srcRect l="13124" t="16636" r="54069" b="27162"/>
          <a:stretch/>
        </p:blipFill>
        <p:spPr>
          <a:xfrm>
            <a:off x="8111430" y="2492896"/>
            <a:ext cx="3312368" cy="3191918"/>
          </a:xfrm>
          <a:prstGeom prst="rect">
            <a:avLst/>
          </a:prstGeom>
        </p:spPr>
      </p:pic>
      <p:sp>
        <p:nvSpPr>
          <p:cNvPr id="6" name="TextovéPole 5">
            <a:extLst>
              <a:ext uri="{FF2B5EF4-FFF2-40B4-BE49-F238E27FC236}">
                <a16:creationId xmlns:a16="http://schemas.microsoft.com/office/drawing/2014/main" id="{ED11B7F7-5288-9E08-9738-7E6C6D95AA1C}"/>
              </a:ext>
            </a:extLst>
          </p:cNvPr>
          <p:cNvSpPr txBox="1"/>
          <p:nvPr/>
        </p:nvSpPr>
        <p:spPr>
          <a:xfrm>
            <a:off x="8615486" y="531473"/>
            <a:ext cx="2808312" cy="646331"/>
          </a:xfrm>
          <a:prstGeom prst="rect">
            <a:avLst/>
          </a:prstGeom>
          <a:noFill/>
        </p:spPr>
        <p:txBody>
          <a:bodyPr wrap="square" rtlCol="0">
            <a:spAutoFit/>
          </a:bodyPr>
          <a:lstStyle/>
          <a:p>
            <a:r>
              <a:rPr lang="cs-CZ" dirty="0"/>
              <a:t>Ranní tombola s ASIO</a:t>
            </a:r>
          </a:p>
          <a:p>
            <a:r>
              <a:rPr lang="cs-CZ" dirty="0"/>
              <a:t>ploteny@asio.cz</a:t>
            </a:r>
          </a:p>
        </p:txBody>
      </p:sp>
    </p:spTree>
    <p:extLst>
      <p:ext uri="{BB962C8B-B14F-4D97-AF65-F5344CB8AC3E}">
        <p14:creationId xmlns:p14="http://schemas.microsoft.com/office/powerpoint/2010/main" val="4194058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20474-6F4F-078E-D87E-1C384AD99966}"/>
              </a:ext>
            </a:extLst>
          </p:cNvPr>
          <p:cNvSpPr>
            <a:spLocks noGrp="1"/>
          </p:cNvSpPr>
          <p:nvPr>
            <p:ph type="title"/>
          </p:nvPr>
        </p:nvSpPr>
        <p:spPr/>
        <p:txBody>
          <a:bodyPr>
            <a:normAutofit fontScale="90000"/>
          </a:bodyPr>
          <a:lstStyle/>
          <a:p>
            <a:r>
              <a:rPr lang="cs-CZ" dirty="0">
                <a:highlight>
                  <a:srgbClr val="FFFF00"/>
                </a:highlight>
              </a:rPr>
              <a:t>Digitalizace a snižování administrativy</a:t>
            </a:r>
            <a:br>
              <a:rPr lang="cs-CZ" dirty="0">
                <a:highlight>
                  <a:srgbClr val="FFFF00"/>
                </a:highlight>
              </a:rPr>
            </a:br>
            <a:r>
              <a:rPr lang="cs-CZ" sz="2700" dirty="0">
                <a:highlight>
                  <a:srgbClr val="FFFF00"/>
                </a:highlight>
              </a:rPr>
              <a:t>… soustředění se na aglomerace nad 10 000 EO</a:t>
            </a:r>
          </a:p>
        </p:txBody>
      </p:sp>
      <p:sp>
        <p:nvSpPr>
          <p:cNvPr id="3" name="Zástupný obsah 2">
            <a:extLst>
              <a:ext uri="{FF2B5EF4-FFF2-40B4-BE49-F238E27FC236}">
                <a16:creationId xmlns:a16="http://schemas.microsoft.com/office/drawing/2014/main" id="{17EAB22A-E58D-CE43-C49B-2FD348DC4C74}"/>
              </a:ext>
            </a:extLst>
          </p:cNvPr>
          <p:cNvSpPr>
            <a:spLocks noGrp="1"/>
          </p:cNvSpPr>
          <p:nvPr>
            <p:ph idx="1"/>
          </p:nvPr>
        </p:nvSpPr>
        <p:spPr>
          <a:xfrm>
            <a:off x="609521" y="1677257"/>
            <a:ext cx="10971372" cy="4525963"/>
          </a:xfrm>
        </p:spPr>
        <p:txBody>
          <a:bodyPr/>
          <a:lstStyle/>
          <a:p>
            <a:pPr algn="l"/>
            <a:endParaRPr lang="cs-CZ" sz="1800" b="0" i="0" u="none" strike="noStrike" baseline="0" dirty="0">
              <a:solidFill>
                <a:srgbClr val="000000"/>
              </a:solidFill>
              <a:latin typeface="EUAlbertina"/>
            </a:endParaRPr>
          </a:p>
          <a:p>
            <a:r>
              <a:rPr lang="cs-CZ" sz="1800" b="0" i="0" u="none" strike="noStrike" baseline="0" dirty="0">
                <a:solidFill>
                  <a:srgbClr val="000000"/>
                </a:solidFill>
                <a:latin typeface="EUAlbertina"/>
              </a:rPr>
              <a:t>V zájmu snížení administrativní zátěže a lepšího využití možností, které nabízí digital</a:t>
            </a:r>
            <a:r>
              <a:rPr lang="cs-CZ" sz="1800" dirty="0">
                <a:solidFill>
                  <a:srgbClr val="000000"/>
                </a:solidFill>
                <a:latin typeface="EUAlbertina"/>
              </a:rPr>
              <a:t>izace</a:t>
            </a:r>
          </a:p>
          <a:p>
            <a:endParaRPr lang="cs-CZ" sz="1800" dirty="0">
              <a:solidFill>
                <a:srgbClr val="000000"/>
              </a:solidFill>
              <a:latin typeface="EUAlbertina"/>
            </a:endParaRPr>
          </a:p>
          <a:p>
            <a:endParaRPr lang="cs-CZ" sz="1800" dirty="0">
              <a:solidFill>
                <a:srgbClr val="000000"/>
              </a:solidFill>
              <a:latin typeface="EUAlbertina"/>
            </a:endParaRPr>
          </a:p>
        </p:txBody>
      </p:sp>
      <p:pic>
        <p:nvPicPr>
          <p:cNvPr id="5" name="Obrázek 4">
            <a:extLst>
              <a:ext uri="{FF2B5EF4-FFF2-40B4-BE49-F238E27FC236}">
                <a16:creationId xmlns:a16="http://schemas.microsoft.com/office/drawing/2014/main" id="{1C0F6A45-40B7-23A3-BFBD-D213BC7C0AE2}"/>
              </a:ext>
            </a:extLst>
          </p:cNvPr>
          <p:cNvPicPr>
            <a:picLocks noChangeAspect="1"/>
          </p:cNvPicPr>
          <p:nvPr/>
        </p:nvPicPr>
        <p:blipFill>
          <a:blip r:embed="rId2"/>
          <a:stretch>
            <a:fillRect/>
          </a:stretch>
        </p:blipFill>
        <p:spPr>
          <a:xfrm>
            <a:off x="838622" y="2780928"/>
            <a:ext cx="10369152" cy="3143985"/>
          </a:xfrm>
          <a:prstGeom prst="rect">
            <a:avLst/>
          </a:prstGeom>
        </p:spPr>
      </p:pic>
      <p:sp>
        <p:nvSpPr>
          <p:cNvPr id="4" name="Ovál 3">
            <a:extLst>
              <a:ext uri="{FF2B5EF4-FFF2-40B4-BE49-F238E27FC236}">
                <a16:creationId xmlns:a16="http://schemas.microsoft.com/office/drawing/2014/main" id="{62C5F687-78FB-B0FD-E41B-991686BECC3E}"/>
              </a:ext>
            </a:extLst>
          </p:cNvPr>
          <p:cNvSpPr/>
          <p:nvPr/>
        </p:nvSpPr>
        <p:spPr>
          <a:xfrm>
            <a:off x="4583038" y="101476"/>
            <a:ext cx="2736304"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1C0C66CD-940E-180E-1742-2CFA9F0D41D0}"/>
              </a:ext>
            </a:extLst>
          </p:cNvPr>
          <p:cNvSpPr/>
          <p:nvPr/>
        </p:nvSpPr>
        <p:spPr>
          <a:xfrm>
            <a:off x="1630710" y="4181926"/>
            <a:ext cx="2160240" cy="64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50655D69-68E3-1F12-2B84-65817CD011C3}"/>
              </a:ext>
            </a:extLst>
          </p:cNvPr>
          <p:cNvSpPr/>
          <p:nvPr/>
        </p:nvSpPr>
        <p:spPr>
          <a:xfrm>
            <a:off x="3079254" y="3797424"/>
            <a:ext cx="2376264"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2E34F4F2-5037-4DB9-CA4A-6D213D6BD894}"/>
              </a:ext>
            </a:extLst>
          </p:cNvPr>
          <p:cNvSpPr/>
          <p:nvPr/>
        </p:nvSpPr>
        <p:spPr>
          <a:xfrm>
            <a:off x="702990" y="3797424"/>
            <a:ext cx="2376264"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943C3B54-EB73-C563-997B-E065D3E4E88C}"/>
              </a:ext>
            </a:extLst>
          </p:cNvPr>
          <p:cNvSpPr/>
          <p:nvPr/>
        </p:nvSpPr>
        <p:spPr>
          <a:xfrm>
            <a:off x="3998591" y="4352920"/>
            <a:ext cx="7353199" cy="1109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59460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7833AA-4AD6-7CBD-2EC4-B3167A95AE84}"/>
              </a:ext>
            </a:extLst>
          </p:cNvPr>
          <p:cNvSpPr>
            <a:spLocks noGrp="1"/>
          </p:cNvSpPr>
          <p:nvPr>
            <p:ph type="title"/>
          </p:nvPr>
        </p:nvSpPr>
        <p:spPr>
          <a:xfrm>
            <a:off x="838091" y="365525"/>
            <a:ext cx="10827196" cy="1325390"/>
          </a:xfrm>
        </p:spPr>
        <p:txBody>
          <a:bodyPr>
            <a:normAutofit fontScale="90000"/>
          </a:bodyPr>
          <a:lstStyle/>
          <a:p>
            <a:r>
              <a:rPr lang="cs-CZ" dirty="0"/>
              <a:t>Vize CzWA ohledně vody na venkově – stát a ESG?</a:t>
            </a:r>
          </a:p>
        </p:txBody>
      </p:sp>
      <p:sp>
        <p:nvSpPr>
          <p:cNvPr id="3" name="Zástupný obsah 2">
            <a:extLst>
              <a:ext uri="{FF2B5EF4-FFF2-40B4-BE49-F238E27FC236}">
                <a16:creationId xmlns:a16="http://schemas.microsoft.com/office/drawing/2014/main" id="{21E516A7-BB13-C675-C371-826FAB01CB01}"/>
              </a:ext>
            </a:extLst>
          </p:cNvPr>
          <p:cNvSpPr>
            <a:spLocks noGrp="1"/>
          </p:cNvSpPr>
          <p:nvPr>
            <p:ph idx="1"/>
          </p:nvPr>
        </p:nvSpPr>
        <p:spPr/>
        <p:txBody>
          <a:bodyPr>
            <a:normAutofit lnSpcReduction="10000"/>
          </a:bodyPr>
          <a:lstStyle/>
          <a:p>
            <a:r>
              <a:rPr lang="cs-CZ" sz="4000" dirty="0">
                <a:latin typeface="Calibri" panose="020F0502020204030204" pitchFamily="34" charset="0"/>
                <a:ea typeface="Calibri" panose="020F0502020204030204" pitchFamily="34" charset="0"/>
              </a:rPr>
              <a:t>Zajistit obyvatelům venkova, aby měli dostatek vody a aby mohli nakládat s vodami tak, aby to </a:t>
            </a:r>
            <a:r>
              <a:rPr lang="cs-CZ" sz="4000" dirty="0">
                <a:highlight>
                  <a:srgbClr val="FFFF00"/>
                </a:highlight>
                <a:latin typeface="Calibri" panose="020F0502020204030204" pitchFamily="34" charset="0"/>
                <a:ea typeface="Calibri" panose="020F0502020204030204" pitchFamily="34" charset="0"/>
              </a:rPr>
              <a:t>bylo ekonomické, ekologické, stabilní a pro ně sociálně únosné a akceptovatelné </a:t>
            </a:r>
            <a:r>
              <a:rPr lang="cs-CZ" sz="4000" dirty="0">
                <a:highlight>
                  <a:srgbClr val="00FF00"/>
                </a:highlight>
                <a:latin typeface="Calibri" panose="020F0502020204030204" pitchFamily="34" charset="0"/>
                <a:ea typeface="Calibri" panose="020F0502020204030204" pitchFamily="34" charset="0"/>
              </a:rPr>
              <a:t>bez zbytečné administrativní zátěže, </a:t>
            </a:r>
            <a:r>
              <a:rPr lang="cs-CZ" sz="4000" dirty="0">
                <a:latin typeface="Calibri" panose="020F0502020204030204" pitchFamily="34" charset="0"/>
                <a:ea typeface="Calibri" panose="020F0502020204030204" pitchFamily="34" charset="0"/>
              </a:rPr>
              <a:t>a aby i další případné aktivity, zejména zemědělská výroba, nevykazovaly negativní působení na povrchové a podzemní vody a zdraví</a:t>
            </a:r>
          </a:p>
          <a:p>
            <a:endParaRPr lang="cs-CZ" dirty="0"/>
          </a:p>
        </p:txBody>
      </p:sp>
      <p:sp>
        <p:nvSpPr>
          <p:cNvPr id="4" name="TextovéPole 3">
            <a:extLst>
              <a:ext uri="{FF2B5EF4-FFF2-40B4-BE49-F238E27FC236}">
                <a16:creationId xmlns:a16="http://schemas.microsoft.com/office/drawing/2014/main" id="{0C3E644F-22D3-B5B2-73DE-1FD384DCB9CC}"/>
              </a:ext>
            </a:extLst>
          </p:cNvPr>
          <p:cNvSpPr txBox="1"/>
          <p:nvPr/>
        </p:nvSpPr>
        <p:spPr>
          <a:xfrm>
            <a:off x="7895406" y="5661248"/>
            <a:ext cx="2592288" cy="369332"/>
          </a:xfrm>
          <a:prstGeom prst="rect">
            <a:avLst/>
          </a:prstGeom>
          <a:noFill/>
        </p:spPr>
        <p:txBody>
          <a:bodyPr wrap="square" rtlCol="0">
            <a:spAutoFit/>
          </a:bodyPr>
          <a:lstStyle/>
          <a:p>
            <a:r>
              <a:rPr lang="cs-CZ" dirty="0">
                <a:highlight>
                  <a:srgbClr val="FFFF00"/>
                </a:highlight>
              </a:rPr>
              <a:t>..v  podstatě ESG</a:t>
            </a:r>
          </a:p>
        </p:txBody>
      </p:sp>
    </p:spTree>
    <p:extLst>
      <p:ext uri="{BB962C8B-B14F-4D97-AF65-F5344CB8AC3E}">
        <p14:creationId xmlns:p14="http://schemas.microsoft.com/office/powerpoint/2010/main" val="1305859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3B4529BB-7655-53F8-97E4-7A573F2DFD4A}"/>
              </a:ext>
            </a:extLst>
          </p:cNvPr>
          <p:cNvSpPr>
            <a:spLocks noGrp="1"/>
          </p:cNvSpPr>
          <p:nvPr>
            <p:ph type="title"/>
          </p:nvPr>
        </p:nvSpPr>
        <p:spPr>
          <a:xfrm>
            <a:off x="609520" y="274638"/>
            <a:ext cx="11390341" cy="1143000"/>
          </a:xfrm>
        </p:spPr>
        <p:txBody>
          <a:bodyPr>
            <a:normAutofit fontScale="90000"/>
          </a:bodyPr>
          <a:lstStyle/>
          <a:p>
            <a:r>
              <a:rPr lang="cs-CZ" altLang="cs-CZ" dirty="0"/>
              <a:t>Statistika věda je … </a:t>
            </a:r>
            <a:r>
              <a:rPr lang="cs-CZ" altLang="cs-CZ" sz="4000" dirty="0"/>
              <a:t>řešení malých obcí je stále před námi</a:t>
            </a:r>
          </a:p>
        </p:txBody>
      </p:sp>
      <p:pic>
        <p:nvPicPr>
          <p:cNvPr id="33795" name="Obrázek 3">
            <a:extLst>
              <a:ext uri="{FF2B5EF4-FFF2-40B4-BE49-F238E27FC236}">
                <a16:creationId xmlns:a16="http://schemas.microsoft.com/office/drawing/2014/main" id="{A9CCB843-52A9-48F4-BD25-AA8C7F72A6F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0630" y="1166018"/>
            <a:ext cx="76168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a:extLst>
              <a:ext uri="{FF2B5EF4-FFF2-40B4-BE49-F238E27FC236}">
                <a16:creationId xmlns:a16="http://schemas.microsoft.com/office/drawing/2014/main" id="{D144469A-75AD-41E3-8AB8-2DBA30934D68}"/>
              </a:ext>
            </a:extLst>
          </p:cNvPr>
          <p:cNvSpPr/>
          <p:nvPr/>
        </p:nvSpPr>
        <p:spPr>
          <a:xfrm>
            <a:off x="4178498" y="4416422"/>
            <a:ext cx="1081087" cy="5048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Ovál 5">
            <a:extLst>
              <a:ext uri="{FF2B5EF4-FFF2-40B4-BE49-F238E27FC236}">
                <a16:creationId xmlns:a16="http://schemas.microsoft.com/office/drawing/2014/main" id="{CE6C310B-0007-4845-B3AB-B20ED1D1901A}"/>
              </a:ext>
            </a:extLst>
          </p:cNvPr>
          <p:cNvSpPr/>
          <p:nvPr/>
        </p:nvSpPr>
        <p:spPr>
          <a:xfrm>
            <a:off x="6599262" y="4416420"/>
            <a:ext cx="1081087" cy="5048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vál 6">
            <a:extLst>
              <a:ext uri="{FF2B5EF4-FFF2-40B4-BE49-F238E27FC236}">
                <a16:creationId xmlns:a16="http://schemas.microsoft.com/office/drawing/2014/main" id="{D48391D4-9DE3-4BCF-9DCE-7ACC5ABD8E83}"/>
              </a:ext>
            </a:extLst>
          </p:cNvPr>
          <p:cNvSpPr/>
          <p:nvPr/>
        </p:nvSpPr>
        <p:spPr>
          <a:xfrm>
            <a:off x="5015706" y="4416420"/>
            <a:ext cx="1079500" cy="5048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vál 7">
            <a:extLst>
              <a:ext uri="{FF2B5EF4-FFF2-40B4-BE49-F238E27FC236}">
                <a16:creationId xmlns:a16="http://schemas.microsoft.com/office/drawing/2014/main" id="{02F959FA-B603-41D0-BA65-836BD9BA79BC}"/>
              </a:ext>
            </a:extLst>
          </p:cNvPr>
          <p:cNvSpPr/>
          <p:nvPr/>
        </p:nvSpPr>
        <p:spPr>
          <a:xfrm>
            <a:off x="4139548" y="3043236"/>
            <a:ext cx="1081088" cy="7715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vál 8">
            <a:extLst>
              <a:ext uri="{FF2B5EF4-FFF2-40B4-BE49-F238E27FC236}">
                <a16:creationId xmlns:a16="http://schemas.microsoft.com/office/drawing/2014/main" id="{9780681D-C5A1-48B9-906B-05F021491ACE}"/>
              </a:ext>
            </a:extLst>
          </p:cNvPr>
          <p:cNvSpPr/>
          <p:nvPr/>
        </p:nvSpPr>
        <p:spPr>
          <a:xfrm>
            <a:off x="5087094" y="3073384"/>
            <a:ext cx="1081087" cy="7715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TextovéPole 2">
            <a:extLst>
              <a:ext uri="{FF2B5EF4-FFF2-40B4-BE49-F238E27FC236}">
                <a16:creationId xmlns:a16="http://schemas.microsoft.com/office/drawing/2014/main" id="{32F10530-A9EF-0450-51F5-3B2965887AA0}"/>
              </a:ext>
            </a:extLst>
          </p:cNvPr>
          <p:cNvSpPr txBox="1"/>
          <p:nvPr/>
        </p:nvSpPr>
        <p:spPr>
          <a:xfrm>
            <a:off x="8847534" y="1166018"/>
            <a:ext cx="2947789" cy="6463308"/>
          </a:xfrm>
          <a:prstGeom prst="rect">
            <a:avLst/>
          </a:prstGeom>
          <a:noFill/>
        </p:spPr>
        <p:txBody>
          <a:bodyPr wrap="square" rtlCol="0">
            <a:spAutoFit/>
          </a:bodyPr>
          <a:lstStyle/>
          <a:p>
            <a:r>
              <a:rPr lang="cs-CZ" dirty="0"/>
              <a:t>K řešení je více než milion obyvatel …</a:t>
            </a:r>
          </a:p>
          <a:p>
            <a:endParaRPr lang="cs-CZ" dirty="0"/>
          </a:p>
          <a:p>
            <a:r>
              <a:rPr lang="cs-CZ" dirty="0"/>
              <a:t>Se zmenšující se velikostí obce rostou náklady na 1 EO přelezou tak ekonomickou únosnost ..(</a:t>
            </a:r>
            <a:r>
              <a:rPr lang="cs-CZ" dirty="0">
                <a:highlight>
                  <a:srgbClr val="FFFF00"/>
                </a:highlight>
              </a:rPr>
              <a:t>180 tis. Kč/EO</a:t>
            </a:r>
            <a:r>
              <a:rPr lang="cs-CZ" dirty="0"/>
              <a:t>)</a:t>
            </a:r>
          </a:p>
          <a:p>
            <a:endParaRPr lang="cs-CZ" dirty="0"/>
          </a:p>
          <a:p>
            <a:r>
              <a:rPr lang="cs-CZ" dirty="0"/>
              <a:t>Malé obce finance nemají a bude potřeba </a:t>
            </a:r>
            <a:r>
              <a:rPr lang="cs-CZ" dirty="0" err="1"/>
              <a:t>zadotovat</a:t>
            </a:r>
            <a:r>
              <a:rPr lang="cs-CZ" dirty="0"/>
              <a:t> více než 250 miliard Kč….</a:t>
            </a:r>
          </a:p>
          <a:p>
            <a:endParaRPr lang="cs-CZ" dirty="0"/>
          </a:p>
          <a:p>
            <a:r>
              <a:rPr lang="cs-CZ" dirty="0">
                <a:highlight>
                  <a:srgbClr val="FFFF00"/>
                </a:highlight>
              </a:rPr>
              <a:t> jen na obce 1000-2000 EO bude potřeba cca 150 miliard</a:t>
            </a:r>
          </a:p>
          <a:p>
            <a:r>
              <a:rPr lang="cs-CZ" b="1" dirty="0">
                <a:highlight>
                  <a:srgbClr val="FFFF00"/>
                </a:highlight>
              </a:rPr>
              <a:t>V současnosti stát dává 3 miliardy..   a máme to vyřešit do roku 2035 (včetně i těch menších obcí)</a:t>
            </a:r>
          </a:p>
          <a:p>
            <a:endParaRPr lang="cs-CZ" dirty="0"/>
          </a:p>
          <a:p>
            <a:endParaRPr lang="cs-CZ" dirty="0"/>
          </a:p>
          <a:p>
            <a:endParaRPr lang="cs-CZ" dirty="0"/>
          </a:p>
          <a:p>
            <a:endParaRPr lang="cs-CZ" dirty="0"/>
          </a:p>
          <a:p>
            <a:endParaRPr lang="cs-CZ" dirty="0"/>
          </a:p>
        </p:txBody>
      </p:sp>
      <p:sp>
        <p:nvSpPr>
          <p:cNvPr id="4" name="TextovéPole 3">
            <a:extLst>
              <a:ext uri="{FF2B5EF4-FFF2-40B4-BE49-F238E27FC236}">
                <a16:creationId xmlns:a16="http://schemas.microsoft.com/office/drawing/2014/main" id="{7C1F4691-71EF-6DD0-B5DF-1974B1B3E2C5}"/>
              </a:ext>
            </a:extLst>
          </p:cNvPr>
          <p:cNvSpPr txBox="1"/>
          <p:nvPr/>
        </p:nvSpPr>
        <p:spPr>
          <a:xfrm>
            <a:off x="2674826" y="6088874"/>
            <a:ext cx="6840760" cy="369332"/>
          </a:xfrm>
          <a:prstGeom prst="rect">
            <a:avLst/>
          </a:prstGeom>
          <a:solidFill>
            <a:srgbClr val="FFFF00"/>
          </a:solidFill>
        </p:spPr>
        <p:txBody>
          <a:bodyPr wrap="square" rtlCol="0">
            <a:spAutoFit/>
          </a:bodyPr>
          <a:lstStyle/>
          <a:p>
            <a:r>
              <a:rPr lang="cs-CZ" dirty="0"/>
              <a:t>.. nekoresponduje množství investic a zlepšování stavu vod </a:t>
            </a:r>
          </a:p>
        </p:txBody>
      </p:sp>
    </p:spTree>
    <p:extLst>
      <p:ext uri="{BB962C8B-B14F-4D97-AF65-F5344CB8AC3E}">
        <p14:creationId xmlns:p14="http://schemas.microsoft.com/office/powerpoint/2010/main" val="67286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F0F397-A6A4-4CF8-0018-6E1FAA5BC779}"/>
              </a:ext>
            </a:extLst>
          </p:cNvPr>
          <p:cNvSpPr>
            <a:spLocks noGrp="1"/>
          </p:cNvSpPr>
          <p:nvPr>
            <p:ph type="title"/>
          </p:nvPr>
        </p:nvSpPr>
        <p:spPr>
          <a:xfrm>
            <a:off x="478582" y="0"/>
            <a:ext cx="10971372" cy="1143000"/>
          </a:xfrm>
        </p:spPr>
        <p:txBody>
          <a:bodyPr>
            <a:normAutofit fontScale="90000"/>
          </a:bodyPr>
          <a:lstStyle/>
          <a:p>
            <a:r>
              <a:rPr lang="cs-CZ" dirty="0"/>
              <a:t>Požadavky „Směrnice“ obecně a s ohledem na IS</a:t>
            </a:r>
          </a:p>
        </p:txBody>
      </p:sp>
      <p:sp>
        <p:nvSpPr>
          <p:cNvPr id="3" name="Zástupný obsah 2">
            <a:extLst>
              <a:ext uri="{FF2B5EF4-FFF2-40B4-BE49-F238E27FC236}">
                <a16:creationId xmlns:a16="http://schemas.microsoft.com/office/drawing/2014/main" id="{4BC91D52-C692-DECD-D92D-77574FAB0238}"/>
              </a:ext>
            </a:extLst>
          </p:cNvPr>
          <p:cNvSpPr>
            <a:spLocks noGrp="1"/>
          </p:cNvSpPr>
          <p:nvPr>
            <p:ph idx="1"/>
          </p:nvPr>
        </p:nvSpPr>
        <p:spPr>
          <a:xfrm>
            <a:off x="406574" y="1268760"/>
            <a:ext cx="11665296" cy="4608512"/>
          </a:xfrm>
        </p:spPr>
        <p:txBody>
          <a:bodyPr>
            <a:normAutofit fontScale="70000" lnSpcReduction="20000"/>
          </a:bodyPr>
          <a:lstStyle/>
          <a:p>
            <a:r>
              <a:rPr lang="cs-CZ" dirty="0"/>
              <a:t>Evropská legislativa – </a:t>
            </a:r>
            <a:r>
              <a:rPr lang="cs-CZ" dirty="0">
                <a:highlight>
                  <a:srgbClr val="FFFF00"/>
                </a:highlight>
              </a:rPr>
              <a:t>Směrnice o čištění městských odpadních vod</a:t>
            </a:r>
            <a:r>
              <a:rPr lang="cs-CZ" dirty="0"/>
              <a:t> (UWWDT) a její požadavky na:</a:t>
            </a:r>
          </a:p>
          <a:p>
            <a:pPr lvl="1"/>
            <a:r>
              <a:rPr lang="cs-CZ" dirty="0"/>
              <a:t>Proporcionalitu – tj. efektivní vynakládání investic  (E)</a:t>
            </a:r>
          </a:p>
          <a:p>
            <a:pPr lvl="1"/>
            <a:r>
              <a:rPr lang="cs-CZ" dirty="0"/>
              <a:t>Udržitelnost – ekologické ekonomické a sociální parametry + odolnost = ESG</a:t>
            </a:r>
          </a:p>
          <a:p>
            <a:pPr lvl="1"/>
            <a:r>
              <a:rPr lang="cs-CZ" dirty="0"/>
              <a:t>Cirkulární ekonomiku – úspory vody</a:t>
            </a:r>
          </a:p>
          <a:p>
            <a:pPr lvl="1"/>
            <a:r>
              <a:rPr lang="cs-CZ" dirty="0"/>
              <a:t>Efektivní sanitace menších sídel … (pojem příliš vysoké finanční náklady – aneb co si můžeme dovolit)</a:t>
            </a:r>
          </a:p>
          <a:p>
            <a:pPr lvl="1"/>
            <a:r>
              <a:rPr lang="cs-CZ" dirty="0"/>
              <a:t>Kontrolu IS – efektivní kontrola – co nejméně zatěžovat, včetně sociálního aspektu</a:t>
            </a:r>
          </a:p>
          <a:p>
            <a:pPr marL="457200" lvl="1" indent="0">
              <a:buNone/>
            </a:pPr>
            <a:r>
              <a:rPr lang="cs-CZ" dirty="0"/>
              <a:t>TECHNICKY </a:t>
            </a:r>
          </a:p>
          <a:p>
            <a:r>
              <a:rPr lang="cs-CZ" dirty="0"/>
              <a:t>Podle nové Směrnice bude 1000 EO hranice pro stokový systém </a:t>
            </a:r>
          </a:p>
          <a:p>
            <a:r>
              <a:rPr lang="cs-CZ" dirty="0"/>
              <a:t>Povinnost připojit nemovitost v obcích nad 2000 EO</a:t>
            </a:r>
          </a:p>
          <a:p>
            <a:r>
              <a:rPr lang="cs-CZ" dirty="0" err="1"/>
              <a:t>Decentrál</a:t>
            </a:r>
            <a:r>
              <a:rPr lang="cs-CZ" dirty="0"/>
              <a:t> v sídlech nad 1000 EO a kontrola, v sídlech nad 2000 EO max 2% (pak odůvodnění EK)</a:t>
            </a:r>
          </a:p>
          <a:p>
            <a:r>
              <a:rPr lang="cs-CZ" dirty="0"/>
              <a:t>Výjimky z hlediska ekonomičnosti a realizovatelnosti …</a:t>
            </a:r>
          </a:p>
          <a:p>
            <a:r>
              <a:rPr lang="cs-CZ" dirty="0"/>
              <a:t>IS musí zabezpečit </a:t>
            </a:r>
            <a:r>
              <a:rPr lang="cs-CZ" dirty="0">
                <a:highlight>
                  <a:srgbClr val="FFFF00"/>
                </a:highlight>
              </a:rPr>
              <a:t>stejnou úroveň ochrany  ŽP a zdraví</a:t>
            </a:r>
            <a:r>
              <a:rPr lang="cs-CZ" dirty="0"/>
              <a:t> jako u sekundárního a terciálního čištění   (</a:t>
            </a:r>
            <a:r>
              <a:rPr lang="cs-CZ" dirty="0">
                <a:highlight>
                  <a:srgbClr val="FFFF00"/>
                </a:highlight>
              </a:rPr>
              <a:t>vychází se ze srovnání rizik </a:t>
            </a:r>
            <a:r>
              <a:rPr lang="cs-CZ" dirty="0"/>
              <a:t>… a viz např. požadavky podle čl. 6 a 7 – úroveň čištění) </a:t>
            </a:r>
          </a:p>
          <a:p>
            <a:r>
              <a:rPr lang="cs-CZ" dirty="0"/>
              <a:t>Komise – dále upřesní minimální požadavky na IS s ohledem na rizika do 2.1.2028</a:t>
            </a:r>
          </a:p>
        </p:txBody>
      </p:sp>
      <p:sp>
        <p:nvSpPr>
          <p:cNvPr id="4" name="Ovál 3">
            <a:extLst>
              <a:ext uri="{FF2B5EF4-FFF2-40B4-BE49-F238E27FC236}">
                <a16:creationId xmlns:a16="http://schemas.microsoft.com/office/drawing/2014/main" id="{CF8368FB-8F21-DAB8-1C66-45B41880373E}"/>
              </a:ext>
            </a:extLst>
          </p:cNvPr>
          <p:cNvSpPr/>
          <p:nvPr/>
        </p:nvSpPr>
        <p:spPr>
          <a:xfrm>
            <a:off x="262558" y="1628800"/>
            <a:ext cx="504056"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E</a:t>
            </a:r>
          </a:p>
          <a:p>
            <a:pPr algn="ctr"/>
            <a:r>
              <a:rPr lang="cs-CZ" dirty="0"/>
              <a:t>S</a:t>
            </a:r>
          </a:p>
          <a:p>
            <a:pPr algn="ctr"/>
            <a:r>
              <a:rPr lang="cs-CZ" dirty="0"/>
              <a:t>G</a:t>
            </a:r>
          </a:p>
        </p:txBody>
      </p:sp>
    </p:spTree>
    <p:extLst>
      <p:ext uri="{BB962C8B-B14F-4D97-AF65-F5344CB8AC3E}">
        <p14:creationId xmlns:p14="http://schemas.microsoft.com/office/powerpoint/2010/main" val="327985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793FB1-07CF-445E-B21A-ADA1FC9D7666}"/>
              </a:ext>
            </a:extLst>
          </p:cNvPr>
          <p:cNvSpPr>
            <a:spLocks noGrp="1"/>
          </p:cNvSpPr>
          <p:nvPr>
            <p:ph type="title"/>
          </p:nvPr>
        </p:nvSpPr>
        <p:spPr/>
        <p:txBody>
          <a:bodyPr/>
          <a:lstStyle/>
          <a:p>
            <a:r>
              <a:rPr lang="cs-CZ" dirty="0"/>
              <a:t>Proč se venkovem zabývat? ESG? Rozum?</a:t>
            </a:r>
          </a:p>
        </p:txBody>
      </p:sp>
      <p:sp>
        <p:nvSpPr>
          <p:cNvPr id="3" name="Zástupný obsah 2">
            <a:extLst>
              <a:ext uri="{FF2B5EF4-FFF2-40B4-BE49-F238E27FC236}">
                <a16:creationId xmlns:a16="http://schemas.microsoft.com/office/drawing/2014/main" id="{044E83F3-1047-708B-947F-106FEC4300EB}"/>
              </a:ext>
            </a:extLst>
          </p:cNvPr>
          <p:cNvSpPr>
            <a:spLocks noGrp="1"/>
          </p:cNvSpPr>
          <p:nvPr>
            <p:ph idx="1"/>
          </p:nvPr>
        </p:nvSpPr>
        <p:spPr>
          <a:xfrm>
            <a:off x="594234" y="1283915"/>
            <a:ext cx="11246325" cy="4525963"/>
          </a:xfrm>
        </p:spPr>
        <p:txBody>
          <a:bodyPr>
            <a:normAutofit fontScale="92500" lnSpcReduction="10000"/>
          </a:bodyPr>
          <a:lstStyle/>
          <a:p>
            <a:r>
              <a:rPr lang="cs-CZ" dirty="0"/>
              <a:t>Ekonomické pro stát i lidi</a:t>
            </a:r>
          </a:p>
          <a:p>
            <a:pPr lvl="1"/>
            <a:r>
              <a:rPr lang="cs-CZ" dirty="0"/>
              <a:t>Náklady na 1 EO – </a:t>
            </a:r>
            <a:r>
              <a:rPr lang="cs-CZ" sz="2400" dirty="0"/>
              <a:t>DČOV 40 tis. Kč, roztroušené obce i </a:t>
            </a:r>
            <a:r>
              <a:rPr lang="cs-CZ" sz="2400" b="1" dirty="0"/>
              <a:t>přes 300 tis. Kč/EO</a:t>
            </a:r>
          </a:p>
          <a:p>
            <a:pPr lvl="1"/>
            <a:r>
              <a:rPr lang="cs-CZ" dirty="0"/>
              <a:t>V případě státu jde o rozhodování v desítkách miliard (150 nebo 250 ?)</a:t>
            </a:r>
          </a:p>
          <a:p>
            <a:pPr lvl="1"/>
            <a:r>
              <a:rPr lang="cs-CZ" sz="2400" dirty="0"/>
              <a:t>V současnosti dává stát cca 3 miliardy Kč/rok… bude dávat 10x víc? </a:t>
            </a:r>
          </a:p>
          <a:p>
            <a:r>
              <a:rPr lang="cs-CZ" sz="2800" dirty="0"/>
              <a:t>Sociálně únosné náklady na sanitaci pro lidi  - soc. únosná cena vody</a:t>
            </a:r>
          </a:p>
          <a:p>
            <a:pPr lvl="1"/>
            <a:r>
              <a:rPr lang="cs-CZ" sz="2400" dirty="0"/>
              <a:t>Kanalizace ve větším městě nebo DČOV za 80 kč/m3, ??????, jímka na vyvážení 250 Kč/m3</a:t>
            </a:r>
          </a:p>
          <a:p>
            <a:pPr lvl="1"/>
            <a:r>
              <a:rPr lang="cs-CZ" sz="2400" dirty="0"/>
              <a:t>Náklady na RD na vyvážení i 25 tis. Kč, u DČOV je podstatný způsob kontroly i 50% nákladů</a:t>
            </a:r>
          </a:p>
          <a:p>
            <a:r>
              <a:rPr lang="cs-CZ" sz="2800" dirty="0"/>
              <a:t>Ekologické a šetřící náklady na administrativu</a:t>
            </a:r>
          </a:p>
          <a:p>
            <a:pPr lvl="1"/>
            <a:r>
              <a:rPr lang="cs-CZ" sz="2400" dirty="0"/>
              <a:t>Řešení odpovídající rizikům na konkrétní lokalitě  - někde podhodnocené a někde nadhodnocené požadavky (pokud má řešení být udržitelné pak nemůže být unifikované)</a:t>
            </a:r>
          </a:p>
          <a:p>
            <a:pPr lvl="1"/>
            <a:r>
              <a:rPr lang="cs-CZ" sz="2400" dirty="0"/>
              <a:t>Efektivní způsob kontroly – ohleduplný vůči lidem, účinný z hlediska kontroly a dopadů</a:t>
            </a:r>
          </a:p>
        </p:txBody>
      </p:sp>
    </p:spTree>
    <p:extLst>
      <p:ext uri="{BB962C8B-B14F-4D97-AF65-F5344CB8AC3E}">
        <p14:creationId xmlns:p14="http://schemas.microsoft.com/office/powerpoint/2010/main" val="310454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22224373-04FD-4137-83E7-B666B56E39DF}"/>
              </a:ext>
            </a:extLst>
          </p:cNvPr>
          <p:cNvSpPr>
            <a:spLocks noGrp="1"/>
          </p:cNvSpPr>
          <p:nvPr>
            <p:ph type="title"/>
          </p:nvPr>
        </p:nvSpPr>
        <p:spPr/>
        <p:txBody>
          <a:bodyPr>
            <a:normAutofit fontScale="90000"/>
          </a:bodyPr>
          <a:lstStyle/>
          <a:p>
            <a:r>
              <a:rPr lang="cs-CZ" altLang="cs-CZ" dirty="0" err="1"/>
              <a:t>Decentrál</a:t>
            </a:r>
            <a:r>
              <a:rPr lang="cs-CZ" altLang="cs-CZ" dirty="0"/>
              <a:t> (IS) je realita  (na centrál nemáme) …  tj. řešit racionálně a bez předsudků … viz Německo</a:t>
            </a:r>
          </a:p>
        </p:txBody>
      </p:sp>
      <p:pic>
        <p:nvPicPr>
          <p:cNvPr id="6147" name="Zástupný symbol pro tabulku 6">
            <a:extLst>
              <a:ext uri="{FF2B5EF4-FFF2-40B4-BE49-F238E27FC236}">
                <a16:creationId xmlns:a16="http://schemas.microsoft.com/office/drawing/2014/main" id="{4831B2B7-754F-447C-9743-5FF9325BB3A1}"/>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478583" y="1700808"/>
            <a:ext cx="7272807" cy="4791669"/>
          </a:xfrm>
        </p:spPr>
      </p:pic>
      <p:pic>
        <p:nvPicPr>
          <p:cNvPr id="3" name="Obrázek 2">
            <a:extLst>
              <a:ext uri="{FF2B5EF4-FFF2-40B4-BE49-F238E27FC236}">
                <a16:creationId xmlns:a16="http://schemas.microsoft.com/office/drawing/2014/main" id="{FD4F9704-30D6-DF51-97AA-8A9359A9E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478" y="2636912"/>
            <a:ext cx="3684796" cy="3227424"/>
          </a:xfrm>
          <a:prstGeom prst="rect">
            <a:avLst/>
          </a:prstGeom>
        </p:spPr>
      </p:pic>
      <p:sp>
        <p:nvSpPr>
          <p:cNvPr id="4" name="TextovéPole 3">
            <a:extLst>
              <a:ext uri="{FF2B5EF4-FFF2-40B4-BE49-F238E27FC236}">
                <a16:creationId xmlns:a16="http://schemas.microsoft.com/office/drawing/2014/main" id="{9DB71755-DCCA-BE00-84F0-16CEAC9BD414}"/>
              </a:ext>
            </a:extLst>
          </p:cNvPr>
          <p:cNvSpPr txBox="1"/>
          <p:nvPr/>
        </p:nvSpPr>
        <p:spPr>
          <a:xfrm>
            <a:off x="7967414" y="2060848"/>
            <a:ext cx="3708860" cy="369332"/>
          </a:xfrm>
          <a:prstGeom prst="rect">
            <a:avLst/>
          </a:prstGeom>
          <a:noFill/>
        </p:spPr>
        <p:txBody>
          <a:bodyPr wrap="square" rtlCol="0">
            <a:spAutoFit/>
          </a:bodyPr>
          <a:lstStyle/>
          <a:p>
            <a:r>
              <a:rPr lang="cs-CZ" dirty="0"/>
              <a:t>Řešení sanitace na venkově …….</a:t>
            </a:r>
          </a:p>
        </p:txBody>
      </p:sp>
    </p:spTree>
    <p:extLst>
      <p:ext uri="{BB962C8B-B14F-4D97-AF65-F5344CB8AC3E}">
        <p14:creationId xmlns:p14="http://schemas.microsoft.com/office/powerpoint/2010/main" val="266305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5797D2-8479-2A78-7D4C-CA414CBA2A34}"/>
              </a:ext>
            </a:extLst>
          </p:cNvPr>
          <p:cNvSpPr>
            <a:spLocks noGrp="1"/>
          </p:cNvSpPr>
          <p:nvPr>
            <p:ph type="title"/>
          </p:nvPr>
        </p:nvSpPr>
        <p:spPr>
          <a:xfrm>
            <a:off x="645524" y="137942"/>
            <a:ext cx="10971372" cy="1143000"/>
          </a:xfrm>
        </p:spPr>
        <p:txBody>
          <a:bodyPr>
            <a:normAutofit fontScale="90000"/>
          </a:bodyPr>
          <a:lstStyle/>
          <a:p>
            <a:r>
              <a:rPr lang="cs-CZ" dirty="0"/>
              <a:t>Nová směrnice EU – UWWDT – proporcionálně?</a:t>
            </a:r>
            <a:br>
              <a:rPr lang="cs-CZ" dirty="0"/>
            </a:br>
            <a:r>
              <a:rPr lang="cs-CZ" sz="2700" dirty="0"/>
              <a:t>Průběh přípravy na realizaci není proporcionální – velké investice jsou lákavější …</a:t>
            </a:r>
          </a:p>
        </p:txBody>
      </p:sp>
      <p:sp>
        <p:nvSpPr>
          <p:cNvPr id="3" name="Zástupný obsah 2">
            <a:extLst>
              <a:ext uri="{FF2B5EF4-FFF2-40B4-BE49-F238E27FC236}">
                <a16:creationId xmlns:a16="http://schemas.microsoft.com/office/drawing/2014/main" id="{92EC6255-A9A1-C923-01FD-6957502902AD}"/>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3149C95B-34DB-C6C0-9719-862C633503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602" y="1600200"/>
            <a:ext cx="11161240" cy="4525963"/>
          </a:xfrm>
          <a:prstGeom prst="rect">
            <a:avLst/>
          </a:prstGeom>
          <a:solidFill>
            <a:srgbClr val="FFC000"/>
          </a:solidFill>
        </p:spPr>
      </p:pic>
      <p:sp>
        <p:nvSpPr>
          <p:cNvPr id="4" name="Ovál 3">
            <a:extLst>
              <a:ext uri="{FF2B5EF4-FFF2-40B4-BE49-F238E27FC236}">
                <a16:creationId xmlns:a16="http://schemas.microsoft.com/office/drawing/2014/main" id="{F6797F84-15CF-53D4-9180-DDD26DD6DE8A}"/>
              </a:ext>
            </a:extLst>
          </p:cNvPr>
          <p:cNvSpPr/>
          <p:nvPr/>
        </p:nvSpPr>
        <p:spPr>
          <a:xfrm>
            <a:off x="4871070" y="2996952"/>
            <a:ext cx="2520280" cy="1224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63080B63-8E4F-B55F-AA21-50D0969909D8}"/>
              </a:ext>
            </a:extLst>
          </p:cNvPr>
          <p:cNvSpPr/>
          <p:nvPr/>
        </p:nvSpPr>
        <p:spPr>
          <a:xfrm>
            <a:off x="7151460" y="2926011"/>
            <a:ext cx="2520280" cy="122413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28B0795F-6451-9127-4872-963D530DBB3C}"/>
              </a:ext>
            </a:extLst>
          </p:cNvPr>
          <p:cNvSpPr/>
          <p:nvPr/>
        </p:nvSpPr>
        <p:spPr>
          <a:xfrm>
            <a:off x="7292633" y="3325417"/>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CB215896-D936-0F83-AF0A-F57B574574CE}"/>
              </a:ext>
            </a:extLst>
          </p:cNvPr>
          <p:cNvSpPr txBox="1"/>
          <p:nvPr/>
        </p:nvSpPr>
        <p:spPr>
          <a:xfrm flipH="1">
            <a:off x="8039422" y="3339962"/>
            <a:ext cx="1106409" cy="523220"/>
          </a:xfrm>
          <a:prstGeom prst="rect">
            <a:avLst/>
          </a:prstGeom>
          <a:noFill/>
        </p:spPr>
        <p:txBody>
          <a:bodyPr wrap="square" rtlCol="0">
            <a:spAutoFit/>
          </a:bodyPr>
          <a:lstStyle/>
          <a:p>
            <a:r>
              <a:rPr lang="cs-CZ" sz="2800" b="1" dirty="0"/>
              <a:t>2035</a:t>
            </a:r>
          </a:p>
        </p:txBody>
      </p:sp>
      <p:sp>
        <p:nvSpPr>
          <p:cNvPr id="9" name="Ovál 8">
            <a:extLst>
              <a:ext uri="{FF2B5EF4-FFF2-40B4-BE49-F238E27FC236}">
                <a16:creationId xmlns:a16="http://schemas.microsoft.com/office/drawing/2014/main" id="{8053C363-97BD-39EA-261D-B37D38FB112B}"/>
              </a:ext>
            </a:extLst>
          </p:cNvPr>
          <p:cNvSpPr/>
          <p:nvPr/>
        </p:nvSpPr>
        <p:spPr>
          <a:xfrm>
            <a:off x="6239222" y="5445224"/>
            <a:ext cx="72008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F18F3330-0D7D-81F8-57E8-2992F1FFD5DE}"/>
              </a:ext>
            </a:extLst>
          </p:cNvPr>
          <p:cNvSpPr/>
          <p:nvPr/>
        </p:nvSpPr>
        <p:spPr>
          <a:xfrm>
            <a:off x="8832861" y="4437112"/>
            <a:ext cx="72008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2087C752-C38B-23B0-F19A-2E69E432A4CB}"/>
              </a:ext>
            </a:extLst>
          </p:cNvPr>
          <p:cNvSpPr/>
          <p:nvPr/>
        </p:nvSpPr>
        <p:spPr>
          <a:xfrm>
            <a:off x="6072281" y="4039590"/>
            <a:ext cx="72008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F04A6E57-18AE-2385-8F5E-A930AA288EF9}"/>
              </a:ext>
            </a:extLst>
          </p:cNvPr>
          <p:cNvSpPr/>
          <p:nvPr/>
        </p:nvSpPr>
        <p:spPr>
          <a:xfrm>
            <a:off x="4477510" y="4018406"/>
            <a:ext cx="72008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ACAE6775-938C-A7A7-2DBE-9D81F6663B0B}"/>
              </a:ext>
            </a:extLst>
          </p:cNvPr>
          <p:cNvSpPr/>
          <p:nvPr/>
        </p:nvSpPr>
        <p:spPr>
          <a:xfrm>
            <a:off x="10859197" y="2060848"/>
            <a:ext cx="72008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D4EACFB9-8284-DB2C-7BD3-9993AA281A7A}"/>
              </a:ext>
            </a:extLst>
          </p:cNvPr>
          <p:cNvSpPr txBox="1"/>
          <p:nvPr/>
        </p:nvSpPr>
        <p:spPr>
          <a:xfrm>
            <a:off x="10257896" y="2926011"/>
            <a:ext cx="1237910" cy="646331"/>
          </a:xfrm>
          <a:prstGeom prst="rect">
            <a:avLst/>
          </a:prstGeom>
          <a:noFill/>
        </p:spPr>
        <p:txBody>
          <a:bodyPr wrap="square" rtlCol="0">
            <a:spAutoFit/>
          </a:bodyPr>
          <a:lstStyle/>
          <a:p>
            <a:r>
              <a:rPr lang="cs-CZ" dirty="0">
                <a:highlight>
                  <a:srgbClr val="00FFFF"/>
                </a:highlight>
              </a:rPr>
              <a:t>Je potřeba zpřísnit …</a:t>
            </a:r>
          </a:p>
        </p:txBody>
      </p:sp>
      <p:sp>
        <p:nvSpPr>
          <p:cNvPr id="15" name="Šipka: doprava 14">
            <a:extLst>
              <a:ext uri="{FF2B5EF4-FFF2-40B4-BE49-F238E27FC236}">
                <a16:creationId xmlns:a16="http://schemas.microsoft.com/office/drawing/2014/main" id="{60635090-6877-80B3-9EC2-DA61F93C2313}"/>
              </a:ext>
            </a:extLst>
          </p:cNvPr>
          <p:cNvSpPr/>
          <p:nvPr/>
        </p:nvSpPr>
        <p:spPr>
          <a:xfrm>
            <a:off x="9790049" y="3105160"/>
            <a:ext cx="31189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5BE5B036-A3B4-1FB0-5462-FEB37B8E1060}"/>
              </a:ext>
            </a:extLst>
          </p:cNvPr>
          <p:cNvSpPr txBox="1"/>
          <p:nvPr/>
        </p:nvSpPr>
        <p:spPr>
          <a:xfrm>
            <a:off x="11774123" y="3059441"/>
            <a:ext cx="45719" cy="369332"/>
          </a:xfrm>
          <a:prstGeom prst="rect">
            <a:avLst/>
          </a:prstGeom>
          <a:noFill/>
        </p:spPr>
        <p:txBody>
          <a:bodyPr wrap="square" rtlCol="0">
            <a:spAutoFit/>
          </a:bodyPr>
          <a:lstStyle/>
          <a:p>
            <a:endParaRPr lang="cs-CZ" dirty="0"/>
          </a:p>
        </p:txBody>
      </p:sp>
      <p:sp>
        <p:nvSpPr>
          <p:cNvPr id="17" name="TextovéPole 16">
            <a:extLst>
              <a:ext uri="{FF2B5EF4-FFF2-40B4-BE49-F238E27FC236}">
                <a16:creationId xmlns:a16="http://schemas.microsoft.com/office/drawing/2014/main" id="{7879A475-DF07-5E7F-A281-D9DD7E05B9C1}"/>
              </a:ext>
            </a:extLst>
          </p:cNvPr>
          <p:cNvSpPr txBox="1"/>
          <p:nvPr/>
        </p:nvSpPr>
        <p:spPr>
          <a:xfrm>
            <a:off x="11446969" y="2755865"/>
            <a:ext cx="720080" cy="830997"/>
          </a:xfrm>
          <a:prstGeom prst="rect">
            <a:avLst/>
          </a:prstGeom>
          <a:noFill/>
        </p:spPr>
        <p:txBody>
          <a:bodyPr wrap="square" rtlCol="0">
            <a:spAutoFit/>
          </a:bodyPr>
          <a:lstStyle/>
          <a:p>
            <a:r>
              <a:rPr lang="cs-CZ" sz="4800" dirty="0"/>
              <a:t>?</a:t>
            </a:r>
          </a:p>
        </p:txBody>
      </p:sp>
    </p:spTree>
    <p:extLst>
      <p:ext uri="{BB962C8B-B14F-4D97-AF65-F5344CB8AC3E}">
        <p14:creationId xmlns:p14="http://schemas.microsoft.com/office/powerpoint/2010/main" val="331316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FD4DF81-7691-89A3-213E-35CDFF003B20}"/>
              </a:ext>
            </a:extLst>
          </p:cNvPr>
          <p:cNvSpPr>
            <a:spLocks noGrp="1"/>
          </p:cNvSpPr>
          <p:nvPr>
            <p:ph sz="quarter" idx="14"/>
          </p:nvPr>
        </p:nvSpPr>
        <p:spPr/>
        <p:txBody>
          <a:bodyPr>
            <a:normAutofit fontScale="92500"/>
          </a:bodyPr>
          <a:lstStyle/>
          <a:p>
            <a:r>
              <a:rPr lang="cs-CZ" dirty="0"/>
              <a:t>Mnohoznačnost se nedá řešit nástroji jednoznačnosti </a:t>
            </a:r>
            <a:r>
              <a:rPr lang="cs-CZ" dirty="0">
                <a:highlight>
                  <a:srgbClr val="FFFF00"/>
                </a:highlight>
              </a:rPr>
              <a:t>– je potřeba (zpřísnit) </a:t>
            </a:r>
            <a:r>
              <a:rPr lang="cs-CZ" dirty="0">
                <a:solidFill>
                  <a:srgbClr val="00B0F0"/>
                </a:solidFill>
                <a:highlight>
                  <a:srgbClr val="FFFF00"/>
                </a:highlight>
              </a:rPr>
              <a:t>zpřesnit nahrávky – podívat se blíž</a:t>
            </a:r>
          </a:p>
        </p:txBody>
      </p:sp>
      <p:sp>
        <p:nvSpPr>
          <p:cNvPr id="3" name="Zástupný obsah 2">
            <a:extLst>
              <a:ext uri="{FF2B5EF4-FFF2-40B4-BE49-F238E27FC236}">
                <a16:creationId xmlns:a16="http://schemas.microsoft.com/office/drawing/2014/main" id="{61683711-9682-06A1-ECF2-6507531F3804}"/>
              </a:ext>
            </a:extLst>
          </p:cNvPr>
          <p:cNvSpPr>
            <a:spLocks noGrp="1"/>
          </p:cNvSpPr>
          <p:nvPr>
            <p:ph sz="quarter" idx="15"/>
          </p:nvPr>
        </p:nvSpPr>
        <p:spPr/>
        <p:txBody>
          <a:bodyPr/>
          <a:lstStyle/>
          <a:p>
            <a:r>
              <a:rPr lang="cs-CZ" dirty="0"/>
              <a:t>U velkých sídel převládá majoritní vlastnost – velká hustota obyvatel, v menších obcích tato vlastnost nemusí být rozhodující pro optimální návrh sanitace a do hry vstupují další parametry.</a:t>
            </a:r>
          </a:p>
        </p:txBody>
      </p:sp>
      <p:sp>
        <p:nvSpPr>
          <p:cNvPr id="4" name="Zástupný obsah 3">
            <a:extLst>
              <a:ext uri="{FF2B5EF4-FFF2-40B4-BE49-F238E27FC236}">
                <a16:creationId xmlns:a16="http://schemas.microsoft.com/office/drawing/2014/main" id="{FE81EB75-59E7-6B20-6E0F-EA91E6E8462E}"/>
              </a:ext>
            </a:extLst>
          </p:cNvPr>
          <p:cNvSpPr>
            <a:spLocks noGrp="1"/>
          </p:cNvSpPr>
          <p:nvPr>
            <p:ph sz="quarter" idx="16"/>
          </p:nvPr>
        </p:nvSpPr>
        <p:spPr>
          <a:xfrm>
            <a:off x="990661" y="3319097"/>
            <a:ext cx="7192406" cy="2657684"/>
          </a:xfrm>
        </p:spPr>
        <p:txBody>
          <a:bodyPr/>
          <a:lstStyle/>
          <a:p>
            <a:r>
              <a:rPr lang="cs-CZ" dirty="0"/>
              <a:t>Máme různou hustotu obyvatel (a tedy m kanalizace /EO)</a:t>
            </a:r>
          </a:p>
          <a:p>
            <a:r>
              <a:rPr lang="cs-CZ" dirty="0"/>
              <a:t>Morfologii (a tedy případně nutnost čerpat tam, kde jsou kopce)</a:t>
            </a:r>
          </a:p>
          <a:p>
            <a:r>
              <a:rPr lang="cs-CZ" dirty="0"/>
              <a:t>Podmínky ( a tedy náklady na stavbu kanalizace a ČOV)</a:t>
            </a:r>
          </a:p>
          <a:p>
            <a:r>
              <a:rPr lang="cs-CZ" dirty="0"/>
              <a:t>Hydrogeologii (a tedy podmínky pro zasakování nebo samočištění)</a:t>
            </a:r>
          </a:p>
          <a:p>
            <a:r>
              <a:rPr lang="cs-CZ" dirty="0"/>
              <a:t>Ekonomické možnosti státu – (V Německu došli k 10% </a:t>
            </a:r>
            <a:r>
              <a:rPr lang="cs-CZ" dirty="0" err="1"/>
              <a:t>decentrálu</a:t>
            </a:r>
            <a:r>
              <a:rPr lang="cs-CZ" dirty="0"/>
              <a:t>)</a:t>
            </a:r>
          </a:p>
          <a:p>
            <a:r>
              <a:rPr lang="cs-CZ" dirty="0"/>
              <a:t>Demografické a sociální podmínky (někde se centrál (ne)vyplatí)</a:t>
            </a:r>
          </a:p>
          <a:p>
            <a:r>
              <a:rPr lang="cs-CZ" dirty="0"/>
              <a:t>Různou vůli obyvatel lokality (někde si za komfort chtějí připlatit)</a:t>
            </a:r>
          </a:p>
          <a:p>
            <a:endParaRPr lang="cs-CZ" dirty="0"/>
          </a:p>
        </p:txBody>
      </p:sp>
      <p:cxnSp>
        <p:nvCxnSpPr>
          <p:cNvPr id="6" name="Přímá spojnice se šipkou 5">
            <a:extLst>
              <a:ext uri="{FF2B5EF4-FFF2-40B4-BE49-F238E27FC236}">
                <a16:creationId xmlns:a16="http://schemas.microsoft.com/office/drawing/2014/main" id="{DD122B96-5689-6679-A638-D4FCA0B74B71}"/>
              </a:ext>
            </a:extLst>
          </p:cNvPr>
          <p:cNvCxnSpPr/>
          <p:nvPr/>
        </p:nvCxnSpPr>
        <p:spPr>
          <a:xfrm>
            <a:off x="3070870" y="1340768"/>
            <a:ext cx="1080120"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D16ACB5E-9E1D-C5AE-503B-DCB295E51328}"/>
              </a:ext>
            </a:extLst>
          </p:cNvPr>
          <p:cNvCxnSpPr/>
          <p:nvPr/>
        </p:nvCxnSpPr>
        <p:spPr>
          <a:xfrm flipV="1">
            <a:off x="10703718" y="3301409"/>
            <a:ext cx="29849" cy="176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87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FD4DF81-7691-89A3-213E-35CDFF003B20}"/>
              </a:ext>
            </a:extLst>
          </p:cNvPr>
          <p:cNvSpPr>
            <a:spLocks noGrp="1"/>
          </p:cNvSpPr>
          <p:nvPr>
            <p:ph sz="quarter" idx="14"/>
          </p:nvPr>
        </p:nvSpPr>
        <p:spPr/>
        <p:txBody>
          <a:bodyPr>
            <a:normAutofit fontScale="85000" lnSpcReduction="10000"/>
          </a:bodyPr>
          <a:lstStyle/>
          <a:p>
            <a:r>
              <a:rPr lang="cs-CZ" dirty="0">
                <a:highlight>
                  <a:srgbClr val="FFFF00"/>
                </a:highlight>
              </a:rPr>
              <a:t>Variantní řešení jako základ – být objektivní, ne aby to vyšlo</a:t>
            </a:r>
          </a:p>
          <a:p>
            <a:r>
              <a:rPr lang="cs-CZ" dirty="0"/>
              <a:t>Mnohoznačnost se nedá řešit nástroji jednoznačnosti – </a:t>
            </a:r>
            <a:endParaRPr lang="cs-CZ" dirty="0">
              <a:highlight>
                <a:srgbClr val="FFFF00"/>
              </a:highlight>
            </a:endParaRPr>
          </a:p>
        </p:txBody>
      </p:sp>
      <p:sp>
        <p:nvSpPr>
          <p:cNvPr id="3" name="Zástupný obsah 2">
            <a:extLst>
              <a:ext uri="{FF2B5EF4-FFF2-40B4-BE49-F238E27FC236}">
                <a16:creationId xmlns:a16="http://schemas.microsoft.com/office/drawing/2014/main" id="{61683711-9682-06A1-ECF2-6507531F3804}"/>
              </a:ext>
            </a:extLst>
          </p:cNvPr>
          <p:cNvSpPr>
            <a:spLocks noGrp="1"/>
          </p:cNvSpPr>
          <p:nvPr>
            <p:ph sz="quarter" idx="15"/>
          </p:nvPr>
        </p:nvSpPr>
        <p:spPr/>
        <p:txBody>
          <a:bodyPr/>
          <a:lstStyle/>
          <a:p>
            <a:r>
              <a:rPr lang="cs-CZ" dirty="0"/>
              <a:t>S klesající hustotou obyvatel roste význam jiných faktorů a vlivu místních podmínek, které májí obecně vliv na udržitelnost </a:t>
            </a:r>
            <a:r>
              <a:rPr lang="cs-CZ" dirty="0">
                <a:highlight>
                  <a:srgbClr val="FFFF00"/>
                </a:highlight>
              </a:rPr>
              <a:t>a je proto optimální jít cestou variant a jejich srovnání</a:t>
            </a:r>
          </a:p>
          <a:p>
            <a:endParaRPr lang="cs-CZ" dirty="0"/>
          </a:p>
        </p:txBody>
      </p:sp>
      <p:sp>
        <p:nvSpPr>
          <p:cNvPr id="4" name="Zástupný obsah 3">
            <a:extLst>
              <a:ext uri="{FF2B5EF4-FFF2-40B4-BE49-F238E27FC236}">
                <a16:creationId xmlns:a16="http://schemas.microsoft.com/office/drawing/2014/main" id="{FE81EB75-59E7-6B20-6E0F-EA91E6E8462E}"/>
              </a:ext>
            </a:extLst>
          </p:cNvPr>
          <p:cNvSpPr>
            <a:spLocks noGrp="1"/>
          </p:cNvSpPr>
          <p:nvPr>
            <p:ph sz="quarter" idx="16"/>
          </p:nvPr>
        </p:nvSpPr>
        <p:spPr>
          <a:xfrm>
            <a:off x="973936" y="2809850"/>
            <a:ext cx="8999530" cy="1884311"/>
          </a:xfrm>
        </p:spPr>
        <p:txBody>
          <a:bodyPr/>
          <a:lstStyle/>
          <a:p>
            <a:pPr marL="0" indent="0">
              <a:buNone/>
            </a:pPr>
            <a:endParaRPr lang="cs-CZ" dirty="0"/>
          </a:p>
          <a:p>
            <a:pPr lvl="1"/>
            <a:r>
              <a:rPr lang="cs-CZ" dirty="0"/>
              <a:t>Ekonomické parametry, ekologické parametry, sociální  parametry, odolnost řešení, akceptovatelnost obyvatel</a:t>
            </a:r>
          </a:p>
          <a:p>
            <a:pPr marL="678747" lvl="1" indent="0" algn="just">
              <a:lnSpc>
                <a:spcPct val="120000"/>
              </a:lnSpc>
              <a:spcBef>
                <a:spcPts val="0"/>
              </a:spcBef>
              <a:buNone/>
            </a:pPr>
            <a:endParaRPr lang="cs-CZ" sz="2900" kern="100" dirty="0">
              <a:ea typeface="Calibri" panose="020F0502020204030204" pitchFamily="34" charset="0"/>
              <a:cs typeface="Times New Roman" panose="02020603050405020304" pitchFamily="18" charset="0"/>
            </a:endParaRPr>
          </a:p>
        </p:txBody>
      </p:sp>
      <p:pic>
        <p:nvPicPr>
          <p:cNvPr id="5" name="Obrázek 1">
            <a:extLst>
              <a:ext uri="{FF2B5EF4-FFF2-40B4-BE49-F238E27FC236}">
                <a16:creationId xmlns:a16="http://schemas.microsoft.com/office/drawing/2014/main" id="{9CA53C8B-3B44-F052-5479-36EA5C3ACC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4963" y="4126491"/>
            <a:ext cx="8948503" cy="206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2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B0882E-57B2-16B7-3AF1-88384807F701}"/>
              </a:ext>
            </a:extLst>
          </p:cNvPr>
          <p:cNvSpPr>
            <a:spLocks noGrp="1"/>
          </p:cNvSpPr>
          <p:nvPr>
            <p:ph type="title"/>
          </p:nvPr>
        </p:nvSpPr>
        <p:spPr/>
        <p:txBody>
          <a:bodyPr/>
          <a:lstStyle/>
          <a:p>
            <a:r>
              <a:rPr lang="cs-CZ" dirty="0"/>
              <a:t>Odolnost řešení – klimatické jevy a havárie</a:t>
            </a:r>
          </a:p>
        </p:txBody>
      </p:sp>
      <p:pic>
        <p:nvPicPr>
          <p:cNvPr id="4" name="Zástupný obsah 3">
            <a:extLst>
              <a:ext uri="{FF2B5EF4-FFF2-40B4-BE49-F238E27FC236}">
                <a16:creationId xmlns:a16="http://schemas.microsoft.com/office/drawing/2014/main" id="{FC33387A-D3D8-6831-677C-AB24AB910B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4606" y="1484784"/>
            <a:ext cx="8640960" cy="4707175"/>
          </a:xfrm>
          <a:prstGeom prst="rect">
            <a:avLst/>
          </a:prstGeom>
        </p:spPr>
      </p:pic>
      <p:pic>
        <p:nvPicPr>
          <p:cNvPr id="5" name="Obrázek 4">
            <a:extLst>
              <a:ext uri="{FF2B5EF4-FFF2-40B4-BE49-F238E27FC236}">
                <a16:creationId xmlns:a16="http://schemas.microsoft.com/office/drawing/2014/main" id="{E98F9109-1942-CBD4-FE7B-19B892B3E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7838" y="1916832"/>
            <a:ext cx="2414813" cy="1484784"/>
          </a:xfrm>
          <a:prstGeom prst="rect">
            <a:avLst/>
          </a:prstGeom>
        </p:spPr>
      </p:pic>
      <p:sp>
        <p:nvSpPr>
          <p:cNvPr id="3" name="TextovéPole 2">
            <a:extLst>
              <a:ext uri="{FF2B5EF4-FFF2-40B4-BE49-F238E27FC236}">
                <a16:creationId xmlns:a16="http://schemas.microsoft.com/office/drawing/2014/main" id="{2BFC674A-9512-5A1A-327E-9DA8A2EC022E}"/>
              </a:ext>
            </a:extLst>
          </p:cNvPr>
          <p:cNvSpPr txBox="1"/>
          <p:nvPr/>
        </p:nvSpPr>
        <p:spPr>
          <a:xfrm>
            <a:off x="9307838" y="3789040"/>
            <a:ext cx="2144772" cy="646331"/>
          </a:xfrm>
          <a:prstGeom prst="rect">
            <a:avLst/>
          </a:prstGeom>
          <a:noFill/>
        </p:spPr>
        <p:txBody>
          <a:bodyPr wrap="square" rtlCol="0">
            <a:spAutoFit/>
          </a:bodyPr>
          <a:lstStyle/>
          <a:p>
            <a:r>
              <a:rPr lang="cs-CZ" dirty="0"/>
              <a:t>Židlochovice .. Líchy pohled uživatele</a:t>
            </a:r>
          </a:p>
        </p:txBody>
      </p:sp>
    </p:spTree>
    <p:extLst>
      <p:ext uri="{BB962C8B-B14F-4D97-AF65-F5344CB8AC3E}">
        <p14:creationId xmlns:p14="http://schemas.microsoft.com/office/powerpoint/2010/main" val="412540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483E0215-2979-70E4-DE80-55722EFB98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853" y="2708920"/>
            <a:ext cx="10900962" cy="3861048"/>
          </a:xfrm>
          <a:prstGeom prst="rect">
            <a:avLst/>
          </a:prstGeom>
        </p:spPr>
      </p:pic>
      <p:sp>
        <p:nvSpPr>
          <p:cNvPr id="2" name="Nadpis 1"/>
          <p:cNvSpPr>
            <a:spLocks noGrp="1"/>
          </p:cNvSpPr>
          <p:nvPr>
            <p:ph type="ctrTitle"/>
          </p:nvPr>
        </p:nvSpPr>
        <p:spPr>
          <a:xfrm>
            <a:off x="1270670" y="548680"/>
            <a:ext cx="9505056" cy="1370583"/>
          </a:xfrm>
        </p:spPr>
        <p:txBody>
          <a:bodyPr>
            <a:normAutofit/>
          </a:bodyPr>
          <a:lstStyle/>
          <a:p>
            <a:pPr algn="ctr">
              <a:lnSpc>
                <a:spcPct val="115000"/>
              </a:lnSpc>
              <a:spcAft>
                <a:spcPts val="1200"/>
              </a:spcAft>
            </a:pPr>
            <a:r>
              <a:rPr lang="cs-CZ" b="1" kern="100" dirty="0">
                <a:effectLst/>
                <a:latin typeface="Aptos" panose="020B0004020202020204" pitchFamily="34" charset="0"/>
                <a:ea typeface="Aptos" panose="020B0004020202020204" pitchFamily="34" charset="0"/>
                <a:cs typeface="Times New Roman" panose="02020603050405020304" pitchFamily="18" charset="0"/>
              </a:rPr>
              <a:t>Individuální systémy a VENKOV </a:t>
            </a:r>
            <a:br>
              <a:rPr lang="cs-CZ" sz="1800" b="1" kern="100" dirty="0">
                <a:effectLst/>
                <a:latin typeface="Aptos" panose="020B0004020202020204" pitchFamily="34" charset="0"/>
                <a:ea typeface="Aptos" panose="020B0004020202020204" pitchFamily="34" charset="0"/>
                <a:cs typeface="Times New Roman" panose="02020603050405020304" pitchFamily="18" charset="0"/>
              </a:rPr>
            </a:br>
            <a:r>
              <a:rPr lang="cs-CZ" sz="1800" b="1" kern="100" dirty="0">
                <a:effectLst/>
                <a:latin typeface="Aptos" panose="020B0004020202020204" pitchFamily="34" charset="0"/>
                <a:ea typeface="Aptos" panose="020B0004020202020204" pitchFamily="34" charset="0"/>
                <a:cs typeface="Times New Roman" panose="02020603050405020304" pitchFamily="18" charset="0"/>
              </a:rPr>
              <a:t>Směrnice Evropského parlamentu a Rady 2024/3019 o čištění městských odpadních vod</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Nadpis 1"/>
          <p:cNvSpPr txBox="1">
            <a:spLocks/>
          </p:cNvSpPr>
          <p:nvPr/>
        </p:nvSpPr>
        <p:spPr>
          <a:xfrm>
            <a:off x="766614" y="1988840"/>
            <a:ext cx="10361851" cy="50405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solidFill>
                  <a:srgbClr val="1F407A"/>
                </a:solidFill>
                <a:latin typeface="Arial" pitchFamily="34" charset="0"/>
                <a:ea typeface="+mj-ea"/>
                <a:cs typeface="Arial" pitchFamily="34" charset="0"/>
              </a:rPr>
              <a:t>Karel Plotěný ploteny@asio.cz</a:t>
            </a:r>
            <a:endParaRPr kumimoji="0" lang="cs-CZ" sz="2400" b="0" i="0" u="none" strike="noStrike" kern="1200" cap="none" spc="0" normalizeH="0" baseline="0" noProof="0" dirty="0">
              <a:ln>
                <a:noFill/>
              </a:ln>
              <a:solidFill>
                <a:srgbClr val="1F407A"/>
              </a:solidFill>
              <a:effectLst/>
              <a:uLnTx/>
              <a:uFillTx/>
              <a:latin typeface="Arial" pitchFamily="34" charset="0"/>
              <a:ea typeface="+mj-ea"/>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FD4DF81-7691-89A3-213E-35CDFF003B20}"/>
              </a:ext>
            </a:extLst>
          </p:cNvPr>
          <p:cNvSpPr>
            <a:spLocks noGrp="1"/>
          </p:cNvSpPr>
          <p:nvPr>
            <p:ph sz="quarter" idx="14"/>
          </p:nvPr>
        </p:nvSpPr>
        <p:spPr/>
        <p:txBody>
          <a:bodyPr/>
          <a:lstStyle/>
          <a:p>
            <a:r>
              <a:rPr lang="cs-CZ" dirty="0"/>
              <a:t>Je potřebné z procesu rozhodování vyloučit zájmy loby a předsudky, a vycházet z reálných možností</a:t>
            </a:r>
          </a:p>
        </p:txBody>
      </p:sp>
      <p:sp>
        <p:nvSpPr>
          <p:cNvPr id="3" name="Zástupný obsah 2">
            <a:extLst>
              <a:ext uri="{FF2B5EF4-FFF2-40B4-BE49-F238E27FC236}">
                <a16:creationId xmlns:a16="http://schemas.microsoft.com/office/drawing/2014/main" id="{61683711-9682-06A1-ECF2-6507531F3804}"/>
              </a:ext>
            </a:extLst>
          </p:cNvPr>
          <p:cNvSpPr>
            <a:spLocks noGrp="1"/>
          </p:cNvSpPr>
          <p:nvPr>
            <p:ph sz="quarter" idx="15"/>
          </p:nvPr>
        </p:nvSpPr>
        <p:spPr/>
        <p:txBody>
          <a:bodyPr/>
          <a:lstStyle/>
          <a:p>
            <a:r>
              <a:rPr lang="cs-CZ" dirty="0"/>
              <a:t> … a co další ohledy např. adaptace na sucho?</a:t>
            </a:r>
          </a:p>
          <a:p>
            <a:r>
              <a:rPr lang="cs-CZ" dirty="0"/>
              <a:t>Případy nevhodného odvedení vod z území a následné projevy sucha, vliv na biodiversitu </a:t>
            </a:r>
          </a:p>
        </p:txBody>
      </p:sp>
      <p:sp>
        <p:nvSpPr>
          <p:cNvPr id="5" name="Zástupný obsah 4">
            <a:extLst>
              <a:ext uri="{FF2B5EF4-FFF2-40B4-BE49-F238E27FC236}">
                <a16:creationId xmlns:a16="http://schemas.microsoft.com/office/drawing/2014/main" id="{BB24D69A-D35C-66D9-EBE1-44FF02B4B913}"/>
              </a:ext>
            </a:extLst>
          </p:cNvPr>
          <p:cNvSpPr>
            <a:spLocks noGrp="1"/>
          </p:cNvSpPr>
          <p:nvPr>
            <p:ph sz="quarter" idx="17"/>
          </p:nvPr>
        </p:nvSpPr>
        <p:spPr/>
        <p:txBody>
          <a:bodyPr/>
          <a:lstStyle/>
          <a:p>
            <a:r>
              <a:rPr lang="cs-CZ" dirty="0"/>
              <a:t>V metodice jsou uvedena možná kritéria a na řešiteli a zadavateli (obci) je stanovení vah jednotlivých kritérií – některá jsou pro daný případ  vylučující (nevyhovění = vyloučení varianty) a některá hodnotící (výše nákladů, dopad na sociálno, dopad na ŽP,)</a:t>
            </a:r>
          </a:p>
          <a:p>
            <a:endParaRPr lang="cs-CZ" dirty="0"/>
          </a:p>
        </p:txBody>
      </p:sp>
      <p:pic>
        <p:nvPicPr>
          <p:cNvPr id="8" name="Zástupný obsah 7">
            <a:extLst>
              <a:ext uri="{FF2B5EF4-FFF2-40B4-BE49-F238E27FC236}">
                <a16:creationId xmlns:a16="http://schemas.microsoft.com/office/drawing/2014/main" id="{2E6B37D1-AA35-FE3A-F32A-39F888967AE3}"/>
              </a:ext>
            </a:extLst>
          </p:cNvPr>
          <p:cNvPicPr>
            <a:picLocks noGrp="1" noChangeAspect="1"/>
          </p:cNvPicPr>
          <p:nvPr>
            <p:ph sz="quarter" idx="16"/>
          </p:nvPr>
        </p:nvPicPr>
        <p:blipFill>
          <a:blip r:embed="rId2" cstate="screen">
            <a:extLst>
              <a:ext uri="{28A0092B-C50C-407E-A947-70E740481C1C}">
                <a14:useLocalDpi xmlns:a14="http://schemas.microsoft.com/office/drawing/2010/main"/>
              </a:ext>
            </a:extLst>
          </a:blip>
          <a:srcRect/>
          <a:stretch>
            <a:fillRect/>
          </a:stretch>
        </p:blipFill>
        <p:spPr bwMode="auto">
          <a:xfrm>
            <a:off x="1249085" y="3277890"/>
            <a:ext cx="4101797" cy="2651415"/>
          </a:xfrm>
          <a:prstGeom prst="rect">
            <a:avLst/>
          </a:prstGeom>
          <a:noFill/>
          <a:ln>
            <a:noFill/>
          </a:ln>
        </p:spPr>
      </p:pic>
      <p:pic>
        <p:nvPicPr>
          <p:cNvPr id="9" name="Zástupný symbol pro obsah 4">
            <a:extLst>
              <a:ext uri="{FF2B5EF4-FFF2-40B4-BE49-F238E27FC236}">
                <a16:creationId xmlns:a16="http://schemas.microsoft.com/office/drawing/2014/main" id="{D79901D3-107F-8CB0-B06B-2E694ACFAD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759250" y="3204781"/>
            <a:ext cx="4730015" cy="2724523"/>
          </a:xfrm>
          <a:prstGeom prst="rect">
            <a:avLst/>
          </a:prstGeom>
        </p:spPr>
      </p:pic>
    </p:spTree>
    <p:extLst>
      <p:ext uri="{BB962C8B-B14F-4D97-AF65-F5344CB8AC3E}">
        <p14:creationId xmlns:p14="http://schemas.microsoft.com/office/powerpoint/2010/main" val="262435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2E5430-1358-D88A-A06F-D47DADB3DC97}"/>
              </a:ext>
            </a:extLst>
          </p:cNvPr>
          <p:cNvSpPr>
            <a:spLocks noGrp="1"/>
          </p:cNvSpPr>
          <p:nvPr>
            <p:ph type="title"/>
          </p:nvPr>
        </p:nvSpPr>
        <p:spPr>
          <a:xfrm>
            <a:off x="609521" y="259482"/>
            <a:ext cx="10971372" cy="1143000"/>
          </a:xfrm>
        </p:spPr>
        <p:txBody>
          <a:bodyPr>
            <a:normAutofit fontScale="90000"/>
          </a:bodyPr>
          <a:lstStyle/>
          <a:p>
            <a:r>
              <a:rPr lang="cs-CZ" dirty="0"/>
              <a:t>Uhlíková stopa individuálních systémů je bagatelní</a:t>
            </a:r>
          </a:p>
        </p:txBody>
      </p:sp>
      <p:sp>
        <p:nvSpPr>
          <p:cNvPr id="3" name="Zástupný obsah 2">
            <a:extLst>
              <a:ext uri="{FF2B5EF4-FFF2-40B4-BE49-F238E27FC236}">
                <a16:creationId xmlns:a16="http://schemas.microsoft.com/office/drawing/2014/main" id="{666C5746-79CE-B917-E5C4-D5A6A6BFDC0E}"/>
              </a:ext>
            </a:extLst>
          </p:cNvPr>
          <p:cNvSpPr>
            <a:spLocks noGrp="1"/>
          </p:cNvSpPr>
          <p:nvPr>
            <p:ph idx="1"/>
          </p:nvPr>
        </p:nvSpPr>
        <p:spPr>
          <a:xfrm>
            <a:off x="622598" y="1394486"/>
            <a:ext cx="6408712" cy="4525963"/>
          </a:xfrm>
        </p:spPr>
        <p:txBody>
          <a:bodyPr>
            <a:normAutofit fontScale="92500"/>
          </a:bodyPr>
          <a:lstStyle/>
          <a:p>
            <a:pPr marL="0" indent="0">
              <a:buNone/>
            </a:pPr>
            <a:r>
              <a:rPr lang="cs-CZ" sz="2000" dirty="0">
                <a:solidFill>
                  <a:srgbClr val="000000"/>
                </a:solidFill>
                <a:effectLst/>
                <a:latin typeface="Calibri" panose="020F0502020204030204" pitchFamily="34" charset="0"/>
                <a:ea typeface="Times New Roman" panose="02020603050405020304" pitchFamily="18" charset="0"/>
              </a:rPr>
              <a:t>Je např. pravdou že domovní ČOV bude mít mírně větší spotřebu el. energie vztaženou na jednotku než velká ČOV, ale platí to jen do té doby, než dodávka energie pro domovní ČOV bude z domovní fotovoltaiky, pak domovní ČOV má stopu nulovou… </a:t>
            </a:r>
          </a:p>
          <a:p>
            <a:pPr marL="0" indent="0">
              <a:buNone/>
            </a:pPr>
            <a:r>
              <a:rPr lang="cs-CZ" sz="2000" dirty="0">
                <a:solidFill>
                  <a:srgbClr val="000000"/>
                </a:solidFill>
                <a:effectLst/>
                <a:latin typeface="Calibri" panose="020F0502020204030204" pitchFamily="34" charset="0"/>
                <a:ea typeface="Times New Roman" panose="02020603050405020304" pitchFamily="18" charset="0"/>
              </a:rPr>
              <a:t>Ještě více zavádějící je posuzovat vegetační ČOV (se septikem) a aktivační ČOV universálně – ze septiku naskočí poměrně velká uhlíková stopa za metan (ale nelze odhadnou jeho produkci – závisí nejen na stravě, ale i procesech v </a:t>
            </a:r>
            <a:r>
              <a:rPr lang="cs-CZ" sz="2000" dirty="0" err="1">
                <a:solidFill>
                  <a:srgbClr val="000000"/>
                </a:solidFill>
                <a:effectLst/>
                <a:latin typeface="Calibri" panose="020F0502020204030204" pitchFamily="34" charset="0"/>
                <a:ea typeface="Times New Roman" panose="02020603050405020304" pitchFamily="18" charset="0"/>
              </a:rPr>
              <a:t>anaerobii</a:t>
            </a:r>
            <a:r>
              <a:rPr lang="cs-CZ" sz="2000" dirty="0">
                <a:solidFill>
                  <a:srgbClr val="000000"/>
                </a:solidFill>
                <a:effectLst/>
                <a:latin typeface="Calibri" panose="020F0502020204030204" pitchFamily="34" charset="0"/>
                <a:ea typeface="Times New Roman" panose="02020603050405020304" pitchFamily="18" charset="0"/>
              </a:rPr>
              <a:t>), která je větší než z aktivace, ale aktivace to dožene např. odvozem kalu (ale ten se také někdy nemusí odvážet). </a:t>
            </a:r>
            <a:endParaRPr lang="cs-CZ" sz="2000" dirty="0">
              <a:solidFill>
                <a:srgbClr val="000000"/>
              </a:solidFill>
              <a:latin typeface="Calibri" panose="020F0502020204030204" pitchFamily="34" charset="0"/>
              <a:ea typeface="Times New Roman" panose="02020603050405020304" pitchFamily="18" charset="0"/>
            </a:endParaRPr>
          </a:p>
          <a:p>
            <a:r>
              <a:rPr lang="cs-CZ" sz="2000" dirty="0">
                <a:solidFill>
                  <a:srgbClr val="000000"/>
                </a:solidFill>
                <a:highlight>
                  <a:srgbClr val="FFFF00"/>
                </a:highlight>
                <a:latin typeface="Calibri" panose="020F0502020204030204" pitchFamily="34" charset="0"/>
                <a:ea typeface="Times New Roman" panose="02020603050405020304" pitchFamily="18" charset="0"/>
              </a:rPr>
              <a:t>I</a:t>
            </a:r>
            <a:r>
              <a:rPr lang="cs-CZ" sz="2000" dirty="0">
                <a:solidFill>
                  <a:srgbClr val="000000"/>
                </a:solidFill>
                <a:effectLst/>
                <a:highlight>
                  <a:srgbClr val="FFFF00"/>
                </a:highlight>
                <a:latin typeface="Calibri" panose="020F0502020204030204" pitchFamily="34" charset="0"/>
                <a:ea typeface="Times New Roman" panose="02020603050405020304" pitchFamily="18" charset="0"/>
              </a:rPr>
              <a:t>deální by bylo srovnávat uhlíkovou stopu celého koloběhu živin, tj. od jejich odběru rostlinami až po jejich vrácení do půdy. U ČOV má cenu se bavit o uhlíkové stopě od 10 tis. EO</a:t>
            </a:r>
            <a:endParaRPr lang="cs-CZ" sz="2000" dirty="0">
              <a:effectLst/>
              <a:highlight>
                <a:srgbClr val="FFFF00"/>
              </a:highlight>
              <a:latin typeface="Times New Roman" panose="02020603050405020304" pitchFamily="18" charset="0"/>
              <a:ea typeface="Times New Roman" panose="02020603050405020304" pitchFamily="18" charset="0"/>
            </a:endParaRPr>
          </a:p>
          <a:p>
            <a:endParaRPr lang="cs-CZ" dirty="0"/>
          </a:p>
        </p:txBody>
      </p:sp>
      <p:pic>
        <p:nvPicPr>
          <p:cNvPr id="5" name="Obrázek 4">
            <a:extLst>
              <a:ext uri="{FF2B5EF4-FFF2-40B4-BE49-F238E27FC236}">
                <a16:creationId xmlns:a16="http://schemas.microsoft.com/office/drawing/2014/main" id="{A7A23106-0D4A-47F2-D2F9-1B71ABD26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318" y="1394486"/>
            <a:ext cx="4248472" cy="4248472"/>
          </a:xfrm>
          <a:prstGeom prst="rect">
            <a:avLst/>
          </a:prstGeom>
        </p:spPr>
      </p:pic>
    </p:spTree>
    <p:extLst>
      <p:ext uri="{BB962C8B-B14F-4D97-AF65-F5344CB8AC3E}">
        <p14:creationId xmlns:p14="http://schemas.microsoft.com/office/powerpoint/2010/main" val="1856305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FD4DF81-7691-89A3-213E-35CDFF003B20}"/>
              </a:ext>
            </a:extLst>
          </p:cNvPr>
          <p:cNvSpPr>
            <a:spLocks noGrp="1"/>
          </p:cNvSpPr>
          <p:nvPr>
            <p:ph sz="quarter" idx="14"/>
          </p:nvPr>
        </p:nvSpPr>
        <p:spPr>
          <a:xfrm>
            <a:off x="990661" y="548680"/>
            <a:ext cx="9358782" cy="1080000"/>
          </a:xfrm>
        </p:spPr>
        <p:txBody>
          <a:bodyPr/>
          <a:lstStyle/>
          <a:p>
            <a:r>
              <a:rPr lang="cs-CZ" dirty="0"/>
              <a:t>Mnohoznačnost se nedá řešit nástroji jednoznačnosti – možnosti řešení  I</a:t>
            </a:r>
          </a:p>
        </p:txBody>
      </p:sp>
      <p:sp>
        <p:nvSpPr>
          <p:cNvPr id="3" name="Zástupný obsah 2">
            <a:extLst>
              <a:ext uri="{FF2B5EF4-FFF2-40B4-BE49-F238E27FC236}">
                <a16:creationId xmlns:a16="http://schemas.microsoft.com/office/drawing/2014/main" id="{61683711-9682-06A1-ECF2-6507531F3804}"/>
              </a:ext>
            </a:extLst>
          </p:cNvPr>
          <p:cNvSpPr>
            <a:spLocks noGrp="1"/>
          </p:cNvSpPr>
          <p:nvPr>
            <p:ph sz="quarter" idx="15"/>
          </p:nvPr>
        </p:nvSpPr>
        <p:spPr>
          <a:xfrm>
            <a:off x="1054646" y="1772816"/>
            <a:ext cx="9358782" cy="710012"/>
          </a:xfrm>
        </p:spPr>
        <p:txBody>
          <a:bodyPr/>
          <a:lstStyle/>
          <a:p>
            <a:r>
              <a:rPr lang="cs-CZ" dirty="0"/>
              <a:t>Pro optimální řešení </a:t>
            </a:r>
            <a:r>
              <a:rPr lang="cs-CZ" dirty="0" err="1"/>
              <a:t>decentrálu</a:t>
            </a:r>
            <a:r>
              <a:rPr lang="cs-CZ" dirty="0"/>
              <a:t> máme k dispozici nejrůznější způsoby řešení a to jak centrální, tak i decentrální …</a:t>
            </a:r>
          </a:p>
        </p:txBody>
      </p:sp>
      <p:sp>
        <p:nvSpPr>
          <p:cNvPr id="4" name="Zástupný obsah 3">
            <a:extLst>
              <a:ext uri="{FF2B5EF4-FFF2-40B4-BE49-F238E27FC236}">
                <a16:creationId xmlns:a16="http://schemas.microsoft.com/office/drawing/2014/main" id="{FE81EB75-59E7-6B20-6E0F-EA91E6E8462E}"/>
              </a:ext>
            </a:extLst>
          </p:cNvPr>
          <p:cNvSpPr>
            <a:spLocks noGrp="1"/>
          </p:cNvSpPr>
          <p:nvPr>
            <p:ph sz="quarter" idx="16"/>
          </p:nvPr>
        </p:nvSpPr>
        <p:spPr>
          <a:xfrm>
            <a:off x="990661" y="2708920"/>
            <a:ext cx="8999530" cy="2999870"/>
          </a:xfrm>
        </p:spPr>
        <p:txBody>
          <a:bodyPr/>
          <a:lstStyle/>
          <a:p>
            <a:pPr marL="342866" indent="-342866" algn="just">
              <a:lnSpc>
                <a:spcPct val="120000"/>
              </a:lnSpc>
              <a:tabLst>
                <a:tab pos="457154" algn="l"/>
              </a:tabLst>
            </a:pPr>
            <a:r>
              <a:rPr lang="cs-CZ" kern="100" dirty="0">
                <a:effectLst/>
                <a:ea typeface="Calibri" panose="020F0502020204030204" pitchFamily="34" charset="0"/>
                <a:cs typeface="Times New Roman" panose="02020603050405020304" pitchFamily="18" charset="0"/>
              </a:rPr>
              <a:t>Centrálně v lokalitě – kanalizace (případně dovoz fekálním vozem) </a:t>
            </a:r>
          </a:p>
          <a:p>
            <a:pPr marL="678747" lvl="1" indent="0" algn="just">
              <a:lnSpc>
                <a:spcPct val="120000"/>
              </a:lnSpc>
              <a:spcBef>
                <a:spcPts val="0"/>
              </a:spcBef>
              <a:buNone/>
            </a:pPr>
            <a:r>
              <a:rPr lang="cs-CZ" sz="1800" kern="100" dirty="0">
                <a:ea typeface="Calibri" panose="020F0502020204030204" pitchFamily="34" charset="0"/>
                <a:cs typeface="Times New Roman" panose="02020603050405020304" pitchFamily="18" charset="0"/>
              </a:rPr>
              <a:t>Řešení sestává z centrální ČOV (intenzivní nebo extenzivní) na kterou je voda přiváděna gravitační kanalizací (optimální), čerpána tlakovou nebo podtlakovou kanalizací a nebo dovážena fekálními vozy z bezodtokých jímek </a:t>
            </a:r>
          </a:p>
          <a:p>
            <a:pPr marL="342866" indent="-342866" algn="just">
              <a:lnSpc>
                <a:spcPct val="120000"/>
              </a:lnSpc>
              <a:tabLst>
                <a:tab pos="457154" algn="l"/>
              </a:tabLst>
            </a:pPr>
            <a:r>
              <a:rPr lang="cs-CZ" kern="100" dirty="0">
                <a:effectLst/>
                <a:ea typeface="Calibri" panose="020F0502020204030204" pitchFamily="34" charset="0"/>
                <a:cs typeface="Times New Roman" panose="02020603050405020304" pitchFamily="18" charset="0"/>
              </a:rPr>
              <a:t>Centrálně s odvedením (odvezením) vod mimo území sídla (obce)</a:t>
            </a:r>
          </a:p>
          <a:p>
            <a:pPr marL="678747" lvl="1" indent="0" algn="just">
              <a:lnSpc>
                <a:spcPct val="120000"/>
              </a:lnSpc>
              <a:spcBef>
                <a:spcPts val="0"/>
              </a:spcBef>
              <a:buNone/>
            </a:pPr>
            <a:r>
              <a:rPr lang="cs-CZ" sz="1800" kern="100" dirty="0">
                <a:ea typeface="Calibri" panose="020F0502020204030204" pitchFamily="34" charset="0"/>
                <a:cs typeface="Times New Roman" panose="02020603050405020304" pitchFamily="18" charset="0"/>
              </a:rPr>
              <a:t>Řešení spočívá ve vyvážení jímek na ČOV uzpůsobenou pro dovoz odpadních vod.</a:t>
            </a:r>
          </a:p>
          <a:p>
            <a:pPr marL="342866" indent="-342866" algn="just">
              <a:lnSpc>
                <a:spcPct val="120000"/>
              </a:lnSpc>
              <a:tabLst>
                <a:tab pos="457154" algn="l"/>
              </a:tabLst>
            </a:pPr>
            <a:r>
              <a:rPr lang="cs-CZ" kern="100" dirty="0">
                <a:effectLst/>
                <a:ea typeface="Calibri" panose="020F0502020204030204" pitchFamily="34" charset="0"/>
                <a:cs typeface="Times New Roman" panose="02020603050405020304" pitchFamily="18" charset="0"/>
              </a:rPr>
              <a:t>Kombinace centrálního a decentrálního řešení</a:t>
            </a:r>
          </a:p>
          <a:p>
            <a:pPr marL="678747" lvl="1" indent="0" algn="just">
              <a:lnSpc>
                <a:spcPct val="120000"/>
              </a:lnSpc>
              <a:spcBef>
                <a:spcPts val="0"/>
              </a:spcBef>
              <a:buNone/>
            </a:pPr>
            <a:r>
              <a:rPr lang="cs-CZ" sz="1800" kern="100" dirty="0">
                <a:ea typeface="Calibri" panose="020F0502020204030204" pitchFamily="34" charset="0"/>
                <a:cs typeface="Times New Roman" panose="02020603050405020304" pitchFamily="18" charset="0"/>
              </a:rPr>
              <a:t>Část sídla je řešena centrálně (intenzivní nebo extenzivní)  a část s využitím individuálních systémů (ČOV)</a:t>
            </a:r>
          </a:p>
        </p:txBody>
      </p:sp>
    </p:spTree>
    <p:extLst>
      <p:ext uri="{BB962C8B-B14F-4D97-AF65-F5344CB8AC3E}">
        <p14:creationId xmlns:p14="http://schemas.microsoft.com/office/powerpoint/2010/main" val="3672896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FD4DF81-7691-89A3-213E-35CDFF003B20}"/>
              </a:ext>
            </a:extLst>
          </p:cNvPr>
          <p:cNvSpPr>
            <a:spLocks noGrp="1"/>
          </p:cNvSpPr>
          <p:nvPr>
            <p:ph sz="quarter" idx="14"/>
          </p:nvPr>
        </p:nvSpPr>
        <p:spPr>
          <a:xfrm>
            <a:off x="1079859" y="548680"/>
            <a:ext cx="9358782" cy="1080000"/>
          </a:xfrm>
        </p:spPr>
        <p:txBody>
          <a:bodyPr/>
          <a:lstStyle/>
          <a:p>
            <a:r>
              <a:rPr lang="cs-CZ" dirty="0"/>
              <a:t>Mnohoznačnost se nedá řešit nástroji jednoznačnosti – možnosti řešení  II</a:t>
            </a:r>
          </a:p>
        </p:txBody>
      </p:sp>
      <p:sp>
        <p:nvSpPr>
          <p:cNvPr id="3" name="Zástupný obsah 2">
            <a:extLst>
              <a:ext uri="{FF2B5EF4-FFF2-40B4-BE49-F238E27FC236}">
                <a16:creationId xmlns:a16="http://schemas.microsoft.com/office/drawing/2014/main" id="{61683711-9682-06A1-ECF2-6507531F3804}"/>
              </a:ext>
            </a:extLst>
          </p:cNvPr>
          <p:cNvSpPr>
            <a:spLocks noGrp="1"/>
          </p:cNvSpPr>
          <p:nvPr>
            <p:ph sz="quarter" idx="15"/>
          </p:nvPr>
        </p:nvSpPr>
        <p:spPr>
          <a:xfrm>
            <a:off x="1084703" y="1700808"/>
            <a:ext cx="9358782" cy="710012"/>
          </a:xfrm>
        </p:spPr>
        <p:txBody>
          <a:bodyPr/>
          <a:lstStyle/>
          <a:p>
            <a:r>
              <a:rPr lang="cs-CZ" dirty="0"/>
              <a:t>Pro optimální řešení </a:t>
            </a:r>
            <a:r>
              <a:rPr lang="cs-CZ" dirty="0" err="1"/>
              <a:t>decentrálu</a:t>
            </a:r>
            <a:r>
              <a:rPr lang="cs-CZ" dirty="0"/>
              <a:t> máme k dispozici nejrůznější způsoby řešení a to jak centrální, tak i decentrální …</a:t>
            </a:r>
          </a:p>
        </p:txBody>
      </p:sp>
      <p:sp>
        <p:nvSpPr>
          <p:cNvPr id="4" name="Zástupný obsah 3">
            <a:extLst>
              <a:ext uri="{FF2B5EF4-FFF2-40B4-BE49-F238E27FC236}">
                <a16:creationId xmlns:a16="http://schemas.microsoft.com/office/drawing/2014/main" id="{FE81EB75-59E7-6B20-6E0F-EA91E6E8462E}"/>
              </a:ext>
            </a:extLst>
          </p:cNvPr>
          <p:cNvSpPr>
            <a:spLocks noGrp="1"/>
          </p:cNvSpPr>
          <p:nvPr>
            <p:ph sz="quarter" idx="16"/>
          </p:nvPr>
        </p:nvSpPr>
        <p:spPr>
          <a:xfrm>
            <a:off x="910630" y="2564904"/>
            <a:ext cx="8999530" cy="2999870"/>
          </a:xfrm>
        </p:spPr>
        <p:txBody>
          <a:bodyPr/>
          <a:lstStyle/>
          <a:p>
            <a:pPr marL="342866" indent="-342866" algn="just">
              <a:lnSpc>
                <a:spcPct val="120000"/>
              </a:lnSpc>
              <a:tabLst>
                <a:tab pos="457154" algn="l"/>
              </a:tabLst>
            </a:pPr>
            <a:r>
              <a:rPr lang="cs-CZ" kern="100" dirty="0" err="1">
                <a:effectLst/>
                <a:ea typeface="Calibri" panose="020F0502020204030204" pitchFamily="34" charset="0"/>
                <a:cs typeface="Times New Roman" panose="02020603050405020304" pitchFamily="18" charset="0"/>
              </a:rPr>
              <a:t>Maloprofilová</a:t>
            </a:r>
            <a:r>
              <a:rPr lang="cs-CZ" kern="100" dirty="0">
                <a:effectLst/>
                <a:ea typeface="Calibri" panose="020F0502020204030204" pitchFamily="34" charset="0"/>
                <a:cs typeface="Times New Roman" panose="02020603050405020304" pitchFamily="18" charset="0"/>
              </a:rPr>
              <a:t> kanalizace</a:t>
            </a:r>
          </a:p>
          <a:p>
            <a:pPr marL="678747" lvl="1" indent="0" algn="just">
              <a:lnSpc>
                <a:spcPct val="120000"/>
              </a:lnSpc>
              <a:spcBef>
                <a:spcPts val="0"/>
              </a:spcBef>
              <a:buNone/>
            </a:pPr>
            <a:r>
              <a:rPr lang="cs-CZ" sz="1800" kern="100" dirty="0">
                <a:ea typeface="Calibri" panose="020F0502020204030204" pitchFamily="34" charset="0"/>
                <a:cs typeface="Times New Roman" panose="02020603050405020304" pitchFamily="18" charset="0"/>
              </a:rPr>
              <a:t>Nakládání s odpadní vodou řešeno částečně u zdroje septikem a mechanicky předčištěná voda je pak čerpána do gravitační kanalizace nebo přímo na čistírnu (intenzivní nebo extenzivní)</a:t>
            </a:r>
          </a:p>
          <a:p>
            <a:pPr marL="342866" indent="-342866" algn="just">
              <a:lnSpc>
                <a:spcPct val="107000"/>
              </a:lnSpc>
              <a:tabLst>
                <a:tab pos="457154" algn="l"/>
              </a:tabLst>
            </a:pPr>
            <a:r>
              <a:rPr lang="cs-CZ" kern="100" dirty="0" err="1">
                <a:effectLst/>
                <a:ea typeface="Calibri" panose="020F0502020204030204" pitchFamily="34" charset="0"/>
                <a:cs typeface="Times New Roman" panose="02020603050405020304" pitchFamily="18" charset="0"/>
              </a:rPr>
              <a:t>Decentrálně</a:t>
            </a:r>
            <a:r>
              <a:rPr lang="cs-CZ" kern="100" dirty="0">
                <a:effectLst/>
                <a:ea typeface="Calibri" panose="020F0502020204030204" pitchFamily="34" charset="0"/>
                <a:cs typeface="Times New Roman" panose="02020603050405020304" pitchFamily="18" charset="0"/>
              </a:rPr>
              <a:t> – pomocí skupin čistíren </a:t>
            </a:r>
          </a:p>
          <a:p>
            <a:pPr marL="678747" lvl="1" indent="0" algn="just">
              <a:lnSpc>
                <a:spcPct val="107000"/>
              </a:lnSpc>
              <a:spcBef>
                <a:spcPts val="0"/>
              </a:spcBef>
              <a:buNone/>
            </a:pPr>
            <a:r>
              <a:rPr lang="cs-CZ" sz="1800" kern="100" dirty="0">
                <a:ea typeface="Calibri" panose="020F0502020204030204" pitchFamily="34" charset="0"/>
                <a:cs typeface="Times New Roman" panose="02020603050405020304" pitchFamily="18" charset="0"/>
              </a:rPr>
              <a:t>Řešení spočívá v tom, že jednotlivé IAS (domovní ČOV) jsou centrálně monitorovány a centrálně je zajištěna i jejich správa nebo dohled nad jejich funkcí</a:t>
            </a:r>
          </a:p>
          <a:p>
            <a:pPr marL="342866" indent="-342866">
              <a:lnSpc>
                <a:spcPct val="107000"/>
              </a:lnSpc>
              <a:tabLst>
                <a:tab pos="457154" algn="l"/>
              </a:tabLst>
            </a:pPr>
            <a:r>
              <a:rPr lang="cs-CZ" kern="100" dirty="0" err="1">
                <a:effectLst/>
                <a:ea typeface="Calibri" panose="020F0502020204030204" pitchFamily="34" charset="0"/>
                <a:cs typeface="Times New Roman" panose="02020603050405020304" pitchFamily="18" charset="0"/>
              </a:rPr>
              <a:t>Decentrálně</a:t>
            </a:r>
            <a:r>
              <a:rPr lang="cs-CZ" kern="100" dirty="0">
                <a:effectLst/>
                <a:ea typeface="Calibri" panose="020F0502020204030204" pitchFamily="34" charset="0"/>
                <a:cs typeface="Times New Roman" panose="02020603050405020304" pitchFamily="18" charset="0"/>
              </a:rPr>
              <a:t> – pomocí solitérních řešení </a:t>
            </a:r>
          </a:p>
          <a:p>
            <a:pPr marL="678747" lvl="1" indent="0" algn="just">
              <a:lnSpc>
                <a:spcPct val="107000"/>
              </a:lnSpc>
              <a:spcBef>
                <a:spcPts val="0"/>
              </a:spcBef>
              <a:buNone/>
            </a:pPr>
            <a:r>
              <a:rPr lang="cs-CZ" sz="1800" kern="100" dirty="0">
                <a:ea typeface="Calibri" panose="020F0502020204030204" pitchFamily="34" charset="0"/>
                <a:cs typeface="Times New Roman" panose="02020603050405020304" pitchFamily="18" charset="0"/>
              </a:rPr>
              <a:t>Řešení spočívá ve využití individuálních systémů (IAS), domovní ČOV (intenzivních nebo extenzivních)   </a:t>
            </a:r>
          </a:p>
          <a:p>
            <a:pPr marL="678747" lvl="1" indent="0" algn="just">
              <a:lnSpc>
                <a:spcPct val="120000"/>
              </a:lnSpc>
              <a:spcBef>
                <a:spcPts val="0"/>
              </a:spcBef>
              <a:buNone/>
            </a:pPr>
            <a:endParaRPr lang="cs-CZ" sz="29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138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FD4DF81-7691-89A3-213E-35CDFF003B20}"/>
              </a:ext>
            </a:extLst>
          </p:cNvPr>
          <p:cNvSpPr>
            <a:spLocks noGrp="1"/>
          </p:cNvSpPr>
          <p:nvPr>
            <p:ph sz="quarter" idx="14"/>
          </p:nvPr>
        </p:nvSpPr>
        <p:spPr>
          <a:xfrm>
            <a:off x="994552" y="429471"/>
            <a:ext cx="9358782" cy="1080000"/>
          </a:xfrm>
        </p:spPr>
        <p:txBody>
          <a:bodyPr/>
          <a:lstStyle/>
          <a:p>
            <a:r>
              <a:rPr lang="cs-CZ" dirty="0"/>
              <a:t>Mnohoznačnost se nedá řešit nástroji jednoznačnosti – možnosti řešení  III</a:t>
            </a:r>
          </a:p>
        </p:txBody>
      </p:sp>
      <p:sp>
        <p:nvSpPr>
          <p:cNvPr id="3" name="Zástupný obsah 2">
            <a:extLst>
              <a:ext uri="{FF2B5EF4-FFF2-40B4-BE49-F238E27FC236}">
                <a16:creationId xmlns:a16="http://schemas.microsoft.com/office/drawing/2014/main" id="{61683711-9682-06A1-ECF2-6507531F3804}"/>
              </a:ext>
            </a:extLst>
          </p:cNvPr>
          <p:cNvSpPr>
            <a:spLocks noGrp="1"/>
          </p:cNvSpPr>
          <p:nvPr>
            <p:ph sz="quarter" idx="15"/>
          </p:nvPr>
        </p:nvSpPr>
        <p:spPr>
          <a:xfrm>
            <a:off x="1054646" y="1530653"/>
            <a:ext cx="9358782" cy="710012"/>
          </a:xfrm>
        </p:spPr>
        <p:txBody>
          <a:bodyPr/>
          <a:lstStyle/>
          <a:p>
            <a:r>
              <a:rPr lang="cs-CZ" dirty="0"/>
              <a:t>Pro optimální řešení </a:t>
            </a:r>
            <a:r>
              <a:rPr lang="cs-CZ" dirty="0" err="1"/>
              <a:t>decentrálu</a:t>
            </a:r>
            <a:r>
              <a:rPr lang="cs-CZ" dirty="0"/>
              <a:t> máme k dispozici nejrůznější způsoby řešení a to jak centrální, tak i decentrální … a nebo s inovativním přístupem s dělením zdrojů</a:t>
            </a:r>
          </a:p>
        </p:txBody>
      </p:sp>
      <p:sp>
        <p:nvSpPr>
          <p:cNvPr id="4" name="Zástupný obsah 3">
            <a:extLst>
              <a:ext uri="{FF2B5EF4-FFF2-40B4-BE49-F238E27FC236}">
                <a16:creationId xmlns:a16="http://schemas.microsoft.com/office/drawing/2014/main" id="{FE81EB75-59E7-6B20-6E0F-EA91E6E8462E}"/>
              </a:ext>
            </a:extLst>
          </p:cNvPr>
          <p:cNvSpPr>
            <a:spLocks noGrp="1"/>
          </p:cNvSpPr>
          <p:nvPr>
            <p:ph sz="quarter" idx="16"/>
          </p:nvPr>
        </p:nvSpPr>
        <p:spPr>
          <a:xfrm>
            <a:off x="982638" y="2420888"/>
            <a:ext cx="8999530" cy="2999870"/>
          </a:xfrm>
        </p:spPr>
        <p:txBody>
          <a:bodyPr/>
          <a:lstStyle/>
          <a:p>
            <a:pPr marL="342866" indent="-342866" algn="just">
              <a:lnSpc>
                <a:spcPct val="107000"/>
              </a:lnSpc>
              <a:tabLst>
                <a:tab pos="457154" algn="l"/>
              </a:tabLst>
            </a:pPr>
            <a:r>
              <a:rPr lang="cs-CZ" kern="100" dirty="0">
                <a:effectLst/>
                <a:highlight>
                  <a:srgbClr val="FFFF00"/>
                </a:highlight>
                <a:ea typeface="Calibri" panose="020F0502020204030204" pitchFamily="34" charset="0"/>
                <a:cs typeface="Times New Roman" panose="02020603050405020304" pitchFamily="18" charset="0"/>
              </a:rPr>
              <a:t>Zdrojově orientovaná sanitace  - řešení budoucnosti</a:t>
            </a:r>
          </a:p>
          <a:p>
            <a:pPr marL="678747" lvl="1" indent="0" algn="just">
              <a:lnSpc>
                <a:spcPct val="107000"/>
              </a:lnSpc>
              <a:spcBef>
                <a:spcPts val="0"/>
              </a:spcBef>
              <a:buNone/>
            </a:pPr>
            <a:r>
              <a:rPr lang="cs-CZ" sz="1800" kern="100" dirty="0">
                <a:highlight>
                  <a:srgbClr val="FFFF00"/>
                </a:highlight>
                <a:ea typeface="Calibri" panose="020F0502020204030204" pitchFamily="34" charset="0"/>
                <a:cs typeface="Times New Roman" panose="02020603050405020304" pitchFamily="18" charset="0"/>
              </a:rPr>
              <a:t>Řešení spočívá v dělení vod podle obsahu živin a jejich následným zpracováním (tzv. NASS systémy), např. kombinace separačních toalet nebo kompostovacích toalet a ČOV pro šedé vody je obvykle nejudržitelnější řešení – (Bill Gates)</a:t>
            </a:r>
          </a:p>
          <a:p>
            <a:pPr marL="678747" lvl="1" indent="0" algn="just">
              <a:lnSpc>
                <a:spcPct val="120000"/>
              </a:lnSpc>
              <a:spcBef>
                <a:spcPts val="0"/>
              </a:spcBef>
              <a:buNone/>
            </a:pPr>
            <a:endParaRPr lang="cs-CZ" sz="2900" kern="100" dirty="0">
              <a:ea typeface="Calibri" panose="020F0502020204030204" pitchFamily="34" charset="0"/>
              <a:cs typeface="Times New Roman" panose="02020603050405020304" pitchFamily="18" charset="0"/>
            </a:endParaRPr>
          </a:p>
        </p:txBody>
      </p:sp>
      <p:pic>
        <p:nvPicPr>
          <p:cNvPr id="5" name="Obrázek 3">
            <a:extLst>
              <a:ext uri="{FF2B5EF4-FFF2-40B4-BE49-F238E27FC236}">
                <a16:creationId xmlns:a16="http://schemas.microsoft.com/office/drawing/2014/main" id="{52231971-AB87-94D5-AE1D-F0AF3E7328B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4621" y="3573016"/>
            <a:ext cx="8887211" cy="217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92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D2FFF-DC13-AC39-923B-7B9713E8BBDB}"/>
              </a:ext>
            </a:extLst>
          </p:cNvPr>
          <p:cNvSpPr>
            <a:spLocks noGrp="1"/>
          </p:cNvSpPr>
          <p:nvPr>
            <p:ph type="title"/>
          </p:nvPr>
        </p:nvSpPr>
        <p:spPr>
          <a:xfrm>
            <a:off x="370440" y="908720"/>
            <a:ext cx="11164102" cy="1143000"/>
          </a:xfrm>
        </p:spPr>
        <p:txBody>
          <a:bodyPr>
            <a:normAutofit fontScale="90000"/>
          </a:bodyPr>
          <a:lstStyle/>
          <a:p>
            <a:r>
              <a:rPr lang="cs-CZ" sz="3600" dirty="0"/>
              <a:t>Mnohoznačnost venkova se nedá řešit nástroji jednoznačnosti </a:t>
            </a:r>
            <a:r>
              <a:rPr lang="cs-CZ" dirty="0"/>
              <a:t> …</a:t>
            </a:r>
            <a:r>
              <a:rPr lang="cs-CZ" sz="4000" dirty="0"/>
              <a:t>aneb být efektivní – podle Směrnice být proporcionální</a:t>
            </a:r>
            <a:br>
              <a:rPr lang="cs-CZ" dirty="0">
                <a:highlight>
                  <a:srgbClr val="FFFF00"/>
                </a:highlight>
              </a:rPr>
            </a:br>
            <a:endParaRPr lang="cs-CZ" dirty="0">
              <a:highlight>
                <a:srgbClr val="FFFF00"/>
              </a:highlight>
            </a:endParaRPr>
          </a:p>
        </p:txBody>
      </p:sp>
      <p:sp>
        <p:nvSpPr>
          <p:cNvPr id="3" name="Zástupný obsah 2">
            <a:extLst>
              <a:ext uri="{FF2B5EF4-FFF2-40B4-BE49-F238E27FC236}">
                <a16:creationId xmlns:a16="http://schemas.microsoft.com/office/drawing/2014/main" id="{77D5C247-560F-035A-B27B-4A3006C6214E}"/>
              </a:ext>
            </a:extLst>
          </p:cNvPr>
          <p:cNvSpPr>
            <a:spLocks noGrp="1"/>
          </p:cNvSpPr>
          <p:nvPr>
            <p:ph idx="1"/>
          </p:nvPr>
        </p:nvSpPr>
        <p:spPr>
          <a:xfrm>
            <a:off x="334566" y="2060848"/>
            <a:ext cx="11235851" cy="1872208"/>
          </a:xfrm>
        </p:spPr>
        <p:txBody>
          <a:bodyPr>
            <a:normAutofit/>
          </a:bodyPr>
          <a:lstStyle/>
          <a:p>
            <a:r>
              <a:rPr lang="cs-CZ" dirty="0">
                <a:highlight>
                  <a:srgbClr val="FFFF00"/>
                </a:highlight>
              </a:rPr>
              <a:t>Připojování dalších obyvatel na kanalizace nevede v řadě případů k zlepšování stavu to</a:t>
            </a:r>
            <a:r>
              <a:rPr lang="cs-CZ" dirty="0"/>
              <a:t>ků…. ovlivnění místních poměrů za cca 5 miliard ???      </a:t>
            </a:r>
            <a:r>
              <a:rPr lang="cs-CZ" dirty="0">
                <a:highlight>
                  <a:srgbClr val="FFFF00"/>
                </a:highlight>
              </a:rPr>
              <a:t>často by stačilo mít IS a být víc důslední !!!!</a:t>
            </a:r>
          </a:p>
        </p:txBody>
      </p:sp>
      <p:pic>
        <p:nvPicPr>
          <p:cNvPr id="4" name="Zástupný obsah 5">
            <a:extLst>
              <a:ext uri="{FF2B5EF4-FFF2-40B4-BE49-F238E27FC236}">
                <a16:creationId xmlns:a16="http://schemas.microsoft.com/office/drawing/2014/main" id="{E6D8860D-5031-E8A2-825C-21F7D29B6B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928" y="3933056"/>
            <a:ext cx="10938440" cy="265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385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D0E853-C018-207E-4D57-E2307B6EEB21}"/>
              </a:ext>
            </a:extLst>
          </p:cNvPr>
          <p:cNvSpPr>
            <a:spLocks noGrp="1"/>
          </p:cNvSpPr>
          <p:nvPr>
            <p:ph type="title"/>
          </p:nvPr>
        </p:nvSpPr>
        <p:spPr>
          <a:xfrm>
            <a:off x="609521" y="274638"/>
            <a:ext cx="11449270" cy="1143000"/>
          </a:xfrm>
        </p:spPr>
        <p:txBody>
          <a:bodyPr>
            <a:normAutofit fontScale="90000"/>
          </a:bodyPr>
          <a:lstStyle/>
          <a:p>
            <a:r>
              <a:rPr lang="cs-CZ" dirty="0"/>
              <a:t>Opak - neproporcionální pohled na domovní ČOV v ČR</a:t>
            </a:r>
            <a:br>
              <a:rPr lang="cs-CZ" dirty="0"/>
            </a:br>
            <a:r>
              <a:rPr lang="cs-CZ" sz="3600" dirty="0"/>
              <a:t>…jsou požadavky na IS úměrné rizikům? Má smysl zpřísňovat?</a:t>
            </a:r>
          </a:p>
        </p:txBody>
      </p:sp>
      <p:sp>
        <p:nvSpPr>
          <p:cNvPr id="3" name="Zástupný obsah 2">
            <a:extLst>
              <a:ext uri="{FF2B5EF4-FFF2-40B4-BE49-F238E27FC236}">
                <a16:creationId xmlns:a16="http://schemas.microsoft.com/office/drawing/2014/main" id="{1121169E-F6D3-565A-D376-9562FB7F01B6}"/>
              </a:ext>
            </a:extLst>
          </p:cNvPr>
          <p:cNvSpPr>
            <a:spLocks noGrp="1"/>
          </p:cNvSpPr>
          <p:nvPr>
            <p:ph idx="1"/>
          </p:nvPr>
        </p:nvSpPr>
        <p:spPr/>
        <p:txBody>
          <a:bodyPr/>
          <a:lstStyle/>
          <a:p>
            <a:r>
              <a:rPr lang="cs-CZ" dirty="0"/>
              <a:t>DČOV a požadavky na ČOV nad 2000 EO</a:t>
            </a:r>
          </a:p>
        </p:txBody>
      </p:sp>
      <p:pic>
        <p:nvPicPr>
          <p:cNvPr id="5" name="Obrázek 4">
            <a:extLst>
              <a:ext uri="{FF2B5EF4-FFF2-40B4-BE49-F238E27FC236}">
                <a16:creationId xmlns:a16="http://schemas.microsoft.com/office/drawing/2014/main" id="{ED885F82-5A87-D14F-DFF2-B99218737E3E}"/>
              </a:ext>
            </a:extLst>
          </p:cNvPr>
          <p:cNvPicPr>
            <a:picLocks noChangeAspect="1"/>
          </p:cNvPicPr>
          <p:nvPr/>
        </p:nvPicPr>
        <p:blipFill>
          <a:blip r:embed="rId2"/>
          <a:stretch>
            <a:fillRect/>
          </a:stretch>
        </p:blipFill>
        <p:spPr>
          <a:xfrm>
            <a:off x="550590" y="2276872"/>
            <a:ext cx="11449271" cy="4306490"/>
          </a:xfrm>
          <a:prstGeom prst="rect">
            <a:avLst/>
          </a:prstGeom>
        </p:spPr>
      </p:pic>
    </p:spTree>
    <p:extLst>
      <p:ext uri="{BB962C8B-B14F-4D97-AF65-F5344CB8AC3E}">
        <p14:creationId xmlns:p14="http://schemas.microsoft.com/office/powerpoint/2010/main" val="936779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4F8211-BF33-8A19-AAC2-7ACC71179C01}"/>
              </a:ext>
            </a:extLst>
          </p:cNvPr>
          <p:cNvSpPr>
            <a:spLocks noGrp="1"/>
          </p:cNvSpPr>
          <p:nvPr>
            <p:ph type="title"/>
          </p:nvPr>
        </p:nvSpPr>
        <p:spPr/>
        <p:txBody>
          <a:bodyPr/>
          <a:lstStyle/>
          <a:p>
            <a:r>
              <a:rPr lang="cs-CZ" dirty="0"/>
              <a:t>DČOV a požadavky na ČOV nad 10 000 EO?</a:t>
            </a:r>
          </a:p>
        </p:txBody>
      </p:sp>
      <p:pic>
        <p:nvPicPr>
          <p:cNvPr id="5" name="Obrázek 4">
            <a:extLst>
              <a:ext uri="{FF2B5EF4-FFF2-40B4-BE49-F238E27FC236}">
                <a16:creationId xmlns:a16="http://schemas.microsoft.com/office/drawing/2014/main" id="{D3B1F30F-92CE-A94C-FF14-083A2225AB78}"/>
              </a:ext>
            </a:extLst>
          </p:cNvPr>
          <p:cNvPicPr>
            <a:picLocks noChangeAspect="1"/>
          </p:cNvPicPr>
          <p:nvPr/>
        </p:nvPicPr>
        <p:blipFill>
          <a:blip r:embed="rId2"/>
          <a:stretch>
            <a:fillRect/>
          </a:stretch>
        </p:blipFill>
        <p:spPr>
          <a:xfrm>
            <a:off x="694606" y="1700808"/>
            <a:ext cx="4643525" cy="1543151"/>
          </a:xfrm>
          <a:prstGeom prst="rect">
            <a:avLst/>
          </a:prstGeom>
        </p:spPr>
      </p:pic>
      <p:pic>
        <p:nvPicPr>
          <p:cNvPr id="7" name="Obrázek 6">
            <a:extLst>
              <a:ext uri="{FF2B5EF4-FFF2-40B4-BE49-F238E27FC236}">
                <a16:creationId xmlns:a16="http://schemas.microsoft.com/office/drawing/2014/main" id="{015DCDB5-9B04-2F27-6E81-06F431A19B7C}"/>
              </a:ext>
            </a:extLst>
          </p:cNvPr>
          <p:cNvPicPr>
            <a:picLocks noChangeAspect="1"/>
          </p:cNvPicPr>
          <p:nvPr/>
        </p:nvPicPr>
        <p:blipFill>
          <a:blip r:embed="rId3"/>
          <a:stretch>
            <a:fillRect/>
          </a:stretch>
        </p:blipFill>
        <p:spPr>
          <a:xfrm>
            <a:off x="694605" y="3789040"/>
            <a:ext cx="4458995" cy="1368152"/>
          </a:xfrm>
          <a:prstGeom prst="rect">
            <a:avLst/>
          </a:prstGeom>
        </p:spPr>
      </p:pic>
      <p:pic>
        <p:nvPicPr>
          <p:cNvPr id="9" name="Obrázek 8">
            <a:extLst>
              <a:ext uri="{FF2B5EF4-FFF2-40B4-BE49-F238E27FC236}">
                <a16:creationId xmlns:a16="http://schemas.microsoft.com/office/drawing/2014/main" id="{6FDB5024-97BD-F0D6-7345-577C03736E8C}"/>
              </a:ext>
            </a:extLst>
          </p:cNvPr>
          <p:cNvPicPr>
            <a:picLocks noChangeAspect="1"/>
          </p:cNvPicPr>
          <p:nvPr/>
        </p:nvPicPr>
        <p:blipFill>
          <a:blip r:embed="rId4"/>
          <a:stretch>
            <a:fillRect/>
          </a:stretch>
        </p:blipFill>
        <p:spPr>
          <a:xfrm>
            <a:off x="6023198" y="1700808"/>
            <a:ext cx="4552187" cy="4333646"/>
          </a:xfrm>
          <a:prstGeom prst="rect">
            <a:avLst/>
          </a:prstGeom>
        </p:spPr>
      </p:pic>
      <p:sp>
        <p:nvSpPr>
          <p:cNvPr id="3" name="TextovéPole 2">
            <a:extLst>
              <a:ext uri="{FF2B5EF4-FFF2-40B4-BE49-F238E27FC236}">
                <a16:creationId xmlns:a16="http://schemas.microsoft.com/office/drawing/2014/main" id="{FCC3B8E2-2CE7-7D79-456A-7C5513807E85}"/>
              </a:ext>
            </a:extLst>
          </p:cNvPr>
          <p:cNvSpPr txBox="1"/>
          <p:nvPr/>
        </p:nvSpPr>
        <p:spPr>
          <a:xfrm>
            <a:off x="622598" y="5373216"/>
            <a:ext cx="4870255" cy="369332"/>
          </a:xfrm>
          <a:prstGeom prst="rect">
            <a:avLst/>
          </a:prstGeom>
          <a:noFill/>
        </p:spPr>
        <p:txBody>
          <a:bodyPr wrap="square" rtlCol="0">
            <a:spAutoFit/>
          </a:bodyPr>
          <a:lstStyle/>
          <a:p>
            <a:r>
              <a:rPr lang="cs-CZ" dirty="0"/>
              <a:t>Srovnej s dnešními požadavky na domovní ČOV </a:t>
            </a:r>
          </a:p>
        </p:txBody>
      </p:sp>
    </p:spTree>
    <p:extLst>
      <p:ext uri="{BB962C8B-B14F-4D97-AF65-F5344CB8AC3E}">
        <p14:creationId xmlns:p14="http://schemas.microsoft.com/office/powerpoint/2010/main" val="231725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CDA1CC-4687-1E99-90B3-2B18F420AA3A}"/>
              </a:ext>
            </a:extLst>
          </p:cNvPr>
          <p:cNvSpPr>
            <a:spLocks noGrp="1"/>
          </p:cNvSpPr>
          <p:nvPr>
            <p:ph type="title"/>
          </p:nvPr>
        </p:nvSpPr>
        <p:spPr/>
        <p:txBody>
          <a:bodyPr>
            <a:normAutofit/>
          </a:bodyPr>
          <a:lstStyle/>
          <a:p>
            <a:r>
              <a:rPr lang="cs-CZ" sz="3600" dirty="0"/>
              <a:t>Efektivní kontrola – nedílná součást IS a řešení venkova</a:t>
            </a:r>
          </a:p>
        </p:txBody>
      </p:sp>
      <p:sp>
        <p:nvSpPr>
          <p:cNvPr id="3" name="Zástupný obsah 2">
            <a:extLst>
              <a:ext uri="{FF2B5EF4-FFF2-40B4-BE49-F238E27FC236}">
                <a16:creationId xmlns:a16="http://schemas.microsoft.com/office/drawing/2014/main" id="{E4B9BC55-F9F1-4ECB-D81E-E03CF051E529}"/>
              </a:ext>
            </a:extLst>
          </p:cNvPr>
          <p:cNvSpPr>
            <a:spLocks noGrp="1"/>
          </p:cNvSpPr>
          <p:nvPr>
            <p:ph idx="1"/>
          </p:nvPr>
        </p:nvSpPr>
        <p:spPr>
          <a:xfrm>
            <a:off x="550590" y="1412776"/>
            <a:ext cx="10971372" cy="4525963"/>
          </a:xfrm>
        </p:spPr>
        <p:txBody>
          <a:bodyPr>
            <a:normAutofit lnSpcReduction="10000"/>
          </a:bodyPr>
          <a:lstStyle/>
          <a:p>
            <a:r>
              <a:rPr lang="cs-CZ" dirty="0"/>
              <a:t>Zkušenosti </a:t>
            </a:r>
          </a:p>
          <a:p>
            <a:r>
              <a:rPr lang="cs-CZ" dirty="0"/>
              <a:t>Německo a Rakousko  - nějaká forma revizí třetí osobou  s malými rozdíly (viz donedávna u nás systém s OZO)</a:t>
            </a:r>
          </a:p>
          <a:p>
            <a:r>
              <a:rPr lang="cs-CZ" dirty="0"/>
              <a:t>Slovensko na začátku, ale …  z pohledu ESG na úkor sociálna </a:t>
            </a:r>
          </a:p>
          <a:p>
            <a:r>
              <a:rPr lang="cs-CZ" dirty="0"/>
              <a:t>Kontrola místními samosprávami (odpovědnost vedení obce)</a:t>
            </a:r>
          </a:p>
          <a:p>
            <a:pPr lvl="1"/>
            <a:r>
              <a:rPr lang="cs-CZ" dirty="0"/>
              <a:t>Itálie, Francie</a:t>
            </a:r>
          </a:p>
          <a:p>
            <a:r>
              <a:rPr lang="cs-CZ" dirty="0"/>
              <a:t>Bez systému – má kontrolovat státní správa, ale nemá na to prostředky, kapacity a odvahu… (občas..). Srovnej protokol z odběru s protokolem z revize</a:t>
            </a:r>
            <a:r>
              <a:rPr lang="cs-CZ" sz="2000" dirty="0"/>
              <a:t>…  některé vodoprávní úřady ani nemají seznam ČOV</a:t>
            </a:r>
          </a:p>
        </p:txBody>
      </p:sp>
    </p:spTree>
    <p:extLst>
      <p:ext uri="{BB962C8B-B14F-4D97-AF65-F5344CB8AC3E}">
        <p14:creationId xmlns:p14="http://schemas.microsoft.com/office/powerpoint/2010/main" val="260080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0CDF6C-052B-76F1-A9BE-611B064C2634}"/>
              </a:ext>
            </a:extLst>
          </p:cNvPr>
          <p:cNvSpPr>
            <a:spLocks noGrp="1"/>
          </p:cNvSpPr>
          <p:nvPr>
            <p:ph type="title"/>
          </p:nvPr>
        </p:nvSpPr>
        <p:spPr>
          <a:xfrm>
            <a:off x="609521" y="197582"/>
            <a:ext cx="10971372" cy="1143000"/>
          </a:xfrm>
        </p:spPr>
        <p:txBody>
          <a:bodyPr>
            <a:normAutofit fontScale="90000"/>
          </a:bodyPr>
          <a:lstStyle/>
          <a:p>
            <a:r>
              <a:rPr lang="cs-CZ" dirty="0"/>
              <a:t>Protokoly z revizí – vypovídající schopnost a co dál?</a:t>
            </a:r>
            <a:br>
              <a:rPr lang="cs-CZ" dirty="0"/>
            </a:br>
            <a:r>
              <a:rPr lang="cs-CZ" dirty="0"/>
              <a:t>..srovnej se vzorky co pak když …</a:t>
            </a:r>
          </a:p>
        </p:txBody>
      </p:sp>
      <p:pic>
        <p:nvPicPr>
          <p:cNvPr id="11" name="Zástupný obsah 10">
            <a:extLst>
              <a:ext uri="{FF2B5EF4-FFF2-40B4-BE49-F238E27FC236}">
                <a16:creationId xmlns:a16="http://schemas.microsoft.com/office/drawing/2014/main" id="{433688E3-B9F6-DCE2-56F9-5643166E38EA}"/>
              </a:ext>
            </a:extLst>
          </p:cNvPr>
          <p:cNvPicPr>
            <a:picLocks noGrp="1" noChangeAspect="1"/>
          </p:cNvPicPr>
          <p:nvPr>
            <p:ph idx="1"/>
          </p:nvPr>
        </p:nvPicPr>
        <p:blipFill>
          <a:blip r:embed="rId2"/>
          <a:stretch>
            <a:fillRect/>
          </a:stretch>
        </p:blipFill>
        <p:spPr>
          <a:xfrm>
            <a:off x="5879182" y="1656123"/>
            <a:ext cx="1997319" cy="2548880"/>
          </a:xfrm>
        </p:spPr>
      </p:pic>
      <p:pic>
        <p:nvPicPr>
          <p:cNvPr id="5" name="Obrázek 4">
            <a:extLst>
              <a:ext uri="{FF2B5EF4-FFF2-40B4-BE49-F238E27FC236}">
                <a16:creationId xmlns:a16="http://schemas.microsoft.com/office/drawing/2014/main" id="{1BD16862-C527-1030-9332-A3FB32836C3E}"/>
              </a:ext>
            </a:extLst>
          </p:cNvPr>
          <p:cNvPicPr>
            <a:picLocks noChangeAspect="1"/>
          </p:cNvPicPr>
          <p:nvPr/>
        </p:nvPicPr>
        <p:blipFill>
          <a:blip r:embed="rId3"/>
          <a:stretch>
            <a:fillRect/>
          </a:stretch>
        </p:blipFill>
        <p:spPr>
          <a:xfrm>
            <a:off x="550590" y="1600201"/>
            <a:ext cx="3541901" cy="4365104"/>
          </a:xfrm>
          <a:prstGeom prst="rect">
            <a:avLst/>
          </a:prstGeom>
        </p:spPr>
      </p:pic>
      <p:pic>
        <p:nvPicPr>
          <p:cNvPr id="7" name="Obrázek 6">
            <a:extLst>
              <a:ext uri="{FF2B5EF4-FFF2-40B4-BE49-F238E27FC236}">
                <a16:creationId xmlns:a16="http://schemas.microsoft.com/office/drawing/2014/main" id="{211AF850-2B20-976B-D4DD-8C1EB722B9C7}"/>
              </a:ext>
            </a:extLst>
          </p:cNvPr>
          <p:cNvPicPr>
            <a:picLocks noChangeAspect="1"/>
          </p:cNvPicPr>
          <p:nvPr/>
        </p:nvPicPr>
        <p:blipFill>
          <a:blip r:embed="rId4"/>
          <a:stretch>
            <a:fillRect/>
          </a:stretch>
        </p:blipFill>
        <p:spPr>
          <a:xfrm>
            <a:off x="8255446" y="1656123"/>
            <a:ext cx="2096332" cy="2548880"/>
          </a:xfrm>
          <a:prstGeom prst="rect">
            <a:avLst/>
          </a:prstGeom>
        </p:spPr>
      </p:pic>
      <p:pic>
        <p:nvPicPr>
          <p:cNvPr id="9" name="Obrázek 8">
            <a:extLst>
              <a:ext uri="{FF2B5EF4-FFF2-40B4-BE49-F238E27FC236}">
                <a16:creationId xmlns:a16="http://schemas.microsoft.com/office/drawing/2014/main" id="{D3C8E667-5F25-8CD1-5A0E-433F70CFE8A7}"/>
              </a:ext>
            </a:extLst>
          </p:cNvPr>
          <p:cNvPicPr>
            <a:picLocks noChangeAspect="1"/>
          </p:cNvPicPr>
          <p:nvPr/>
        </p:nvPicPr>
        <p:blipFill>
          <a:blip r:embed="rId5"/>
          <a:stretch>
            <a:fillRect/>
          </a:stretch>
        </p:blipFill>
        <p:spPr>
          <a:xfrm>
            <a:off x="4380384" y="4362851"/>
            <a:ext cx="6912615" cy="1605465"/>
          </a:xfrm>
          <a:prstGeom prst="rect">
            <a:avLst/>
          </a:prstGeom>
        </p:spPr>
      </p:pic>
      <p:sp>
        <p:nvSpPr>
          <p:cNvPr id="12" name="Ovál 11">
            <a:extLst>
              <a:ext uri="{FF2B5EF4-FFF2-40B4-BE49-F238E27FC236}">
                <a16:creationId xmlns:a16="http://schemas.microsoft.com/office/drawing/2014/main" id="{A61C03BB-BD86-3EA8-C409-DBE705BA44AB}"/>
              </a:ext>
            </a:extLst>
          </p:cNvPr>
          <p:cNvSpPr/>
          <p:nvPr/>
        </p:nvSpPr>
        <p:spPr>
          <a:xfrm>
            <a:off x="9485152" y="4005064"/>
            <a:ext cx="1997319" cy="2448272"/>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5112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60E8F0-41BC-9717-FCAC-F09F14C30C14}"/>
              </a:ext>
            </a:extLst>
          </p:cNvPr>
          <p:cNvSpPr>
            <a:spLocks noGrp="1"/>
          </p:cNvSpPr>
          <p:nvPr>
            <p:ph type="title"/>
          </p:nvPr>
        </p:nvSpPr>
        <p:spPr/>
        <p:txBody>
          <a:bodyPr>
            <a:normAutofit fontScale="90000"/>
          </a:bodyPr>
          <a:lstStyle/>
          <a:p>
            <a:r>
              <a:rPr lang="cs-CZ" dirty="0"/>
              <a:t>Směrnice je schválená … a jak s venkovem?</a:t>
            </a:r>
            <a:br>
              <a:rPr lang="cs-CZ" dirty="0"/>
            </a:br>
            <a:r>
              <a:rPr lang="cs-CZ" sz="2700" dirty="0" err="1"/>
              <a:t>Nazapomíná</a:t>
            </a:r>
            <a:r>
              <a:rPr lang="cs-CZ" sz="2700" dirty="0"/>
              <a:t> se na něj? Nedá se na Směrnici dívat i jinak, s jinou rozlišovací schopností?</a:t>
            </a:r>
          </a:p>
        </p:txBody>
      </p:sp>
      <p:sp>
        <p:nvSpPr>
          <p:cNvPr id="3" name="Zástupný obsah 2">
            <a:extLst>
              <a:ext uri="{FF2B5EF4-FFF2-40B4-BE49-F238E27FC236}">
                <a16:creationId xmlns:a16="http://schemas.microsoft.com/office/drawing/2014/main" id="{EE7EBB3C-68BF-FB0B-8D52-5896889F691A}"/>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D72CD3E9-4926-337A-301C-124445A82375}"/>
              </a:ext>
            </a:extLst>
          </p:cNvPr>
          <p:cNvPicPr>
            <a:picLocks noChangeAspect="1"/>
          </p:cNvPicPr>
          <p:nvPr/>
        </p:nvPicPr>
        <p:blipFill rotWithShape="1">
          <a:blip r:embed="rId2"/>
          <a:srcRect b="20000"/>
          <a:stretch/>
        </p:blipFill>
        <p:spPr>
          <a:xfrm>
            <a:off x="9481" y="1571948"/>
            <a:ext cx="12190413" cy="4032448"/>
          </a:xfrm>
          <a:prstGeom prst="rect">
            <a:avLst/>
          </a:prstGeom>
        </p:spPr>
      </p:pic>
    </p:spTree>
    <p:extLst>
      <p:ext uri="{BB962C8B-B14F-4D97-AF65-F5344CB8AC3E}">
        <p14:creationId xmlns:p14="http://schemas.microsoft.com/office/powerpoint/2010/main" val="2750397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1B2822-1720-7EE8-2592-0DE1EB62EE07}"/>
              </a:ext>
            </a:extLst>
          </p:cNvPr>
          <p:cNvSpPr>
            <a:spLocks noGrp="1"/>
          </p:cNvSpPr>
          <p:nvPr>
            <p:ph type="title"/>
          </p:nvPr>
        </p:nvSpPr>
        <p:spPr/>
        <p:txBody>
          <a:bodyPr/>
          <a:lstStyle/>
          <a:p>
            <a:r>
              <a:rPr lang="cs-CZ" dirty="0"/>
              <a:t>Vzpomínky na budoucnost - Kobylí.. a EWA</a:t>
            </a:r>
          </a:p>
        </p:txBody>
      </p:sp>
      <p:sp>
        <p:nvSpPr>
          <p:cNvPr id="3" name="Zástupný obsah 2">
            <a:extLst>
              <a:ext uri="{FF2B5EF4-FFF2-40B4-BE49-F238E27FC236}">
                <a16:creationId xmlns:a16="http://schemas.microsoft.com/office/drawing/2014/main" id="{0EE62951-5858-98A3-6CCD-73362C3B3F3E}"/>
              </a:ext>
            </a:extLst>
          </p:cNvPr>
          <p:cNvSpPr>
            <a:spLocks noGrp="1"/>
          </p:cNvSpPr>
          <p:nvPr>
            <p:ph idx="1"/>
          </p:nvPr>
        </p:nvSpPr>
        <p:spPr/>
        <p:txBody>
          <a:bodyPr/>
          <a:lstStyle/>
          <a:p>
            <a:endParaRPr lang="cs-CZ" dirty="0"/>
          </a:p>
        </p:txBody>
      </p:sp>
      <p:pic>
        <p:nvPicPr>
          <p:cNvPr id="5" name="Obrázek 4">
            <a:extLst>
              <a:ext uri="{FF2B5EF4-FFF2-40B4-BE49-F238E27FC236}">
                <a16:creationId xmlns:a16="http://schemas.microsoft.com/office/drawing/2014/main" id="{2CE6517F-0CFD-2E27-AE8E-420F5627E3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520" y="1570051"/>
            <a:ext cx="3723825" cy="4437112"/>
          </a:xfrm>
          <a:prstGeom prst="rect">
            <a:avLst/>
          </a:prstGeom>
        </p:spPr>
      </p:pic>
      <p:pic>
        <p:nvPicPr>
          <p:cNvPr id="7" name="Obrázek 6">
            <a:extLst>
              <a:ext uri="{FF2B5EF4-FFF2-40B4-BE49-F238E27FC236}">
                <a16:creationId xmlns:a16="http://schemas.microsoft.com/office/drawing/2014/main" id="{3ADDE78E-5F61-C7CB-4BAD-121AD1874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2998" y="1519422"/>
            <a:ext cx="3762993" cy="4573874"/>
          </a:xfrm>
          <a:prstGeom prst="rect">
            <a:avLst/>
          </a:prstGeom>
        </p:spPr>
      </p:pic>
      <p:pic>
        <p:nvPicPr>
          <p:cNvPr id="11" name="Obrázek 10">
            <a:extLst>
              <a:ext uri="{FF2B5EF4-FFF2-40B4-BE49-F238E27FC236}">
                <a16:creationId xmlns:a16="http://schemas.microsoft.com/office/drawing/2014/main" id="{9EBFFF1F-E48F-B0D1-C9DF-D4D2212AE1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0476" y="1570050"/>
            <a:ext cx="3454423" cy="4379229"/>
          </a:xfrm>
          <a:prstGeom prst="rect">
            <a:avLst/>
          </a:prstGeom>
        </p:spPr>
      </p:pic>
    </p:spTree>
    <p:extLst>
      <p:ext uri="{BB962C8B-B14F-4D97-AF65-F5344CB8AC3E}">
        <p14:creationId xmlns:p14="http://schemas.microsoft.com/office/powerpoint/2010/main" val="2568450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5D2222-27D5-B6E3-468F-876C8D3216DB}"/>
              </a:ext>
            </a:extLst>
          </p:cNvPr>
          <p:cNvSpPr>
            <a:spLocks noGrp="1"/>
          </p:cNvSpPr>
          <p:nvPr>
            <p:ph type="title"/>
          </p:nvPr>
        </p:nvSpPr>
        <p:spPr/>
        <p:txBody>
          <a:bodyPr/>
          <a:lstStyle/>
          <a:p>
            <a:r>
              <a:rPr lang="cs-CZ" dirty="0"/>
              <a:t>Historie – aneb kde vznikla instituce revizí ČOV</a:t>
            </a:r>
          </a:p>
        </p:txBody>
      </p:sp>
      <p:sp>
        <p:nvSpPr>
          <p:cNvPr id="3" name="Zástupný obsah 2">
            <a:extLst>
              <a:ext uri="{FF2B5EF4-FFF2-40B4-BE49-F238E27FC236}">
                <a16:creationId xmlns:a16="http://schemas.microsoft.com/office/drawing/2014/main" id="{F667AF11-20A5-9289-C568-0F9F11BC7992}"/>
              </a:ext>
            </a:extLst>
          </p:cNvPr>
          <p:cNvSpPr>
            <a:spLocks noGrp="1"/>
          </p:cNvSpPr>
          <p:nvPr>
            <p:ph idx="1"/>
          </p:nvPr>
        </p:nvSpPr>
        <p:spPr>
          <a:xfrm>
            <a:off x="609521" y="1484784"/>
            <a:ext cx="10971372" cy="4525963"/>
          </a:xfrm>
        </p:spPr>
        <p:txBody>
          <a:bodyPr/>
          <a:lstStyle/>
          <a:p>
            <a:r>
              <a:rPr lang="cs-CZ" dirty="0"/>
              <a:t>Setkání EWA v Kobylí na Moravě – A,D,PL, SK,HU, CZ … 2001</a:t>
            </a:r>
          </a:p>
          <a:p>
            <a:r>
              <a:rPr lang="cs-CZ" dirty="0"/>
              <a:t>Základní myšlenky – hledání efektivního řešení – zohlednění proporcionality (co největší efekt za co nejméně peněz), sociální ohledy (sociálně únosná cena vody – ovlivnění nákladů kontrolou), vztah mezi rizikem a nákladem, kapacitní možnosti úřadů, motivace uživatelů (A) k provozování …</a:t>
            </a:r>
          </a:p>
          <a:p>
            <a:r>
              <a:rPr lang="cs-CZ" dirty="0"/>
              <a:t>Výsledek = kontrola třetími osobami</a:t>
            </a:r>
          </a:p>
          <a:p>
            <a:r>
              <a:rPr lang="cs-CZ" dirty="0"/>
              <a:t>Reakce v Rakousku a Německu… tam to zrealizovali…</a:t>
            </a:r>
          </a:p>
        </p:txBody>
      </p:sp>
    </p:spTree>
    <p:extLst>
      <p:ext uri="{BB962C8B-B14F-4D97-AF65-F5344CB8AC3E}">
        <p14:creationId xmlns:p14="http://schemas.microsoft.com/office/powerpoint/2010/main" val="2289060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a:extLst>
              <a:ext uri="{FF2B5EF4-FFF2-40B4-BE49-F238E27FC236}">
                <a16:creationId xmlns:a16="http://schemas.microsoft.com/office/drawing/2014/main" id="{2CD44B12-6F64-434B-BD08-4F7C2C6DF1DF}"/>
              </a:ext>
            </a:extLst>
          </p:cNvPr>
          <p:cNvSpPr>
            <a:spLocks noGrp="1"/>
          </p:cNvSpPr>
          <p:nvPr>
            <p:ph type="title"/>
          </p:nvPr>
        </p:nvSpPr>
        <p:spPr/>
        <p:txBody>
          <a:bodyPr>
            <a:normAutofit fontScale="90000"/>
          </a:bodyPr>
          <a:lstStyle/>
          <a:p>
            <a:r>
              <a:rPr lang="cs-CZ" altLang="cs-CZ" dirty="0"/>
              <a:t>Kontrola odtokových parametrů pomocí vzorků</a:t>
            </a:r>
            <a:br>
              <a:rPr lang="cs-CZ" altLang="cs-CZ" dirty="0"/>
            </a:br>
            <a:r>
              <a:rPr lang="cs-CZ" altLang="cs-CZ" dirty="0"/>
              <a:t>- námět z Rakouska </a:t>
            </a:r>
            <a:r>
              <a:rPr lang="cs-CZ" altLang="cs-CZ" sz="2700" dirty="0"/>
              <a:t>(jako příklad ohleduplnosti </a:t>
            </a:r>
            <a:r>
              <a:rPr lang="cs-CZ" altLang="cs-CZ" sz="2700" dirty="0" err="1"/>
              <a:t>govermentu</a:t>
            </a:r>
            <a:r>
              <a:rPr lang="cs-CZ" altLang="cs-CZ" sz="2700" dirty="0"/>
              <a:t>)</a:t>
            </a:r>
          </a:p>
        </p:txBody>
      </p:sp>
      <p:sp>
        <p:nvSpPr>
          <p:cNvPr id="24579" name="Zástupný symbol pro obsah 2">
            <a:extLst>
              <a:ext uri="{FF2B5EF4-FFF2-40B4-BE49-F238E27FC236}">
                <a16:creationId xmlns:a16="http://schemas.microsoft.com/office/drawing/2014/main" id="{4C21DD3D-69FE-4DA3-B5CD-30F90BE16B6D}"/>
              </a:ext>
            </a:extLst>
          </p:cNvPr>
          <p:cNvSpPr>
            <a:spLocks noGrp="1"/>
          </p:cNvSpPr>
          <p:nvPr>
            <p:ph idx="1"/>
          </p:nvPr>
        </p:nvSpPr>
        <p:spPr>
          <a:xfrm>
            <a:off x="910630" y="1556793"/>
            <a:ext cx="10729192" cy="3960440"/>
          </a:xfrm>
        </p:spPr>
        <p:txBody>
          <a:bodyPr>
            <a:normAutofit fontScale="85000" lnSpcReduction="10000"/>
          </a:bodyPr>
          <a:lstStyle/>
          <a:p>
            <a:r>
              <a:rPr lang="cs-CZ" altLang="cs-CZ" dirty="0"/>
              <a:t>Kontrola funkce čistírny na základě jediného odtokového parametru, kterým je amoniakální dusík</a:t>
            </a:r>
          </a:p>
          <a:p>
            <a:pPr lvl="1"/>
            <a:r>
              <a:rPr lang="cs-CZ" altLang="cs-CZ" dirty="0"/>
              <a:t>Viz rakouská norma do 50 EO (</a:t>
            </a:r>
            <a:r>
              <a:rPr lang="cs-CZ" altLang="cs-CZ" dirty="0" err="1"/>
              <a:t>Önorm</a:t>
            </a:r>
            <a:r>
              <a:rPr lang="cs-CZ" altLang="cs-CZ" dirty="0"/>
              <a:t> B 2502-1:2007), která stanovuje odtokové limity pro čistírny do 50 EO pro BSK</a:t>
            </a:r>
            <a:r>
              <a:rPr lang="cs-CZ" altLang="cs-CZ" baseline="-25000" dirty="0"/>
              <a:t>5</a:t>
            </a:r>
            <a:r>
              <a:rPr lang="cs-CZ" altLang="cs-CZ" dirty="0"/>
              <a:t> = 25 mg/l; CHSK = 90 mg/l; TOC = 30 mg/l; </a:t>
            </a:r>
            <a:r>
              <a:rPr lang="cs-CZ" altLang="cs-CZ" dirty="0" err="1"/>
              <a:t>usaditelné</a:t>
            </a:r>
            <a:r>
              <a:rPr lang="cs-CZ" altLang="cs-CZ" dirty="0"/>
              <a:t> látky 0,3 ml/l a NH</a:t>
            </a:r>
            <a:r>
              <a:rPr lang="cs-CZ" altLang="cs-CZ" baseline="-25000" dirty="0"/>
              <a:t>4</a:t>
            </a:r>
            <a:r>
              <a:rPr lang="cs-CZ" altLang="cs-CZ" dirty="0"/>
              <a:t>-N při teplotě nad 12°C do 10 mg/l. </a:t>
            </a:r>
          </a:p>
          <a:p>
            <a:pPr lvl="1"/>
            <a:r>
              <a:rPr lang="cs-CZ" altLang="cs-CZ" dirty="0"/>
              <a:t>dle odstavce 10.2.2, platí, že pokud je při kontrole dosaženo odtokové hodnoty NH</a:t>
            </a:r>
            <a:r>
              <a:rPr lang="cs-CZ" altLang="cs-CZ" baseline="-25000" dirty="0"/>
              <a:t>4</a:t>
            </a:r>
            <a:r>
              <a:rPr lang="cs-CZ" altLang="cs-CZ" dirty="0"/>
              <a:t>-N nižší než 5 mg/l, pak není třeba provádět analýzy dalších kvalitativních parametrů a čistírna se považuje za funkční. </a:t>
            </a:r>
          </a:p>
          <a:p>
            <a:r>
              <a:rPr lang="cs-CZ" altLang="cs-CZ" dirty="0"/>
              <a:t>Jednoduché, efektní, levné….námět jak snížit náklady na provoz </a:t>
            </a:r>
            <a:r>
              <a:rPr lang="cs-CZ" altLang="cs-CZ" dirty="0" err="1"/>
              <a:t>decentrálu</a:t>
            </a:r>
            <a:r>
              <a:rPr lang="cs-CZ" altLang="cs-CZ" dirty="0"/>
              <a:t> pro provozovatele…</a:t>
            </a:r>
          </a:p>
          <a:p>
            <a:pPr lvl="1"/>
            <a:endParaRPr lang="cs-CZ" altLang="cs-CZ" dirty="0"/>
          </a:p>
          <a:p>
            <a:pPr lvl="1"/>
            <a:endParaRPr lang="cs-CZ" altLang="cs-CZ" dirty="0"/>
          </a:p>
        </p:txBody>
      </p:sp>
    </p:spTree>
    <p:extLst>
      <p:ext uri="{BB962C8B-B14F-4D97-AF65-F5344CB8AC3E}">
        <p14:creationId xmlns:p14="http://schemas.microsoft.com/office/powerpoint/2010/main" val="37801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BA9DD6-500C-A498-0156-A5AEDB649C87}"/>
              </a:ext>
            </a:extLst>
          </p:cNvPr>
          <p:cNvSpPr>
            <a:spLocks noGrp="1"/>
          </p:cNvSpPr>
          <p:nvPr>
            <p:ph type="title"/>
          </p:nvPr>
        </p:nvSpPr>
        <p:spPr/>
        <p:txBody>
          <a:bodyPr/>
          <a:lstStyle/>
          <a:p>
            <a:r>
              <a:rPr lang="cs-CZ" dirty="0"/>
              <a:t>Jak by to mohlo fungovat – viz STIS</a:t>
            </a:r>
          </a:p>
        </p:txBody>
      </p:sp>
      <p:pic>
        <p:nvPicPr>
          <p:cNvPr id="7" name="Zástupný obsah 6">
            <a:extLst>
              <a:ext uri="{FF2B5EF4-FFF2-40B4-BE49-F238E27FC236}">
                <a16:creationId xmlns:a16="http://schemas.microsoft.com/office/drawing/2014/main" id="{DBED6D6B-1680-98A7-7C23-CBA2005EF47D}"/>
              </a:ext>
            </a:extLst>
          </p:cNvPr>
          <p:cNvPicPr>
            <a:picLocks noGrp="1" noChangeAspect="1"/>
          </p:cNvPicPr>
          <p:nvPr>
            <p:ph idx="1"/>
          </p:nvPr>
        </p:nvPicPr>
        <p:blipFill>
          <a:blip r:embed="rId2"/>
          <a:stretch>
            <a:fillRect/>
          </a:stretch>
        </p:blipFill>
        <p:spPr>
          <a:xfrm>
            <a:off x="6239222" y="1484784"/>
            <a:ext cx="4680520" cy="1944216"/>
          </a:xfrm>
        </p:spPr>
      </p:pic>
      <p:pic>
        <p:nvPicPr>
          <p:cNvPr id="5" name="Obrázek 4">
            <a:extLst>
              <a:ext uri="{FF2B5EF4-FFF2-40B4-BE49-F238E27FC236}">
                <a16:creationId xmlns:a16="http://schemas.microsoft.com/office/drawing/2014/main" id="{91FBC1F0-CF4A-8BF6-4F80-DAA0AA55104A}"/>
              </a:ext>
            </a:extLst>
          </p:cNvPr>
          <p:cNvPicPr>
            <a:picLocks noChangeAspect="1"/>
          </p:cNvPicPr>
          <p:nvPr/>
        </p:nvPicPr>
        <p:blipFill>
          <a:blip r:embed="rId3"/>
          <a:stretch>
            <a:fillRect/>
          </a:stretch>
        </p:blipFill>
        <p:spPr>
          <a:xfrm>
            <a:off x="867117" y="1395490"/>
            <a:ext cx="4202397" cy="2033510"/>
          </a:xfrm>
          <a:prstGeom prst="rect">
            <a:avLst/>
          </a:prstGeom>
        </p:spPr>
      </p:pic>
      <p:pic>
        <p:nvPicPr>
          <p:cNvPr id="9" name="Obrázek 8">
            <a:extLst>
              <a:ext uri="{FF2B5EF4-FFF2-40B4-BE49-F238E27FC236}">
                <a16:creationId xmlns:a16="http://schemas.microsoft.com/office/drawing/2014/main" id="{956D6893-2618-FA2D-308D-E6C87BDFFF54}"/>
              </a:ext>
            </a:extLst>
          </p:cNvPr>
          <p:cNvPicPr>
            <a:picLocks noChangeAspect="1"/>
          </p:cNvPicPr>
          <p:nvPr/>
        </p:nvPicPr>
        <p:blipFill>
          <a:blip r:embed="rId4"/>
          <a:stretch>
            <a:fillRect/>
          </a:stretch>
        </p:blipFill>
        <p:spPr>
          <a:xfrm>
            <a:off x="905787" y="3645024"/>
            <a:ext cx="7349659" cy="2131288"/>
          </a:xfrm>
          <a:prstGeom prst="rect">
            <a:avLst/>
          </a:prstGeom>
        </p:spPr>
      </p:pic>
      <p:pic>
        <p:nvPicPr>
          <p:cNvPr id="11" name="Obrázek 10">
            <a:extLst>
              <a:ext uri="{FF2B5EF4-FFF2-40B4-BE49-F238E27FC236}">
                <a16:creationId xmlns:a16="http://schemas.microsoft.com/office/drawing/2014/main" id="{EBFD87D7-2124-D7F9-F0FF-EEC045D43D6C}"/>
              </a:ext>
            </a:extLst>
          </p:cNvPr>
          <p:cNvPicPr>
            <a:picLocks noChangeAspect="1"/>
          </p:cNvPicPr>
          <p:nvPr/>
        </p:nvPicPr>
        <p:blipFill>
          <a:blip r:embed="rId5"/>
          <a:stretch>
            <a:fillRect/>
          </a:stretch>
        </p:blipFill>
        <p:spPr>
          <a:xfrm>
            <a:off x="8471470" y="3738560"/>
            <a:ext cx="2520280" cy="1944216"/>
          </a:xfrm>
          <a:prstGeom prst="rect">
            <a:avLst/>
          </a:prstGeom>
        </p:spPr>
      </p:pic>
    </p:spTree>
    <p:extLst>
      <p:ext uri="{BB962C8B-B14F-4D97-AF65-F5344CB8AC3E}">
        <p14:creationId xmlns:p14="http://schemas.microsoft.com/office/powerpoint/2010/main" val="935020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34B1B9F-24B3-49F0-A350-5355B60C7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382" y="188640"/>
            <a:ext cx="4299942" cy="5733256"/>
          </a:xfrm>
          <a:prstGeom prst="rect">
            <a:avLst/>
          </a:prstGeom>
        </p:spPr>
      </p:pic>
      <p:sp>
        <p:nvSpPr>
          <p:cNvPr id="2" name="Nadpis 1">
            <a:extLst>
              <a:ext uri="{FF2B5EF4-FFF2-40B4-BE49-F238E27FC236}">
                <a16:creationId xmlns:a16="http://schemas.microsoft.com/office/drawing/2014/main" id="{977A2EA3-7B98-4BB0-90E8-17847C4BB289}"/>
              </a:ext>
            </a:extLst>
          </p:cNvPr>
          <p:cNvSpPr>
            <a:spLocks noGrp="1"/>
          </p:cNvSpPr>
          <p:nvPr>
            <p:ph type="title"/>
          </p:nvPr>
        </p:nvSpPr>
        <p:spPr>
          <a:xfrm>
            <a:off x="406574" y="476672"/>
            <a:ext cx="6408712" cy="764704"/>
          </a:xfrm>
        </p:spPr>
        <p:txBody>
          <a:bodyPr>
            <a:normAutofit/>
          </a:bodyPr>
          <a:lstStyle/>
          <a:p>
            <a:r>
              <a:rPr lang="cs-CZ" sz="4000" dirty="0">
                <a:solidFill>
                  <a:srgbClr val="1F407A"/>
                </a:solidFill>
              </a:rPr>
              <a:t>Obec Litultovice</a:t>
            </a:r>
          </a:p>
        </p:txBody>
      </p:sp>
      <p:sp>
        <p:nvSpPr>
          <p:cNvPr id="3" name="Zástupný obsah 2">
            <a:extLst>
              <a:ext uri="{FF2B5EF4-FFF2-40B4-BE49-F238E27FC236}">
                <a16:creationId xmlns:a16="http://schemas.microsoft.com/office/drawing/2014/main" id="{EF1A444E-804C-4E41-A3DF-F957C13E4853}"/>
              </a:ext>
            </a:extLst>
          </p:cNvPr>
          <p:cNvSpPr>
            <a:spLocks noGrp="1"/>
          </p:cNvSpPr>
          <p:nvPr>
            <p:ph idx="1"/>
          </p:nvPr>
        </p:nvSpPr>
        <p:spPr>
          <a:xfrm>
            <a:off x="432729" y="1268760"/>
            <a:ext cx="6814605" cy="4392488"/>
          </a:xfrm>
        </p:spPr>
        <p:txBody>
          <a:bodyPr>
            <a:normAutofit/>
          </a:bodyPr>
          <a:lstStyle/>
          <a:p>
            <a:pPr>
              <a:lnSpc>
                <a:spcPct val="150000"/>
              </a:lnSpc>
            </a:pPr>
            <a:r>
              <a:rPr lang="cs-CZ" altLang="cs-CZ" sz="2400" dirty="0"/>
              <a:t>Realizace 130 ks DČOV</a:t>
            </a:r>
          </a:p>
          <a:p>
            <a:pPr>
              <a:lnSpc>
                <a:spcPct val="150000"/>
              </a:lnSpc>
            </a:pPr>
            <a:r>
              <a:rPr lang="cs-CZ" altLang="cs-CZ" sz="2400" dirty="0"/>
              <a:t>AS-</a:t>
            </a:r>
            <a:r>
              <a:rPr lang="cs-CZ" altLang="cs-CZ" sz="2400" dirty="0" err="1"/>
              <a:t>MONOcomp</a:t>
            </a:r>
            <a:r>
              <a:rPr lang="cs-CZ" altLang="cs-CZ" sz="2400" dirty="0"/>
              <a:t> 4,8,12 AS-</a:t>
            </a:r>
            <a:r>
              <a:rPr lang="cs-CZ" altLang="cs-CZ" sz="2400" dirty="0" err="1"/>
              <a:t>MONOcomp</a:t>
            </a:r>
            <a:r>
              <a:rPr lang="cs-CZ" altLang="cs-CZ" sz="2400" dirty="0"/>
              <a:t> PB a AS-</a:t>
            </a:r>
            <a:r>
              <a:rPr lang="cs-CZ" altLang="cs-CZ" sz="2400" dirty="0" err="1"/>
              <a:t>MONOcomp</a:t>
            </a:r>
            <a:r>
              <a:rPr lang="cs-CZ" altLang="cs-CZ" sz="2400" dirty="0"/>
              <a:t> PB/SV atd.</a:t>
            </a:r>
          </a:p>
          <a:p>
            <a:pPr>
              <a:lnSpc>
                <a:spcPct val="150000"/>
              </a:lnSpc>
            </a:pPr>
            <a:r>
              <a:rPr lang="cs-CZ" altLang="cs-CZ" sz="2400" dirty="0"/>
              <a:t>Předpokládaná realizace 10/2022- 01/2024.</a:t>
            </a:r>
          </a:p>
          <a:p>
            <a:pPr>
              <a:lnSpc>
                <a:spcPct val="150000"/>
              </a:lnSpc>
            </a:pPr>
            <a:r>
              <a:rPr lang="cs-CZ" altLang="cs-CZ" sz="2400" dirty="0"/>
              <a:t>Skutečná realizace 10/2022-10/2023.</a:t>
            </a:r>
          </a:p>
          <a:p>
            <a:r>
              <a:rPr lang="cs-CZ" altLang="cs-CZ" sz="2400" dirty="0"/>
              <a:t>V obci probíhalo školení místních obyvatel a kontrolní  dny na stavbách.</a:t>
            </a:r>
          </a:p>
          <a:p>
            <a:pPr marL="0" indent="0">
              <a:buNone/>
            </a:pPr>
            <a:endParaRPr lang="cs-CZ" dirty="0"/>
          </a:p>
        </p:txBody>
      </p:sp>
    </p:spTree>
    <p:extLst>
      <p:ext uri="{BB962C8B-B14F-4D97-AF65-F5344CB8AC3E}">
        <p14:creationId xmlns:p14="http://schemas.microsoft.com/office/powerpoint/2010/main" val="244956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D5E60524-4C8D-4EF4-9594-3842F2BAA0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614" y="764704"/>
            <a:ext cx="3777884" cy="5037179"/>
          </a:xfrm>
          <a:prstGeom prst="rect">
            <a:avLst/>
          </a:prstGeom>
        </p:spPr>
      </p:pic>
      <p:pic>
        <p:nvPicPr>
          <p:cNvPr id="9" name="Obrázek 8">
            <a:extLst>
              <a:ext uri="{FF2B5EF4-FFF2-40B4-BE49-F238E27FC236}">
                <a16:creationId xmlns:a16="http://schemas.microsoft.com/office/drawing/2014/main" id="{058CE3BA-88F8-4587-AA40-B431738C7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438" y="188640"/>
            <a:ext cx="3923723" cy="5231630"/>
          </a:xfrm>
          <a:prstGeom prst="rect">
            <a:avLst/>
          </a:prstGeom>
        </p:spPr>
      </p:pic>
      <p:pic>
        <p:nvPicPr>
          <p:cNvPr id="5" name="Obrázek 4">
            <a:extLst>
              <a:ext uri="{FF2B5EF4-FFF2-40B4-BE49-F238E27FC236}">
                <a16:creationId xmlns:a16="http://schemas.microsoft.com/office/drawing/2014/main" id="{61CF05EB-77FD-4BC1-89B3-35F56E501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58" y="188640"/>
            <a:ext cx="3636404" cy="4848539"/>
          </a:xfrm>
          <a:prstGeom prst="rect">
            <a:avLst/>
          </a:prstGeom>
        </p:spPr>
      </p:pic>
      <p:sp>
        <p:nvSpPr>
          <p:cNvPr id="2" name="Nadpis 1">
            <a:extLst>
              <a:ext uri="{FF2B5EF4-FFF2-40B4-BE49-F238E27FC236}">
                <a16:creationId xmlns:a16="http://schemas.microsoft.com/office/drawing/2014/main" id="{1007E572-7A13-4072-B6A4-2C829C7EBF73}"/>
              </a:ext>
            </a:extLst>
          </p:cNvPr>
          <p:cNvSpPr>
            <a:spLocks noGrp="1"/>
          </p:cNvSpPr>
          <p:nvPr>
            <p:ph type="title"/>
          </p:nvPr>
        </p:nvSpPr>
        <p:spPr>
          <a:xfrm>
            <a:off x="550590" y="-171400"/>
            <a:ext cx="10971372" cy="1143000"/>
          </a:xfrm>
        </p:spPr>
        <p:txBody>
          <a:bodyPr>
            <a:normAutofit/>
          </a:bodyPr>
          <a:lstStyle/>
          <a:p>
            <a:r>
              <a:rPr lang="cs-CZ" sz="4000" dirty="0">
                <a:solidFill>
                  <a:srgbClr val="1F407A"/>
                </a:solidFill>
              </a:rPr>
              <a:t>Foto z realizace</a:t>
            </a:r>
          </a:p>
        </p:txBody>
      </p:sp>
    </p:spTree>
    <p:extLst>
      <p:ext uri="{BB962C8B-B14F-4D97-AF65-F5344CB8AC3E}">
        <p14:creationId xmlns:p14="http://schemas.microsoft.com/office/powerpoint/2010/main" val="765366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5">
            <a:extLst>
              <a:ext uri="{FF2B5EF4-FFF2-40B4-BE49-F238E27FC236}">
                <a16:creationId xmlns:a16="http://schemas.microsoft.com/office/drawing/2014/main" id="{39E3D012-AC40-7008-B861-A5C597850787}"/>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9363943" y="398237"/>
            <a:ext cx="2304198" cy="2089400"/>
          </a:xfrm>
          <a:prstGeom prst="rect">
            <a:avLst/>
          </a:prstGeom>
          <a:effectLst>
            <a:softEdge rad="63500"/>
          </a:effectLst>
        </p:spPr>
      </p:pic>
      <p:pic>
        <p:nvPicPr>
          <p:cNvPr id="4" name="Obrázek 3">
            <a:extLst>
              <a:ext uri="{FF2B5EF4-FFF2-40B4-BE49-F238E27FC236}">
                <a16:creationId xmlns:a16="http://schemas.microsoft.com/office/drawing/2014/main" id="{779D932C-B5F2-EAFE-B61E-E79DDD73F1D1}"/>
              </a:ext>
            </a:extLst>
          </p:cNvPr>
          <p:cNvPicPr>
            <a:picLocks noChangeAspect="1"/>
          </p:cNvPicPr>
          <p:nvPr/>
        </p:nvPicPr>
        <p:blipFill rotWithShape="1">
          <a:blip r:embed="rId3"/>
          <a:srcRect l="5833"/>
          <a:stretch/>
        </p:blipFill>
        <p:spPr>
          <a:xfrm>
            <a:off x="567315" y="2343367"/>
            <a:ext cx="8563880" cy="2880320"/>
          </a:xfrm>
          <a:prstGeom prst="rect">
            <a:avLst/>
          </a:prstGeom>
        </p:spPr>
      </p:pic>
      <p:sp>
        <p:nvSpPr>
          <p:cNvPr id="2" name="Nadpis 1">
            <a:extLst>
              <a:ext uri="{FF2B5EF4-FFF2-40B4-BE49-F238E27FC236}">
                <a16:creationId xmlns:a16="http://schemas.microsoft.com/office/drawing/2014/main" id="{64FE6394-B9C4-4666-B3FA-DA61FFBA4B9E}"/>
              </a:ext>
            </a:extLst>
          </p:cNvPr>
          <p:cNvSpPr>
            <a:spLocks noGrp="1"/>
          </p:cNvSpPr>
          <p:nvPr>
            <p:ph type="title"/>
          </p:nvPr>
        </p:nvSpPr>
        <p:spPr>
          <a:xfrm>
            <a:off x="334566" y="-243408"/>
            <a:ext cx="10971372" cy="1143000"/>
          </a:xfrm>
        </p:spPr>
        <p:txBody>
          <a:bodyPr>
            <a:normAutofit/>
          </a:bodyPr>
          <a:lstStyle/>
          <a:p>
            <a:r>
              <a:rPr lang="cs-CZ" sz="4000" dirty="0">
                <a:solidFill>
                  <a:srgbClr val="1F407A"/>
                </a:solidFill>
              </a:rPr>
              <a:t>Vzdálený monitoring</a:t>
            </a:r>
          </a:p>
        </p:txBody>
      </p:sp>
      <p:sp>
        <p:nvSpPr>
          <p:cNvPr id="3" name="Zástupný obsah 2">
            <a:extLst>
              <a:ext uri="{FF2B5EF4-FFF2-40B4-BE49-F238E27FC236}">
                <a16:creationId xmlns:a16="http://schemas.microsoft.com/office/drawing/2014/main" id="{90E65862-0802-4FBB-8CDB-D482809063C2}"/>
              </a:ext>
            </a:extLst>
          </p:cNvPr>
          <p:cNvSpPr>
            <a:spLocks noGrp="1"/>
          </p:cNvSpPr>
          <p:nvPr>
            <p:ph idx="1"/>
          </p:nvPr>
        </p:nvSpPr>
        <p:spPr>
          <a:xfrm>
            <a:off x="262558" y="620688"/>
            <a:ext cx="11161240" cy="4905672"/>
          </a:xfrm>
        </p:spPr>
        <p:txBody>
          <a:bodyPr/>
          <a:lstStyle/>
          <a:p>
            <a:r>
              <a:rPr lang="cs-CZ" sz="2200" dirty="0"/>
              <a:t>Je podmínkou dotace.</a:t>
            </a:r>
          </a:p>
          <a:p>
            <a:r>
              <a:rPr lang="cs-CZ" sz="2200" dirty="0"/>
              <a:t>Přes aplikaci má obec dohled nad všemi ČOV.</a:t>
            </a:r>
          </a:p>
          <a:p>
            <a:r>
              <a:rPr lang="cs-CZ" sz="2200" dirty="0"/>
              <a:t>Aplikace hlásí chybová hlášení.</a:t>
            </a:r>
          </a:p>
          <a:p>
            <a:r>
              <a:rPr lang="cs-CZ" sz="2200" dirty="0"/>
              <a:t>Jde vidět přesná nemovitost u které se ČOV nachází.</a:t>
            </a:r>
          </a:p>
          <a:p>
            <a:endParaRPr lang="cs-CZ" dirty="0"/>
          </a:p>
        </p:txBody>
      </p:sp>
      <p:pic>
        <p:nvPicPr>
          <p:cNvPr id="7" name="Obrázek 6">
            <a:extLst>
              <a:ext uri="{FF2B5EF4-FFF2-40B4-BE49-F238E27FC236}">
                <a16:creationId xmlns:a16="http://schemas.microsoft.com/office/drawing/2014/main" id="{CD545935-9092-C058-3200-014473B8F8F7}"/>
              </a:ext>
            </a:extLst>
          </p:cNvPr>
          <p:cNvPicPr>
            <a:picLocks noChangeAspect="1"/>
          </p:cNvPicPr>
          <p:nvPr/>
        </p:nvPicPr>
        <p:blipFill>
          <a:blip r:embed="rId4"/>
          <a:stretch>
            <a:fillRect/>
          </a:stretch>
        </p:blipFill>
        <p:spPr>
          <a:xfrm>
            <a:off x="9689192" y="3109893"/>
            <a:ext cx="1826356" cy="2167353"/>
          </a:xfrm>
          <a:prstGeom prst="rect">
            <a:avLst/>
          </a:prstGeom>
          <a:effectLst>
            <a:softEdge rad="63500"/>
          </a:effectLst>
        </p:spPr>
      </p:pic>
      <p:sp>
        <p:nvSpPr>
          <p:cNvPr id="6" name="Nadpis 1">
            <a:extLst>
              <a:ext uri="{FF2B5EF4-FFF2-40B4-BE49-F238E27FC236}">
                <a16:creationId xmlns:a16="http://schemas.microsoft.com/office/drawing/2014/main" id="{5D3F98A9-E8CE-D5AE-40FC-150DD8C361CC}"/>
              </a:ext>
            </a:extLst>
          </p:cNvPr>
          <p:cNvSpPr txBox="1">
            <a:spLocks/>
          </p:cNvSpPr>
          <p:nvPr/>
        </p:nvSpPr>
        <p:spPr>
          <a:xfrm>
            <a:off x="383038" y="5062778"/>
            <a:ext cx="90271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solidFill>
                  <a:srgbClr val="1F407A"/>
                </a:solidFill>
              </a:rPr>
              <a:t>Zkušenosti z revizí  80 ks a z provozu???</a:t>
            </a:r>
          </a:p>
        </p:txBody>
      </p:sp>
    </p:spTree>
    <p:extLst>
      <p:ext uri="{BB962C8B-B14F-4D97-AF65-F5344CB8AC3E}">
        <p14:creationId xmlns:p14="http://schemas.microsoft.com/office/powerpoint/2010/main" val="3851529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571680-E299-512A-F070-F1ECC3721DAA}"/>
              </a:ext>
            </a:extLst>
          </p:cNvPr>
          <p:cNvSpPr>
            <a:spLocks noGrp="1"/>
          </p:cNvSpPr>
          <p:nvPr>
            <p:ph type="title"/>
          </p:nvPr>
        </p:nvSpPr>
        <p:spPr/>
        <p:txBody>
          <a:bodyPr/>
          <a:lstStyle/>
          <a:p>
            <a:r>
              <a:rPr lang="cs-CZ" dirty="0"/>
              <a:t>Můj názor a návrh postupu podle směrnice</a:t>
            </a:r>
          </a:p>
        </p:txBody>
      </p:sp>
      <p:sp>
        <p:nvSpPr>
          <p:cNvPr id="3" name="Zástupný obsah 2">
            <a:extLst>
              <a:ext uri="{FF2B5EF4-FFF2-40B4-BE49-F238E27FC236}">
                <a16:creationId xmlns:a16="http://schemas.microsoft.com/office/drawing/2014/main" id="{EB959877-A62B-AB55-AA50-70FE6CBE851F}"/>
              </a:ext>
            </a:extLst>
          </p:cNvPr>
          <p:cNvSpPr>
            <a:spLocks noGrp="1"/>
          </p:cNvSpPr>
          <p:nvPr>
            <p:ph idx="1"/>
          </p:nvPr>
        </p:nvSpPr>
        <p:spPr/>
        <p:txBody>
          <a:bodyPr>
            <a:normAutofit lnSpcReduction="10000"/>
          </a:bodyPr>
          <a:lstStyle/>
          <a:p>
            <a:r>
              <a:rPr lang="cs-CZ" dirty="0"/>
              <a:t>Zpracovat PRVKÚC tak aby řešení se stokovou sítí vyhovovalo požadavku na proporcionálnost, ekonomickou únosnost (180 tis. Kč/EO)</a:t>
            </a:r>
          </a:p>
          <a:p>
            <a:r>
              <a:rPr lang="cs-CZ" dirty="0"/>
              <a:t>Tam kde není centrál únosný, tam zvolit vhodný </a:t>
            </a:r>
            <a:r>
              <a:rPr lang="cs-CZ" dirty="0" err="1"/>
              <a:t>decentrál</a:t>
            </a:r>
            <a:r>
              <a:rPr lang="cs-CZ" dirty="0"/>
              <a:t> .. Tj. variantní řešení a jeho vyhodnocení podle ESG</a:t>
            </a:r>
          </a:p>
          <a:p>
            <a:r>
              <a:rPr lang="cs-CZ" dirty="0"/>
              <a:t>Důležitý je i efektivní způsob povolování </a:t>
            </a:r>
            <a:r>
              <a:rPr lang="cs-CZ" dirty="0" err="1"/>
              <a:t>decentrálu</a:t>
            </a:r>
            <a:r>
              <a:rPr lang="cs-CZ" dirty="0"/>
              <a:t> (řízení a požadavky) a kontrola jeho provozu –  odpovídající rizikům, kontrola třetími osobami (viz technické u aut, kominíci) s centrální evidencí (viz technické u aut)… ale to už tady bylo.</a:t>
            </a:r>
          </a:p>
          <a:p>
            <a:endParaRPr lang="cs-CZ" dirty="0"/>
          </a:p>
        </p:txBody>
      </p:sp>
    </p:spTree>
    <p:extLst>
      <p:ext uri="{BB962C8B-B14F-4D97-AF65-F5344CB8AC3E}">
        <p14:creationId xmlns:p14="http://schemas.microsoft.com/office/powerpoint/2010/main" val="87246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7BD8-DC0B-7A49-AF76-5658C2A32C3E}"/>
              </a:ext>
            </a:extLst>
          </p:cNvPr>
          <p:cNvSpPr>
            <a:spLocks noGrp="1"/>
          </p:cNvSpPr>
          <p:nvPr>
            <p:ph type="title"/>
          </p:nvPr>
        </p:nvSpPr>
        <p:spPr/>
        <p:txBody>
          <a:bodyPr/>
          <a:lstStyle/>
          <a:p>
            <a:r>
              <a:rPr lang="en-GB" dirty="0">
                <a:effectLst/>
              </a:rPr>
              <a:t>PŘEDSTAVENÍ</a:t>
            </a:r>
            <a:endParaRPr lang="x-none" dirty="0"/>
          </a:p>
        </p:txBody>
      </p:sp>
      <p:pic>
        <p:nvPicPr>
          <p:cNvPr id="3" name="Picture 3"/>
          <p:cNvPicPr>
            <a:picLocks noChangeAspect="1" noChangeArrowheads="1"/>
          </p:cNvPicPr>
          <p:nvPr/>
        </p:nvPicPr>
        <p:blipFill>
          <a:blip r:embed="rId2"/>
          <a:srcRect/>
          <a:stretch>
            <a:fillRect/>
          </a:stretch>
        </p:blipFill>
        <p:spPr bwMode="auto">
          <a:xfrm>
            <a:off x="-1" y="0"/>
            <a:ext cx="12190413" cy="6857107"/>
          </a:xfrm>
          <a:prstGeom prst="rect">
            <a:avLst/>
          </a:prstGeom>
          <a:noFill/>
          <a:ln w="9525">
            <a:noFill/>
            <a:miter lim="800000"/>
            <a:headEnd/>
            <a:tailEnd/>
          </a:ln>
        </p:spPr>
      </p:pic>
      <p:pic>
        <p:nvPicPr>
          <p:cNvPr id="4" name="Picture Placeholder 6">
            <a:extLst>
              <a:ext uri="{FF2B5EF4-FFF2-40B4-BE49-F238E27FC236}">
                <a16:creationId xmlns:a16="http://schemas.microsoft.com/office/drawing/2014/main" id="{03D7EDB0-99A6-6348-B900-FF83A5CD0D00}"/>
              </a:ext>
            </a:extLst>
          </p:cNvPr>
          <p:cNvPicPr>
            <a:picLocks/>
          </p:cNvPicPr>
          <p:nvPr/>
        </p:nvPicPr>
        <p:blipFill rotWithShape="1">
          <a:blip r:embed="rId3" cstate="screen">
            <a:extLst>
              <a:ext uri="{28A0092B-C50C-407E-A947-70E740481C1C}">
                <a14:useLocalDpi xmlns:a14="http://schemas.microsoft.com/office/drawing/2010/main"/>
              </a:ext>
            </a:extLst>
          </a:blip>
          <a:srcRect t="772" b="772"/>
          <a:stretch/>
        </p:blipFill>
        <p:spPr>
          <a:xfrm>
            <a:off x="9371898" y="6509937"/>
            <a:ext cx="1980424" cy="347617"/>
          </a:xfrm>
          <a:prstGeom prst="rect">
            <a:avLst/>
          </a:prstGeom>
        </p:spPr>
      </p:pic>
      <p:sp>
        <p:nvSpPr>
          <p:cNvPr id="5" name="TextovéPole 4">
            <a:extLst>
              <a:ext uri="{FF2B5EF4-FFF2-40B4-BE49-F238E27FC236}">
                <a16:creationId xmlns:a16="http://schemas.microsoft.com/office/drawing/2014/main" id="{1AC1E63B-204F-9DCD-1422-45D7CC1804E3}"/>
              </a:ext>
            </a:extLst>
          </p:cNvPr>
          <p:cNvSpPr txBox="1"/>
          <p:nvPr/>
        </p:nvSpPr>
        <p:spPr>
          <a:xfrm flipH="1">
            <a:off x="4078982" y="1556792"/>
            <a:ext cx="6421791" cy="584775"/>
          </a:xfrm>
          <a:prstGeom prst="rect">
            <a:avLst/>
          </a:prstGeom>
          <a:noFill/>
        </p:spPr>
        <p:txBody>
          <a:bodyPr wrap="square" rtlCol="0">
            <a:spAutoFit/>
          </a:bodyPr>
          <a:lstStyle/>
          <a:p>
            <a:r>
              <a:rPr lang="cs-CZ" sz="3200" b="1" dirty="0"/>
              <a:t>Můj favorit v oblasti IS pro VENKOV</a:t>
            </a:r>
          </a:p>
        </p:txBody>
      </p:sp>
      <p:sp>
        <p:nvSpPr>
          <p:cNvPr id="6" name="TextovéPole 5">
            <a:extLst>
              <a:ext uri="{FF2B5EF4-FFF2-40B4-BE49-F238E27FC236}">
                <a16:creationId xmlns:a16="http://schemas.microsoft.com/office/drawing/2014/main" id="{680DF5DC-63EA-5480-B52F-2F7F55D85F82}"/>
              </a:ext>
            </a:extLst>
          </p:cNvPr>
          <p:cNvSpPr txBox="1"/>
          <p:nvPr/>
        </p:nvSpPr>
        <p:spPr>
          <a:xfrm flipH="1">
            <a:off x="766614" y="4860449"/>
            <a:ext cx="6421791" cy="584775"/>
          </a:xfrm>
          <a:prstGeom prst="rect">
            <a:avLst/>
          </a:prstGeom>
          <a:noFill/>
        </p:spPr>
        <p:txBody>
          <a:bodyPr wrap="square" rtlCol="0">
            <a:spAutoFit/>
          </a:bodyPr>
          <a:lstStyle/>
          <a:p>
            <a:r>
              <a:rPr lang="cs-CZ" sz="3200" b="1" dirty="0"/>
              <a:t>Stávající septik nebo jímka a…</a:t>
            </a:r>
          </a:p>
        </p:txBody>
      </p:sp>
    </p:spTree>
    <p:extLst>
      <p:ext uri="{BB962C8B-B14F-4D97-AF65-F5344CB8AC3E}">
        <p14:creationId xmlns:p14="http://schemas.microsoft.com/office/powerpoint/2010/main" val="21285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a:extLst>
              <a:ext uri="{FF2B5EF4-FFF2-40B4-BE49-F238E27FC236}">
                <a16:creationId xmlns:a16="http://schemas.microsoft.com/office/drawing/2014/main" id="{BD640B60-38B2-45EF-BAE1-50CD7B2095CB}"/>
              </a:ext>
            </a:extLst>
          </p:cNvPr>
          <p:cNvSpPr>
            <a:spLocks noGrp="1"/>
          </p:cNvSpPr>
          <p:nvPr>
            <p:ph type="title"/>
          </p:nvPr>
        </p:nvSpPr>
        <p:spPr>
          <a:xfrm>
            <a:off x="1980406" y="-26988"/>
            <a:ext cx="8229600" cy="1143001"/>
          </a:xfrm>
        </p:spPr>
        <p:txBody>
          <a:bodyPr/>
          <a:lstStyle/>
          <a:p>
            <a:r>
              <a:rPr lang="cs-CZ" altLang="cs-CZ" sz="3600" dirty="0"/>
              <a:t>Extenzivní řešení -Septik + vertikální </a:t>
            </a:r>
            <a:r>
              <a:rPr lang="cs-CZ" altLang="cs-CZ" sz="3600" dirty="0" err="1"/>
              <a:t>biofiltr</a:t>
            </a:r>
            <a:br>
              <a:rPr lang="cs-CZ" altLang="cs-CZ" sz="4000" dirty="0"/>
            </a:br>
            <a:r>
              <a:rPr lang="cs-CZ" altLang="cs-CZ" sz="2400" dirty="0"/>
              <a:t>dlouhodobě  nejefektivnější řešení, napodobující přírodu</a:t>
            </a:r>
            <a:endParaRPr lang="cs-CZ" altLang="cs-CZ" sz="4000" dirty="0"/>
          </a:p>
        </p:txBody>
      </p:sp>
      <p:pic>
        <p:nvPicPr>
          <p:cNvPr id="61443" name="Zástupný symbol pro obsah 4">
            <a:extLst>
              <a:ext uri="{FF2B5EF4-FFF2-40B4-BE49-F238E27FC236}">
                <a16:creationId xmlns:a16="http://schemas.microsoft.com/office/drawing/2014/main" id="{A5D08F77-D051-4E04-954B-7CF158BEA3D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94606" y="1268760"/>
            <a:ext cx="6218262" cy="4145280"/>
          </a:xfrm>
        </p:spPr>
      </p:pic>
      <p:sp>
        <p:nvSpPr>
          <p:cNvPr id="61444" name="TextovéPole 1">
            <a:extLst>
              <a:ext uri="{FF2B5EF4-FFF2-40B4-BE49-F238E27FC236}">
                <a16:creationId xmlns:a16="http://schemas.microsoft.com/office/drawing/2014/main" id="{2E032A2F-749C-49BA-9A62-B554AB22401D}"/>
              </a:ext>
            </a:extLst>
          </p:cNvPr>
          <p:cNvSpPr txBox="1">
            <a:spLocks noChangeArrowheads="1"/>
          </p:cNvSpPr>
          <p:nvPr/>
        </p:nvSpPr>
        <p:spPr bwMode="auto">
          <a:xfrm>
            <a:off x="2078831" y="5451450"/>
            <a:ext cx="803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dirty="0">
                <a:latin typeface="Arial" panose="020B0604020202020204" pitchFamily="34" charset="0"/>
              </a:rPr>
              <a:t>Při dotaci cca 100 tis. Kč/dům tj. 1000 EUR/EO by náklady občanů na čištění</a:t>
            </a:r>
          </a:p>
          <a:p>
            <a:pPr>
              <a:spcBef>
                <a:spcPct val="0"/>
              </a:spcBef>
              <a:buFontTx/>
              <a:buNone/>
            </a:pPr>
            <a:r>
              <a:rPr lang="cs-CZ" altLang="cs-CZ" sz="1800" dirty="0">
                <a:latin typeface="Arial" panose="020B0604020202020204" pitchFamily="34" charset="0"/>
              </a:rPr>
              <a:t>byly minimální (kontrola a odvoz kalu) - do 0,5 EUR/m3 ???</a:t>
            </a:r>
          </a:p>
        </p:txBody>
      </p:sp>
      <p:pic>
        <p:nvPicPr>
          <p:cNvPr id="2" name="Obrázek 1">
            <a:extLst>
              <a:ext uri="{FF2B5EF4-FFF2-40B4-BE49-F238E27FC236}">
                <a16:creationId xmlns:a16="http://schemas.microsoft.com/office/drawing/2014/main" id="{32975B7B-F57E-F457-07C1-4F59872C7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5406" y="1283568"/>
            <a:ext cx="3106440" cy="4141920"/>
          </a:xfrm>
          <a:prstGeom prst="rect">
            <a:avLst/>
          </a:prstGeom>
        </p:spPr>
      </p:pic>
    </p:spTree>
    <p:extLst>
      <p:ext uri="{BB962C8B-B14F-4D97-AF65-F5344CB8AC3E}">
        <p14:creationId xmlns:p14="http://schemas.microsoft.com/office/powerpoint/2010/main" val="304013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6C9EB-6DCE-51BB-10EA-1D2155791AC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53B5ED0-AF0E-5E04-B756-EACB575E8251}"/>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AB81200-595A-D1C3-ECD6-2B3A7D5D9A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67568" cy="6669359"/>
          </a:xfrm>
          <a:prstGeom prst="rect">
            <a:avLst/>
          </a:prstGeom>
          <a:noFill/>
          <a:ln>
            <a:noFill/>
          </a:ln>
        </p:spPr>
      </p:pic>
    </p:spTree>
    <p:extLst>
      <p:ext uri="{BB962C8B-B14F-4D97-AF65-F5344CB8AC3E}">
        <p14:creationId xmlns:p14="http://schemas.microsoft.com/office/powerpoint/2010/main" val="3743532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75D70A6-C26F-C62B-E403-BAF934A4FC03}"/>
              </a:ext>
            </a:extLst>
          </p:cNvPr>
          <p:cNvSpPr>
            <a:spLocks noGrp="1"/>
          </p:cNvSpPr>
          <p:nvPr>
            <p:ph sz="quarter" idx="14"/>
          </p:nvPr>
        </p:nvSpPr>
        <p:spPr>
          <a:xfrm>
            <a:off x="1475807" y="1016489"/>
            <a:ext cx="7929518" cy="1373761"/>
          </a:xfrm>
        </p:spPr>
        <p:txBody>
          <a:bodyPr>
            <a:normAutofit/>
          </a:bodyPr>
          <a:lstStyle/>
          <a:p>
            <a:r>
              <a:rPr lang="cs-CZ" sz="2600" dirty="0">
                <a:solidFill>
                  <a:schemeClr val="tx2">
                    <a:lumMod val="75000"/>
                    <a:lumOff val="25000"/>
                  </a:schemeClr>
                </a:solidFill>
                <a:cs typeface="Segoe UI Semibold" panose="020B0702040204020203" pitchFamily="34" charset="0"/>
              </a:rPr>
              <a:t>Představení různých typů ČOV vhodných pro malé obce a individuální použití - od přírodě blízkých řešení po membránové technologie. Povolování, certifikace čistíren.</a:t>
            </a:r>
          </a:p>
          <a:p>
            <a:endParaRPr lang="cs-CZ" dirty="0"/>
          </a:p>
        </p:txBody>
      </p:sp>
      <p:sp>
        <p:nvSpPr>
          <p:cNvPr id="3" name="Zástupný obsah 2">
            <a:extLst>
              <a:ext uri="{FF2B5EF4-FFF2-40B4-BE49-F238E27FC236}">
                <a16:creationId xmlns:a16="http://schemas.microsoft.com/office/drawing/2014/main" id="{8B1AC223-E5F3-1270-9E94-BBEE6394D7C9}"/>
              </a:ext>
            </a:extLst>
          </p:cNvPr>
          <p:cNvSpPr>
            <a:spLocks noGrp="1"/>
          </p:cNvSpPr>
          <p:nvPr>
            <p:ph sz="quarter" idx="15"/>
          </p:nvPr>
        </p:nvSpPr>
        <p:spPr>
          <a:xfrm>
            <a:off x="1476182" y="2390250"/>
            <a:ext cx="7199063" cy="389247"/>
          </a:xfrm>
        </p:spPr>
        <p:txBody>
          <a:bodyPr/>
          <a:lstStyle/>
          <a:p>
            <a:r>
              <a:rPr lang="cs-CZ" dirty="0"/>
              <a:t>Lektoři: Ing. Věra Štiková, Ing. Karel Plotěný</a:t>
            </a:r>
          </a:p>
        </p:txBody>
      </p:sp>
      <p:sp>
        <p:nvSpPr>
          <p:cNvPr id="4" name="Zástupný obsah 3">
            <a:extLst>
              <a:ext uri="{FF2B5EF4-FFF2-40B4-BE49-F238E27FC236}">
                <a16:creationId xmlns:a16="http://schemas.microsoft.com/office/drawing/2014/main" id="{C39B8EAE-B4C8-2C88-68E4-F05B976368D2}"/>
              </a:ext>
            </a:extLst>
          </p:cNvPr>
          <p:cNvSpPr>
            <a:spLocks noGrp="1"/>
          </p:cNvSpPr>
          <p:nvPr>
            <p:ph sz="quarter" idx="17"/>
          </p:nvPr>
        </p:nvSpPr>
        <p:spPr/>
        <p:txBody>
          <a:bodyPr/>
          <a:lstStyle/>
          <a:p>
            <a:r>
              <a:rPr lang="cs-CZ" dirty="0"/>
              <a:t>červen 2024</a:t>
            </a:r>
          </a:p>
        </p:txBody>
      </p:sp>
      <p:sp>
        <p:nvSpPr>
          <p:cNvPr id="5" name="Zástupný obsah 4">
            <a:extLst>
              <a:ext uri="{FF2B5EF4-FFF2-40B4-BE49-F238E27FC236}">
                <a16:creationId xmlns:a16="http://schemas.microsoft.com/office/drawing/2014/main" id="{35E4F876-B1A2-9D73-C019-8D915C1A83AD}"/>
              </a:ext>
            </a:extLst>
          </p:cNvPr>
          <p:cNvSpPr>
            <a:spLocks noGrp="1"/>
          </p:cNvSpPr>
          <p:nvPr>
            <p:ph sz="quarter" idx="16"/>
          </p:nvPr>
        </p:nvSpPr>
        <p:spPr/>
        <p:txBody>
          <a:bodyPr/>
          <a:lstStyle/>
          <a:p>
            <a:r>
              <a:rPr lang="cs-CZ" dirty="0"/>
              <a:t>6.</a:t>
            </a:r>
          </a:p>
        </p:txBody>
      </p:sp>
    </p:spTree>
    <p:extLst>
      <p:ext uri="{BB962C8B-B14F-4D97-AF65-F5344CB8AC3E}">
        <p14:creationId xmlns:p14="http://schemas.microsoft.com/office/powerpoint/2010/main" val="2702852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B558022F-98AC-4A03-8FC2-8CC5659A3A15}"/>
              </a:ext>
            </a:extLst>
          </p:cNvPr>
          <p:cNvSpPr/>
          <p:nvPr/>
        </p:nvSpPr>
        <p:spPr>
          <a:xfrm>
            <a:off x="0" y="116632"/>
            <a:ext cx="12190412" cy="16561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6867" name="Obrázek 3">
            <a:extLst>
              <a:ext uri="{FF2B5EF4-FFF2-40B4-BE49-F238E27FC236}">
                <a16:creationId xmlns:a16="http://schemas.microsoft.com/office/drawing/2014/main" id="{E39D946C-4B4C-43A9-A7D8-08F276BC67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700808"/>
            <a:ext cx="1219041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Nadpis 1">
            <a:extLst>
              <a:ext uri="{FF2B5EF4-FFF2-40B4-BE49-F238E27FC236}">
                <a16:creationId xmlns:a16="http://schemas.microsoft.com/office/drawing/2014/main" id="{7C84DCCE-FF04-42A4-A6FD-61476461C495}"/>
              </a:ext>
            </a:extLst>
          </p:cNvPr>
          <p:cNvSpPr>
            <a:spLocks noGrp="1"/>
          </p:cNvSpPr>
          <p:nvPr>
            <p:ph type="ctrTitle"/>
          </p:nvPr>
        </p:nvSpPr>
        <p:spPr>
          <a:xfrm>
            <a:off x="2062956" y="333376"/>
            <a:ext cx="7772400" cy="1470025"/>
          </a:xfrm>
        </p:spPr>
        <p:txBody>
          <a:bodyPr>
            <a:normAutofit fontScale="90000"/>
          </a:bodyPr>
          <a:lstStyle/>
          <a:p>
            <a:r>
              <a:rPr lang="cs-CZ" altLang="cs-CZ">
                <a:solidFill>
                  <a:schemeClr val="bg1"/>
                </a:solidFill>
              </a:rPr>
              <a:t>Děkuji za pozornost </a:t>
            </a:r>
            <a:br>
              <a:rPr lang="cs-CZ" altLang="cs-CZ">
                <a:solidFill>
                  <a:schemeClr val="bg1"/>
                </a:solidFill>
              </a:rPr>
            </a:br>
            <a:r>
              <a:rPr lang="cs-CZ" altLang="cs-CZ">
                <a:solidFill>
                  <a:schemeClr val="bg1"/>
                </a:solidFill>
              </a:rPr>
              <a:t>a přeji příjemný, </a:t>
            </a:r>
            <a:br>
              <a:rPr lang="cs-CZ" altLang="cs-CZ">
                <a:solidFill>
                  <a:schemeClr val="bg1"/>
                </a:solidFill>
              </a:rPr>
            </a:br>
            <a:r>
              <a:rPr lang="cs-CZ" altLang="cs-CZ">
                <a:solidFill>
                  <a:schemeClr val="bg1"/>
                </a:solidFill>
              </a:rPr>
              <a:t>informacemi naplněný den</a:t>
            </a:r>
          </a:p>
        </p:txBody>
      </p:sp>
      <p:sp>
        <p:nvSpPr>
          <p:cNvPr id="5" name="Podnadpis 2">
            <a:extLst>
              <a:ext uri="{FF2B5EF4-FFF2-40B4-BE49-F238E27FC236}">
                <a16:creationId xmlns:a16="http://schemas.microsoft.com/office/drawing/2014/main" id="{7EEC63EE-F802-4E95-B2CC-72E1DFC844EF}"/>
              </a:ext>
            </a:extLst>
          </p:cNvPr>
          <p:cNvSpPr>
            <a:spLocks noGrp="1"/>
          </p:cNvSpPr>
          <p:nvPr>
            <p:ph type="subTitle" idx="1"/>
          </p:nvPr>
        </p:nvSpPr>
        <p:spPr>
          <a:xfrm>
            <a:off x="-169490" y="5949280"/>
            <a:ext cx="12313368" cy="1752600"/>
          </a:xfrm>
        </p:spPr>
        <p:txBody>
          <a:bodyPr rtlCol="0">
            <a:normAutofit/>
          </a:bodyPr>
          <a:lstStyle/>
          <a:p>
            <a:pPr>
              <a:defRPr/>
            </a:pPr>
            <a:r>
              <a:rPr lang="cs-CZ" dirty="0">
                <a:solidFill>
                  <a:schemeClr val="accent2">
                    <a:lumMod val="20000"/>
                    <a:lumOff val="80000"/>
                  </a:schemeClr>
                </a:solidFill>
              </a:rPr>
              <a:t>Karel Plotěný                                                                     </a:t>
            </a:r>
            <a:r>
              <a:rPr lang="cs-CZ">
                <a:solidFill>
                  <a:schemeClr val="accent2">
                    <a:lumMod val="20000"/>
                    <a:lumOff val="80000"/>
                  </a:schemeClr>
                </a:solidFill>
              </a:rPr>
              <a:t>ploteny@asio</a:t>
            </a:r>
            <a:r>
              <a:rPr lang="cs-CZ" dirty="0">
                <a:solidFill>
                  <a:schemeClr val="accent2">
                    <a:lumMod val="20000"/>
                    <a:lumOff val="80000"/>
                  </a:schemeClr>
                </a:solidFill>
              </a:rPr>
              <a:t>.cz</a:t>
            </a:r>
          </a:p>
          <a:p>
            <a:pPr>
              <a:defRPr/>
            </a:pPr>
            <a:endParaRPr lang="cs-CZ" dirty="0">
              <a:solidFill>
                <a:schemeClr val="accent2">
                  <a:lumMod val="20000"/>
                  <a:lumOff val="80000"/>
                </a:schemeClr>
              </a:solidFill>
            </a:endParaRPr>
          </a:p>
          <a:p>
            <a:pPr>
              <a:defRPr/>
            </a:pPr>
            <a:endParaRPr lang="cs-CZ" dirty="0"/>
          </a:p>
        </p:txBody>
      </p:sp>
    </p:spTree>
    <p:extLst>
      <p:ext uri="{BB962C8B-B14F-4D97-AF65-F5344CB8AC3E}">
        <p14:creationId xmlns:p14="http://schemas.microsoft.com/office/powerpoint/2010/main" val="60104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14D67F-B39A-565F-6C34-3329C708D82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44FD609-5495-0D10-BDC3-4E3ADF8DF0CC}"/>
              </a:ext>
            </a:extLst>
          </p:cNvPr>
          <p:cNvSpPr>
            <a:spLocks noGrp="1"/>
          </p:cNvSpPr>
          <p:nvPr>
            <p:ph idx="1"/>
          </p:nvPr>
        </p:nvSpPr>
        <p:spPr/>
        <p:txBody>
          <a:bodyPr/>
          <a:lstStyle/>
          <a:p>
            <a:r>
              <a:rPr lang="cs-CZ" sz="1800" b="0" i="0" u="none" strike="noStrike" baseline="0" dirty="0">
                <a:solidFill>
                  <a:srgbClr val="000000"/>
                </a:solidFill>
                <a:latin typeface="EUAlbertina"/>
              </a:rPr>
              <a:t>Členské státy do 31. prosince 2035 zajistí, aby vypouštění z čistíren městských odpadních vod, které čistí odpadní vody aglomerací s populačním ekvivalentem 1 000 PE a vyšším, ale nižším než 2 000 PE, splňovalo před vypuštěním do recipientů příslušné požadavky na sekundární čištění stanovené v části B a tabulce 1 přílohy I v souladu s metodami pro monitorování a vyhodnocování výsledků stanovenými v části C přílohy I. Aniž je dotčena možnost použití alternativních metod uvedených v části C bodě 1 přílohy I, je maximální povolený počet vzorků </a:t>
            </a:r>
          </a:p>
          <a:p>
            <a:endParaRPr lang="cs-CZ" dirty="0"/>
          </a:p>
        </p:txBody>
      </p:sp>
      <p:pic>
        <p:nvPicPr>
          <p:cNvPr id="5" name="Obrázek 4">
            <a:extLst>
              <a:ext uri="{FF2B5EF4-FFF2-40B4-BE49-F238E27FC236}">
                <a16:creationId xmlns:a16="http://schemas.microsoft.com/office/drawing/2014/main" id="{3B53CDFE-9DE8-60F9-4DBE-62C034EBEA84}"/>
              </a:ext>
            </a:extLst>
          </p:cNvPr>
          <p:cNvPicPr>
            <a:picLocks noChangeAspect="1"/>
          </p:cNvPicPr>
          <p:nvPr/>
        </p:nvPicPr>
        <p:blipFill>
          <a:blip r:embed="rId2"/>
          <a:stretch>
            <a:fillRect/>
          </a:stretch>
        </p:blipFill>
        <p:spPr>
          <a:xfrm>
            <a:off x="46534" y="3789040"/>
            <a:ext cx="12190413" cy="1887334"/>
          </a:xfrm>
          <a:prstGeom prst="rect">
            <a:avLst/>
          </a:prstGeom>
        </p:spPr>
      </p:pic>
    </p:spTree>
    <p:extLst>
      <p:ext uri="{BB962C8B-B14F-4D97-AF65-F5344CB8AC3E}">
        <p14:creationId xmlns:p14="http://schemas.microsoft.com/office/powerpoint/2010/main" val="2668891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4E2BB3-1AB4-0ED2-8FF3-AAB76058CDC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FCB8317-58DF-FE7B-26F6-163CEF62227F}"/>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236BB0FA-DB87-C53C-2217-794C66438E06}"/>
              </a:ext>
            </a:extLst>
          </p:cNvPr>
          <p:cNvPicPr>
            <a:picLocks noChangeAspect="1"/>
          </p:cNvPicPr>
          <p:nvPr/>
        </p:nvPicPr>
        <p:blipFill>
          <a:blip r:embed="rId2"/>
          <a:stretch>
            <a:fillRect/>
          </a:stretch>
        </p:blipFill>
        <p:spPr>
          <a:xfrm>
            <a:off x="694606" y="1196752"/>
            <a:ext cx="9217481" cy="5418511"/>
          </a:xfrm>
          <a:prstGeom prst="rect">
            <a:avLst/>
          </a:prstGeom>
        </p:spPr>
      </p:pic>
    </p:spTree>
    <p:extLst>
      <p:ext uri="{BB962C8B-B14F-4D97-AF65-F5344CB8AC3E}">
        <p14:creationId xmlns:p14="http://schemas.microsoft.com/office/powerpoint/2010/main" val="3481795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30FCC-986C-08EE-3C97-5276CA14CCA1}"/>
              </a:ext>
            </a:extLst>
          </p:cNvPr>
          <p:cNvSpPr>
            <a:spLocks noGrp="1"/>
          </p:cNvSpPr>
          <p:nvPr>
            <p:ph type="title"/>
          </p:nvPr>
        </p:nvSpPr>
        <p:spPr/>
        <p:txBody>
          <a:bodyPr/>
          <a:lstStyle/>
          <a:p>
            <a:r>
              <a:rPr lang="cs-CZ" dirty="0"/>
              <a:t>Fosfor</a:t>
            </a:r>
          </a:p>
        </p:txBody>
      </p:sp>
      <p:sp>
        <p:nvSpPr>
          <p:cNvPr id="3" name="Zástupný obsah 2">
            <a:extLst>
              <a:ext uri="{FF2B5EF4-FFF2-40B4-BE49-F238E27FC236}">
                <a16:creationId xmlns:a16="http://schemas.microsoft.com/office/drawing/2014/main" id="{83E8F3F9-F3E8-65FB-CD9E-0CAA0FFC95CD}"/>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B79F57A6-C014-25A9-180E-597C67DC4038}"/>
              </a:ext>
            </a:extLst>
          </p:cNvPr>
          <p:cNvPicPr>
            <a:picLocks noChangeAspect="1"/>
          </p:cNvPicPr>
          <p:nvPr/>
        </p:nvPicPr>
        <p:blipFill>
          <a:blip r:embed="rId2"/>
          <a:stretch>
            <a:fillRect/>
          </a:stretch>
        </p:blipFill>
        <p:spPr>
          <a:xfrm>
            <a:off x="0" y="1435263"/>
            <a:ext cx="12190413" cy="3987473"/>
          </a:xfrm>
          <a:prstGeom prst="rect">
            <a:avLst/>
          </a:prstGeom>
        </p:spPr>
      </p:pic>
    </p:spTree>
    <p:extLst>
      <p:ext uri="{BB962C8B-B14F-4D97-AF65-F5344CB8AC3E}">
        <p14:creationId xmlns:p14="http://schemas.microsoft.com/office/powerpoint/2010/main" val="1302008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7EC48F-D52B-93B3-1051-A9787A9323BD}"/>
              </a:ext>
            </a:extLst>
          </p:cNvPr>
          <p:cNvSpPr>
            <a:spLocks noGrp="1"/>
          </p:cNvSpPr>
          <p:nvPr>
            <p:ph type="title"/>
          </p:nvPr>
        </p:nvSpPr>
        <p:spPr/>
        <p:txBody>
          <a:bodyPr/>
          <a:lstStyle/>
          <a:p>
            <a:r>
              <a:rPr lang="cs-CZ" dirty="0"/>
              <a:t>Dusík</a:t>
            </a:r>
          </a:p>
        </p:txBody>
      </p:sp>
      <p:sp>
        <p:nvSpPr>
          <p:cNvPr id="3" name="Zástupný obsah 2">
            <a:extLst>
              <a:ext uri="{FF2B5EF4-FFF2-40B4-BE49-F238E27FC236}">
                <a16:creationId xmlns:a16="http://schemas.microsoft.com/office/drawing/2014/main" id="{36D440FB-CD52-FB64-7D6A-39EC2FB12F90}"/>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F54EDC1D-C966-769D-2ADD-079D7555D9AA}"/>
              </a:ext>
            </a:extLst>
          </p:cNvPr>
          <p:cNvPicPr>
            <a:picLocks noChangeAspect="1"/>
          </p:cNvPicPr>
          <p:nvPr/>
        </p:nvPicPr>
        <p:blipFill>
          <a:blip r:embed="rId2"/>
          <a:stretch>
            <a:fillRect/>
          </a:stretch>
        </p:blipFill>
        <p:spPr>
          <a:xfrm>
            <a:off x="0" y="1469466"/>
            <a:ext cx="12190413" cy="3919067"/>
          </a:xfrm>
          <a:prstGeom prst="rect">
            <a:avLst/>
          </a:prstGeom>
        </p:spPr>
      </p:pic>
      <p:pic>
        <p:nvPicPr>
          <p:cNvPr id="6" name="Obrázek 5">
            <a:extLst>
              <a:ext uri="{FF2B5EF4-FFF2-40B4-BE49-F238E27FC236}">
                <a16:creationId xmlns:a16="http://schemas.microsoft.com/office/drawing/2014/main" id="{84D4FE5C-117C-2796-57E5-286FD89B8846}"/>
              </a:ext>
            </a:extLst>
          </p:cNvPr>
          <p:cNvPicPr>
            <a:picLocks noChangeAspect="1"/>
          </p:cNvPicPr>
          <p:nvPr/>
        </p:nvPicPr>
        <p:blipFill>
          <a:blip r:embed="rId3"/>
          <a:stretch>
            <a:fillRect/>
          </a:stretch>
        </p:blipFill>
        <p:spPr>
          <a:xfrm>
            <a:off x="26685" y="5240028"/>
            <a:ext cx="12190413" cy="687493"/>
          </a:xfrm>
          <a:prstGeom prst="rect">
            <a:avLst/>
          </a:prstGeom>
        </p:spPr>
      </p:pic>
    </p:spTree>
    <p:extLst>
      <p:ext uri="{BB962C8B-B14F-4D97-AF65-F5344CB8AC3E}">
        <p14:creationId xmlns:p14="http://schemas.microsoft.com/office/powerpoint/2010/main" val="115073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6C9EB-6DCE-51BB-10EA-1D2155791AC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53B5ED0-AF0E-5E04-B756-EACB575E8251}"/>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AB81200-595A-D1C3-ECD6-2B3A7D5D9A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67568" cy="6669359"/>
          </a:xfrm>
          <a:prstGeom prst="rect">
            <a:avLst/>
          </a:prstGeom>
          <a:noFill/>
          <a:ln>
            <a:noFill/>
          </a:ln>
        </p:spPr>
      </p:pic>
      <p:sp>
        <p:nvSpPr>
          <p:cNvPr id="5" name="TextovéPole 4">
            <a:extLst>
              <a:ext uri="{FF2B5EF4-FFF2-40B4-BE49-F238E27FC236}">
                <a16:creationId xmlns:a16="http://schemas.microsoft.com/office/drawing/2014/main" id="{5B859F48-51B0-8B60-ABF8-3DF16F364A25}"/>
              </a:ext>
            </a:extLst>
          </p:cNvPr>
          <p:cNvSpPr txBox="1"/>
          <p:nvPr/>
        </p:nvSpPr>
        <p:spPr>
          <a:xfrm flipH="1">
            <a:off x="3502917" y="173485"/>
            <a:ext cx="8280919" cy="923330"/>
          </a:xfrm>
          <a:prstGeom prst="rect">
            <a:avLst/>
          </a:prstGeom>
          <a:solidFill>
            <a:srgbClr val="92D050"/>
          </a:solidFill>
        </p:spPr>
        <p:txBody>
          <a:bodyPr wrap="square" rtlCol="0">
            <a:spAutoFit/>
          </a:bodyPr>
          <a:lstStyle/>
          <a:p>
            <a:r>
              <a:rPr lang="cs-CZ" dirty="0"/>
              <a:t>Aglomerace nad 2000 jsou vyřešeny, ale dosažení dobrého stavu se neblížíme..</a:t>
            </a:r>
          </a:p>
          <a:p>
            <a:r>
              <a:rPr lang="cs-CZ" dirty="0"/>
              <a:t>Objevily se i nové polutanty … a tak je potřebné reagovat …. A co zemědělství ??</a:t>
            </a:r>
          </a:p>
          <a:p>
            <a:r>
              <a:rPr lang="cs-CZ" dirty="0"/>
              <a:t>Rozbor  a nová směrnicí – určitě je dobré si přečíst ten rozbor, a z čeho bylo vycházeno.</a:t>
            </a:r>
          </a:p>
        </p:txBody>
      </p:sp>
      <p:pic>
        <p:nvPicPr>
          <p:cNvPr id="6" name="Zástupný obsah 5">
            <a:extLst>
              <a:ext uri="{FF2B5EF4-FFF2-40B4-BE49-F238E27FC236}">
                <a16:creationId xmlns:a16="http://schemas.microsoft.com/office/drawing/2014/main" id="{474683D6-17C3-6BD0-5D28-20238860C3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574" y="4062810"/>
            <a:ext cx="10938440" cy="265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15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70035-4FCE-AC26-C4B1-89C9F9C8A875}"/>
              </a:ext>
            </a:extLst>
          </p:cNvPr>
          <p:cNvSpPr>
            <a:spLocks noGrp="1"/>
          </p:cNvSpPr>
          <p:nvPr>
            <p:ph type="title"/>
          </p:nvPr>
        </p:nvSpPr>
        <p:spPr/>
        <p:txBody>
          <a:bodyPr>
            <a:normAutofit fontScale="90000"/>
          </a:bodyPr>
          <a:lstStyle/>
          <a:p>
            <a:r>
              <a:rPr lang="cs-CZ" dirty="0"/>
              <a:t>Je logické řešit i VENKOV, ale rozumně (úměrně)</a:t>
            </a:r>
            <a:br>
              <a:rPr lang="cs-CZ" dirty="0"/>
            </a:br>
            <a:r>
              <a:rPr lang="cs-CZ" sz="2700" dirty="0"/>
              <a:t>což Směrnice v prvním kroku udělala</a:t>
            </a:r>
          </a:p>
        </p:txBody>
      </p:sp>
      <p:sp>
        <p:nvSpPr>
          <p:cNvPr id="3" name="Zástupný obsah 2">
            <a:extLst>
              <a:ext uri="{FF2B5EF4-FFF2-40B4-BE49-F238E27FC236}">
                <a16:creationId xmlns:a16="http://schemas.microsoft.com/office/drawing/2014/main" id="{2D878460-B15E-A3F1-A2A7-23A77EDF4BCA}"/>
              </a:ext>
            </a:extLst>
          </p:cNvPr>
          <p:cNvSpPr>
            <a:spLocks noGrp="1"/>
          </p:cNvSpPr>
          <p:nvPr>
            <p:ph idx="1"/>
          </p:nvPr>
        </p:nvSpPr>
        <p:spPr>
          <a:xfrm>
            <a:off x="478582" y="1340768"/>
            <a:ext cx="10971372" cy="4525963"/>
          </a:xfrm>
        </p:spPr>
        <p:txBody>
          <a:bodyPr>
            <a:normAutofit lnSpcReduction="10000"/>
          </a:bodyPr>
          <a:lstStyle/>
          <a:p>
            <a:pPr algn="l"/>
            <a:endParaRPr lang="cs-CZ" sz="1800" b="0" i="0" u="none" strike="noStrike" baseline="0" dirty="0">
              <a:solidFill>
                <a:srgbClr val="000000"/>
              </a:solidFill>
              <a:latin typeface="EUAlbertina"/>
            </a:endParaRPr>
          </a:p>
          <a:p>
            <a:r>
              <a:rPr lang="cs-CZ" sz="1800" b="0" i="0" u="none" strike="noStrike" baseline="0" dirty="0">
                <a:solidFill>
                  <a:srgbClr val="000000"/>
                </a:solidFill>
                <a:latin typeface="EUAlbertina"/>
              </a:rPr>
              <a:t>Úvod – důvodová zpráva …. Z pohledu </a:t>
            </a:r>
            <a:r>
              <a:rPr lang="cs-CZ" sz="1800" b="0" i="0" u="none" strike="noStrike" baseline="0" dirty="0" err="1">
                <a:solidFill>
                  <a:srgbClr val="000000"/>
                </a:solidFill>
                <a:latin typeface="EUAlbertina"/>
              </a:rPr>
              <a:t>VENKOVa</a:t>
            </a:r>
            <a:endParaRPr lang="cs-CZ" sz="1800" b="0" i="0" u="none" strike="noStrike" baseline="0" dirty="0">
              <a:solidFill>
                <a:srgbClr val="000000"/>
              </a:solidFill>
              <a:latin typeface="EUAlbertina"/>
            </a:endParaRPr>
          </a:p>
          <a:p>
            <a:r>
              <a:rPr lang="cs-CZ" sz="1800" b="0" i="0" u="none" strike="noStrike" baseline="0" dirty="0">
                <a:solidFill>
                  <a:srgbClr val="000000"/>
                </a:solidFill>
                <a:latin typeface="EUAlbertina"/>
              </a:rPr>
              <a:t>Podle zprávy Evropské agentury pro životní prostředí (EEA) o evropských vodách z roku 2018</a:t>
            </a:r>
            <a:r>
              <a:rPr lang="cs-CZ" sz="1800" b="0" i="0" u="none" strike="noStrike" baseline="0" dirty="0">
                <a:solidFill>
                  <a:srgbClr val="000000"/>
                </a:solidFill>
                <a:highlight>
                  <a:srgbClr val="FFFF00"/>
                </a:highlight>
                <a:latin typeface="EUAlbertina"/>
              </a:rPr>
              <a:t> vytvářejí malé aglomerace významný tlak na 11 % útvarů povrchových vod v Uni</a:t>
            </a:r>
            <a:r>
              <a:rPr lang="cs-CZ" sz="1800" b="0" i="0" u="none" strike="noStrike" baseline="0" dirty="0">
                <a:solidFill>
                  <a:srgbClr val="000000"/>
                </a:solidFill>
                <a:latin typeface="EUAlbertina"/>
              </a:rPr>
              <a:t>i. Aby bylo možné znečištění z těchto aglomerací lépe řešit a zabránit vypouštění nevyčištěných městských odpadních vod do životního prostředí, měla by oblast působnosti této směrnice zahrnovat </a:t>
            </a:r>
            <a:r>
              <a:rPr lang="cs-CZ" sz="1800" b="0" i="0" u="none" strike="noStrike" baseline="0" dirty="0">
                <a:solidFill>
                  <a:srgbClr val="000000"/>
                </a:solidFill>
                <a:highlight>
                  <a:srgbClr val="FFFF00"/>
                </a:highlight>
                <a:latin typeface="EUAlbertina"/>
              </a:rPr>
              <a:t>všechny aglomerace s populačním ekvivalentem 1 000 PE a vyšším.    </a:t>
            </a:r>
            <a:r>
              <a:rPr lang="cs-CZ" sz="1800" b="0" i="0" u="none" strike="noStrike" baseline="0" dirty="0">
                <a:solidFill>
                  <a:srgbClr val="000000"/>
                </a:solidFill>
                <a:highlight>
                  <a:srgbClr val="00FFFF"/>
                </a:highlight>
                <a:latin typeface="EUAlbertina"/>
              </a:rPr>
              <a:t>….. Rumunsko, Bulharsko, Chorvatsko nemají vyřešeno nad 2000 a naopak Německo Dánsko atd. ano</a:t>
            </a:r>
            <a:r>
              <a:rPr lang="cs-CZ" sz="1800" b="0" i="0" u="none" strike="noStrike" baseline="0" dirty="0">
                <a:solidFill>
                  <a:srgbClr val="000000"/>
                </a:solidFill>
                <a:highlight>
                  <a:srgbClr val="FFFF00"/>
                </a:highlight>
                <a:latin typeface="EUAlbertina"/>
              </a:rPr>
              <a:t>.</a:t>
            </a:r>
          </a:p>
          <a:p>
            <a:pPr marL="0" indent="0">
              <a:buNone/>
            </a:pPr>
            <a:endParaRPr lang="cs-CZ" sz="1800" b="0" i="0" u="none" strike="noStrike" baseline="0" dirty="0">
              <a:solidFill>
                <a:srgbClr val="000000"/>
              </a:solidFill>
              <a:latin typeface="EUAlbertina"/>
            </a:endParaRPr>
          </a:p>
          <a:p>
            <a:r>
              <a:rPr lang="cs-CZ" sz="1800" b="0" i="0" u="none" strike="noStrike" baseline="0" dirty="0">
                <a:solidFill>
                  <a:srgbClr val="000000"/>
                </a:solidFill>
                <a:latin typeface="EUAlbertina"/>
              </a:rPr>
              <a:t>V zájmu zajištění účinného čištění městských odpadních vod před jejich vypuštěním do životního prostředí by všechny městské odpadní vody z </a:t>
            </a:r>
            <a:r>
              <a:rPr lang="cs-CZ" sz="1800" b="0" i="0" u="none" strike="noStrike" baseline="0" dirty="0">
                <a:solidFill>
                  <a:srgbClr val="000000"/>
                </a:solidFill>
                <a:highlight>
                  <a:srgbClr val="FFFF00"/>
                </a:highlight>
                <a:latin typeface="EUAlbertina"/>
              </a:rPr>
              <a:t>aglomerací s populačním ekvivalentem 1 000 PE a vyšším měly být odváděny ve stokových soustavách</a:t>
            </a:r>
            <a:r>
              <a:rPr lang="cs-CZ" sz="1800" b="0" i="0" u="none" strike="noStrike" baseline="0" dirty="0">
                <a:solidFill>
                  <a:srgbClr val="000000"/>
                </a:solidFill>
                <a:latin typeface="EUAlbertina"/>
              </a:rPr>
              <a:t>, ledaže členské státy odůvodní potřebu výjimky umožňující použití individuálních systémů podle této směrnice. </a:t>
            </a:r>
            <a:r>
              <a:rPr lang="cs-CZ" sz="1800" b="0" i="0" u="none" strike="noStrike" baseline="0" dirty="0">
                <a:solidFill>
                  <a:srgbClr val="000000"/>
                </a:solidFill>
                <a:highlight>
                  <a:srgbClr val="FFFF00"/>
                </a:highlight>
                <a:latin typeface="EUAlbertina"/>
              </a:rPr>
              <a:t>Při vymezování aglomerací by členské státy měly vzít v úvahu orientační referenční prahovou hodnotu populačního </a:t>
            </a:r>
            <a:r>
              <a:rPr lang="cs-CZ" sz="1800" b="0" i="0" u="none" strike="noStrike" baseline="0" dirty="0">
                <a:solidFill>
                  <a:srgbClr val="000000"/>
                </a:solidFill>
                <a:highlight>
                  <a:srgbClr val="00FF00"/>
                </a:highlight>
                <a:latin typeface="EUAlbertina"/>
              </a:rPr>
              <a:t>ekvivalentu 10 až 25 PE na hektar</a:t>
            </a:r>
            <a:r>
              <a:rPr lang="cs-CZ" sz="1800" b="0" i="0" u="none" strike="noStrike" baseline="0" dirty="0">
                <a:solidFill>
                  <a:srgbClr val="000000"/>
                </a:solidFill>
                <a:latin typeface="EUAlbertina"/>
              </a:rPr>
              <a:t>, při jejímž překročení je počet obyvatel, případně v kombinaci s hospodářskými činnostmi, který se nachází v určité oblasti, považován za dostatečně soustředěný. Pokud již existují stokové soustavy, měly by členské státy zajistit, aby na ně byly napojeny všechny zdroje </a:t>
            </a:r>
            <a:r>
              <a:rPr lang="cs-CZ" sz="1800" b="0" i="0" u="none" strike="noStrike" baseline="0" dirty="0" err="1">
                <a:solidFill>
                  <a:srgbClr val="000000"/>
                </a:solidFill>
                <a:latin typeface="EUAlbertina"/>
              </a:rPr>
              <a:t>spla</a:t>
            </a:r>
            <a:endParaRPr lang="cs-CZ" sz="1800" b="0" i="0" u="none" strike="noStrike" baseline="0" dirty="0">
              <a:solidFill>
                <a:srgbClr val="000000"/>
              </a:solidFill>
              <a:latin typeface="EUAlbertina"/>
            </a:endParaRPr>
          </a:p>
          <a:p>
            <a:endParaRPr lang="cs-CZ" dirty="0"/>
          </a:p>
        </p:txBody>
      </p:sp>
      <p:sp>
        <p:nvSpPr>
          <p:cNvPr id="4" name="Ovál 3">
            <a:extLst>
              <a:ext uri="{FF2B5EF4-FFF2-40B4-BE49-F238E27FC236}">
                <a16:creationId xmlns:a16="http://schemas.microsoft.com/office/drawing/2014/main" id="{24662A85-3AEC-1679-4696-0E46F7B39CA2}"/>
              </a:ext>
            </a:extLst>
          </p:cNvPr>
          <p:cNvSpPr/>
          <p:nvPr/>
        </p:nvSpPr>
        <p:spPr>
          <a:xfrm>
            <a:off x="6311230" y="5157192"/>
            <a:ext cx="3312368" cy="12101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C6777031-600C-72AB-9BD6-0ED440F06F37}"/>
              </a:ext>
            </a:extLst>
          </p:cNvPr>
          <p:cNvSpPr txBox="1"/>
          <p:nvPr/>
        </p:nvSpPr>
        <p:spPr>
          <a:xfrm>
            <a:off x="6599262" y="5589965"/>
            <a:ext cx="2736304" cy="369332"/>
          </a:xfrm>
          <a:prstGeom prst="rect">
            <a:avLst/>
          </a:prstGeom>
          <a:noFill/>
        </p:spPr>
        <p:txBody>
          <a:bodyPr wrap="square" rtlCol="0">
            <a:spAutoFit/>
          </a:bodyPr>
          <a:lstStyle/>
          <a:p>
            <a:r>
              <a:rPr lang="cs-CZ" dirty="0">
                <a:highlight>
                  <a:srgbClr val="FFFF00"/>
                </a:highlight>
              </a:rPr>
              <a:t>Tj. při 4 km2   např. 500 EO</a:t>
            </a:r>
          </a:p>
        </p:txBody>
      </p:sp>
      <p:sp>
        <p:nvSpPr>
          <p:cNvPr id="6" name="Šipka: ohnutá nahoru 5">
            <a:extLst>
              <a:ext uri="{FF2B5EF4-FFF2-40B4-BE49-F238E27FC236}">
                <a16:creationId xmlns:a16="http://schemas.microsoft.com/office/drawing/2014/main" id="{5E51083D-A52B-A5BE-0D49-3588639BEBC3}"/>
              </a:ext>
            </a:extLst>
          </p:cNvPr>
          <p:cNvSpPr/>
          <p:nvPr/>
        </p:nvSpPr>
        <p:spPr>
          <a:xfrm rot="5400000">
            <a:off x="5267114" y="5150197"/>
            <a:ext cx="1008112" cy="50405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45573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D486F-948D-87CB-E952-9F522F12FD76}"/>
              </a:ext>
            </a:extLst>
          </p:cNvPr>
          <p:cNvSpPr>
            <a:spLocks noGrp="1"/>
          </p:cNvSpPr>
          <p:nvPr>
            <p:ph type="title"/>
          </p:nvPr>
        </p:nvSpPr>
        <p:spPr/>
        <p:txBody>
          <a:bodyPr/>
          <a:lstStyle/>
          <a:p>
            <a:r>
              <a:rPr lang="cs-CZ" dirty="0"/>
              <a:t>Úvod a definice ze Směrnice UWWDT</a:t>
            </a:r>
          </a:p>
        </p:txBody>
      </p:sp>
      <p:sp>
        <p:nvSpPr>
          <p:cNvPr id="3" name="Zástupný obsah 2">
            <a:extLst>
              <a:ext uri="{FF2B5EF4-FFF2-40B4-BE49-F238E27FC236}">
                <a16:creationId xmlns:a16="http://schemas.microsoft.com/office/drawing/2014/main" id="{2324BC34-CB5C-651C-55BF-41D54584A27C}"/>
              </a:ext>
            </a:extLst>
          </p:cNvPr>
          <p:cNvSpPr>
            <a:spLocks noGrp="1"/>
          </p:cNvSpPr>
          <p:nvPr>
            <p:ph idx="1"/>
          </p:nvPr>
        </p:nvSpPr>
        <p:spPr>
          <a:xfrm>
            <a:off x="550590" y="1268760"/>
            <a:ext cx="10971372" cy="4713388"/>
          </a:xfrm>
        </p:spPr>
        <p:txBody>
          <a:bodyPr/>
          <a:lstStyle/>
          <a:p>
            <a:pPr algn="l"/>
            <a:endParaRPr lang="cs-CZ" sz="1800" b="0" i="0" u="none" strike="noStrike" baseline="0" dirty="0">
              <a:solidFill>
                <a:srgbClr val="000000"/>
              </a:solidFill>
              <a:latin typeface="EUAlbertina"/>
            </a:endParaRPr>
          </a:p>
          <a:p>
            <a:pPr marL="0" indent="0" algn="l">
              <a:buNone/>
            </a:pPr>
            <a:r>
              <a:rPr lang="cs-CZ" sz="1800" dirty="0">
                <a:solidFill>
                  <a:srgbClr val="000000"/>
                </a:solidFill>
                <a:latin typeface="EUAlbertina"/>
              </a:rPr>
              <a:t>Nový komplexnější pohled - důraz na udržitelnost  ESG</a:t>
            </a:r>
            <a:endParaRPr lang="cs-CZ" sz="1800" b="0" i="0" u="none" strike="noStrike" baseline="0" dirty="0">
              <a:solidFill>
                <a:srgbClr val="000000"/>
              </a:solidFill>
              <a:latin typeface="EUAlbertina"/>
            </a:endParaRPr>
          </a:p>
          <a:p>
            <a:r>
              <a:rPr lang="cs-CZ" sz="2400" b="0" i="0" u="none" strike="noStrike" baseline="0" dirty="0">
                <a:solidFill>
                  <a:srgbClr val="000000"/>
                </a:solidFill>
                <a:latin typeface="EUAlbertina"/>
              </a:rPr>
              <a:t>Voda je základním statkem, který patří všem a který je pro všechny. Jakožto zásadní, nenahraditelný a </a:t>
            </a:r>
            <a:r>
              <a:rPr lang="cs-CZ" sz="2400" b="0" i="0" u="none" strike="noStrike" baseline="0" dirty="0">
                <a:solidFill>
                  <a:srgbClr val="000000"/>
                </a:solidFill>
                <a:highlight>
                  <a:srgbClr val="FFFF00"/>
                </a:highlight>
                <a:latin typeface="EUAlbertina"/>
              </a:rPr>
              <a:t>pro život nepostradatelný přírodní zdroj </a:t>
            </a:r>
            <a:r>
              <a:rPr lang="cs-CZ" sz="2400" b="0" i="0" u="none" strike="noStrike" baseline="0" dirty="0">
                <a:solidFill>
                  <a:srgbClr val="000000"/>
                </a:solidFill>
                <a:latin typeface="EUAlbertina"/>
              </a:rPr>
              <a:t>je třeba ji posuzovat a integrovat ve třech jejích rozměrech</a:t>
            </a:r>
            <a:r>
              <a:rPr lang="cs-CZ" sz="2400" b="1" i="0" u="none" strike="noStrike" baseline="0" dirty="0">
                <a:solidFill>
                  <a:srgbClr val="000000"/>
                </a:solidFill>
                <a:latin typeface="EUAlbertina"/>
              </a:rPr>
              <a:t>: </a:t>
            </a:r>
            <a:r>
              <a:rPr lang="cs-CZ" sz="2400" b="1" i="0" u="none" strike="noStrike" baseline="0" dirty="0">
                <a:solidFill>
                  <a:srgbClr val="000000"/>
                </a:solidFill>
                <a:highlight>
                  <a:srgbClr val="FFFF00"/>
                </a:highlight>
                <a:latin typeface="EUAlbertina"/>
              </a:rPr>
              <a:t>sociálním, hospodářském a environmentálním</a:t>
            </a:r>
          </a:p>
          <a:p>
            <a:endParaRPr lang="cs-CZ" sz="1800" b="1" dirty="0">
              <a:solidFill>
                <a:srgbClr val="000000"/>
              </a:solidFill>
              <a:latin typeface="EUAlbertina"/>
            </a:endParaRPr>
          </a:p>
          <a:p>
            <a:pPr algn="l"/>
            <a:r>
              <a:rPr lang="cs-CZ" sz="1800" dirty="0">
                <a:solidFill>
                  <a:srgbClr val="000000"/>
                </a:solidFill>
                <a:latin typeface="EUAlbertina"/>
              </a:rPr>
              <a:t>Zranitelnost – stabilita – je čím dál důležitější </a:t>
            </a:r>
            <a:endParaRPr lang="cs-CZ" sz="1800" b="0" i="0" u="none" strike="noStrike" baseline="0" dirty="0">
              <a:solidFill>
                <a:srgbClr val="000000"/>
              </a:solidFill>
              <a:latin typeface="EUAlbertina"/>
            </a:endParaRPr>
          </a:p>
          <a:p>
            <a:r>
              <a:rPr lang="cs-CZ" sz="2400" b="0" i="0" u="none" strike="noStrike" baseline="0" dirty="0">
                <a:solidFill>
                  <a:srgbClr val="000000"/>
                </a:solidFill>
                <a:latin typeface="EUAlbertina"/>
              </a:rPr>
              <a:t>Vzhledem k tomu, že infrastruktura městských odpadních vod byla uznána za kritické subjekty podle směrnice Evropského parlamentu a Rady (EU) 2022/2557 (20), měly by členské státy rovněž zajistit, aby při projektování, budování a provozování byly </a:t>
            </a:r>
            <a:r>
              <a:rPr lang="cs-CZ" sz="2400" b="0" i="0" u="none" strike="noStrike" baseline="0" dirty="0">
                <a:solidFill>
                  <a:srgbClr val="000000"/>
                </a:solidFill>
                <a:highlight>
                  <a:srgbClr val="FFFF00"/>
                </a:highlight>
                <a:latin typeface="EUAlbertina"/>
              </a:rPr>
              <a:t>čistírny městských odpadních vod a stokové soustavy </a:t>
            </a:r>
            <a:r>
              <a:rPr lang="cs-CZ" sz="2400" b="1" i="0" u="none" strike="noStrike" baseline="0" dirty="0">
                <a:solidFill>
                  <a:srgbClr val="000000"/>
                </a:solidFill>
                <a:highlight>
                  <a:srgbClr val="FFFF00"/>
                </a:highlight>
                <a:latin typeface="EUAlbertina"/>
              </a:rPr>
              <a:t>posuzovány z hlediska své zranitelnosti </a:t>
            </a:r>
            <a:r>
              <a:rPr lang="cs-CZ" sz="2400" b="0" i="0" u="none" strike="noStrike" baseline="0" dirty="0">
                <a:solidFill>
                  <a:srgbClr val="000000"/>
                </a:solidFill>
                <a:highlight>
                  <a:srgbClr val="FFFF00"/>
                </a:highlight>
                <a:latin typeface="EUAlbertina"/>
              </a:rPr>
              <a:t>vůči extrémním událostem, k nimž dochází v důsledku změny klimatu</a:t>
            </a:r>
          </a:p>
          <a:p>
            <a:pPr marL="0" indent="0">
              <a:buNone/>
            </a:pPr>
            <a:endParaRPr lang="cs-CZ" sz="1800" b="0" i="0" u="none" strike="noStrike" baseline="0" dirty="0">
              <a:solidFill>
                <a:srgbClr val="000000"/>
              </a:solidFill>
              <a:latin typeface="EUAlbertina"/>
            </a:endParaRPr>
          </a:p>
        </p:txBody>
      </p:sp>
      <p:sp>
        <p:nvSpPr>
          <p:cNvPr id="4" name="Ovál 3">
            <a:extLst>
              <a:ext uri="{FF2B5EF4-FFF2-40B4-BE49-F238E27FC236}">
                <a16:creationId xmlns:a16="http://schemas.microsoft.com/office/drawing/2014/main" id="{20E73A3A-916A-EF7D-63A5-449936BBBCFE}"/>
              </a:ext>
            </a:extLst>
          </p:cNvPr>
          <p:cNvSpPr/>
          <p:nvPr/>
        </p:nvSpPr>
        <p:spPr>
          <a:xfrm>
            <a:off x="5231110" y="2636912"/>
            <a:ext cx="1440160"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36BAC0F1-CDFE-BFE6-C208-3FE4826E7683}"/>
              </a:ext>
            </a:extLst>
          </p:cNvPr>
          <p:cNvSpPr/>
          <p:nvPr/>
        </p:nvSpPr>
        <p:spPr>
          <a:xfrm>
            <a:off x="8903517" y="2564904"/>
            <a:ext cx="2736305"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8768152F-EF5D-935B-D866-A6F3B95F5378}"/>
              </a:ext>
            </a:extLst>
          </p:cNvPr>
          <p:cNvSpPr/>
          <p:nvPr/>
        </p:nvSpPr>
        <p:spPr>
          <a:xfrm>
            <a:off x="6743278" y="2564904"/>
            <a:ext cx="21013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A582B8AA-26B3-3803-15D5-E15E91D5DF3D}"/>
              </a:ext>
            </a:extLst>
          </p:cNvPr>
          <p:cNvSpPr/>
          <p:nvPr/>
        </p:nvSpPr>
        <p:spPr>
          <a:xfrm>
            <a:off x="766614" y="5013176"/>
            <a:ext cx="21013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3880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FDE145-EBD4-B15C-3F7A-1AA0CA00305B}"/>
              </a:ext>
            </a:extLst>
          </p:cNvPr>
          <p:cNvSpPr>
            <a:spLocks noGrp="1"/>
          </p:cNvSpPr>
          <p:nvPr>
            <p:ph type="title"/>
          </p:nvPr>
        </p:nvSpPr>
        <p:spPr/>
        <p:txBody>
          <a:bodyPr/>
          <a:lstStyle/>
          <a:p>
            <a:r>
              <a:rPr lang="cs-CZ" dirty="0"/>
              <a:t>Opětovné využívání odpadních vod - </a:t>
            </a:r>
            <a:r>
              <a:rPr lang="cs-CZ" dirty="0" err="1"/>
              <a:t>cirkularita</a:t>
            </a:r>
            <a:endParaRPr lang="cs-CZ" dirty="0"/>
          </a:p>
        </p:txBody>
      </p:sp>
      <p:sp>
        <p:nvSpPr>
          <p:cNvPr id="3" name="Zástupný obsah 2">
            <a:extLst>
              <a:ext uri="{FF2B5EF4-FFF2-40B4-BE49-F238E27FC236}">
                <a16:creationId xmlns:a16="http://schemas.microsoft.com/office/drawing/2014/main" id="{2CEAFB93-21EC-9EDF-6821-D6E78829699D}"/>
              </a:ext>
            </a:extLst>
          </p:cNvPr>
          <p:cNvSpPr>
            <a:spLocks noGrp="1"/>
          </p:cNvSpPr>
          <p:nvPr>
            <p:ph idx="1"/>
          </p:nvPr>
        </p:nvSpPr>
        <p:spPr>
          <a:xfrm>
            <a:off x="609521" y="980728"/>
            <a:ext cx="10971372" cy="5544615"/>
          </a:xfrm>
        </p:spPr>
        <p:txBody>
          <a:bodyPr>
            <a:normAutofit/>
          </a:bodyPr>
          <a:lstStyle/>
          <a:p>
            <a:pPr algn="l"/>
            <a:endParaRPr lang="cs-CZ" sz="1800" b="0" i="0" u="none" strike="noStrike" baseline="0" dirty="0">
              <a:solidFill>
                <a:srgbClr val="000000"/>
              </a:solidFill>
              <a:latin typeface="EUAlbertina"/>
            </a:endParaRPr>
          </a:p>
          <a:p>
            <a:r>
              <a:rPr lang="cs-CZ" sz="2000" b="0" i="0" u="none" strike="noStrike" baseline="0" dirty="0">
                <a:solidFill>
                  <a:srgbClr val="000000"/>
                </a:solidFill>
                <a:latin typeface="EUAlbertina"/>
              </a:rPr>
              <a:t>Schopnost </a:t>
            </a:r>
            <a:r>
              <a:rPr lang="cs-CZ" sz="2000" b="0" i="0" u="none" strike="noStrike" baseline="0" dirty="0">
                <a:solidFill>
                  <a:srgbClr val="000000"/>
                </a:solidFill>
                <a:highlight>
                  <a:srgbClr val="FFFF00"/>
                </a:highlight>
                <a:latin typeface="EUAlbertina"/>
              </a:rPr>
              <a:t>Unie reagovat na rostoucí tlaky na vodní zdroje by se mohla zlepšit širším opětovným využíváním vyčištěných městských </a:t>
            </a:r>
            <a:r>
              <a:rPr lang="cs-CZ" sz="2000" b="0" i="0" u="none" strike="noStrike" baseline="0" dirty="0">
                <a:solidFill>
                  <a:srgbClr val="000000"/>
                </a:solidFill>
                <a:latin typeface="EUAlbertina"/>
              </a:rPr>
              <a:t>odpadních vod, čímž by se omezil odběr vody z povrchových a </a:t>
            </a:r>
            <a:r>
              <a:rPr lang="cs-CZ" sz="2000" b="0" i="0" u="none" strike="noStrike" baseline="0" dirty="0" err="1">
                <a:solidFill>
                  <a:srgbClr val="000000"/>
                </a:solidFill>
                <a:latin typeface="EUAlbertina"/>
              </a:rPr>
              <a:t>a</a:t>
            </a:r>
            <a:r>
              <a:rPr lang="cs-CZ" sz="2000" b="0" i="0" u="none" strike="noStrike" baseline="0" dirty="0">
                <a:solidFill>
                  <a:srgbClr val="000000"/>
                </a:solidFill>
                <a:latin typeface="EUAlbertina"/>
              </a:rPr>
              <a:t> </a:t>
            </a:r>
            <a:r>
              <a:rPr lang="cs-CZ" sz="2000" b="0" i="0" u="none" strike="noStrike" baseline="0" dirty="0">
                <a:solidFill>
                  <a:srgbClr val="000000"/>
                </a:solidFill>
                <a:highlight>
                  <a:srgbClr val="00FFFF"/>
                </a:highlight>
                <a:latin typeface="EUAlbertina"/>
              </a:rPr>
              <a:t>zejména</a:t>
            </a:r>
            <a:r>
              <a:rPr lang="cs-CZ" sz="2000" b="0" i="0" u="none" strike="noStrike" baseline="0" dirty="0">
                <a:solidFill>
                  <a:srgbClr val="000000"/>
                </a:solidFill>
                <a:latin typeface="EUAlbertina"/>
              </a:rPr>
              <a:t> podzemních útvarů. </a:t>
            </a:r>
            <a:r>
              <a:rPr lang="cs-CZ" sz="2000" b="0" i="0" u="none" strike="noStrike" baseline="0" dirty="0">
                <a:solidFill>
                  <a:srgbClr val="000000"/>
                </a:solidFill>
                <a:highlight>
                  <a:srgbClr val="FFFF00"/>
                </a:highlight>
                <a:latin typeface="EUAlbertina"/>
              </a:rPr>
              <a:t>Opětovné využívání vyčištěných městských odpadních vod by se mělo podporovat a provádět vždy, kdy je to vhodné, a to zejména v oblastech s nedostatkem vody, a pro všechny vhodné účel</a:t>
            </a:r>
            <a:r>
              <a:rPr lang="cs-CZ" sz="2000" b="0" i="0" u="none" strike="noStrike" baseline="0" dirty="0">
                <a:solidFill>
                  <a:srgbClr val="000000"/>
                </a:solidFill>
                <a:latin typeface="EUAlbertina"/>
              </a:rPr>
              <a:t>y, přičemž by měl být zajištěn minimální ekologický průtok recipientů a měl by se brát ohled na potřebu zajistit, aby byly splněny cíle týkající se dobrého ekologického a chemického stavu recipientů ve smyslu směrnice 2000/60/ES         …</a:t>
            </a:r>
            <a:r>
              <a:rPr lang="cs-CZ" sz="2000" b="0" i="0" u="none" strike="noStrike" baseline="0" dirty="0">
                <a:solidFill>
                  <a:srgbClr val="000000"/>
                </a:solidFill>
                <a:highlight>
                  <a:srgbClr val="00FFFF"/>
                </a:highlight>
                <a:latin typeface="EUAlbertina"/>
              </a:rPr>
              <a:t>srovnej s našimi prioritami – ochrana zásob?</a:t>
            </a:r>
          </a:p>
          <a:p>
            <a:pPr algn="l"/>
            <a:endParaRPr lang="cs-CZ" sz="2000" b="0" i="0" u="none" strike="noStrike" baseline="0" dirty="0">
              <a:solidFill>
                <a:srgbClr val="000000"/>
              </a:solidFill>
              <a:highlight>
                <a:srgbClr val="00FFFF"/>
              </a:highlight>
            </a:endParaRPr>
          </a:p>
          <a:p>
            <a:r>
              <a:rPr lang="cs-CZ" sz="2000" b="0" i="0" u="none" strike="noStrike" baseline="0" dirty="0">
                <a:solidFill>
                  <a:srgbClr val="000000"/>
                </a:solidFill>
                <a:highlight>
                  <a:srgbClr val="FFFF00"/>
                </a:highlight>
              </a:rPr>
              <a:t>Pokud se voda opětovně využívá k zavlažování v zemědělství, mělo by se tak dít v souladu s nařízením (EU) 2020/741</a:t>
            </a:r>
            <a:r>
              <a:rPr lang="cs-CZ" sz="2000" b="0" i="0" u="none" strike="noStrike" baseline="0" dirty="0">
                <a:solidFill>
                  <a:srgbClr val="000000"/>
                </a:solidFill>
              </a:rPr>
              <a:t>. Je-li to vhodné k zajištění bezpečného opětovného využívání vyčištěných městských odpadních vod, měly by členské státy zvážit kvartérní čištění městských odpadních vod, které jsou nebo budou opětovně využity. </a:t>
            </a:r>
            <a:r>
              <a:rPr lang="cs-CZ" sz="2000" b="0" i="0" u="none" strike="noStrike" baseline="0" dirty="0">
                <a:solidFill>
                  <a:srgbClr val="000000"/>
                </a:solidFill>
                <a:highlight>
                  <a:srgbClr val="FFFF00"/>
                </a:highlight>
              </a:rPr>
              <a:t>Opatření na podporu opětovného využívání vyčištěných městských odpadních vod a samotné opětovné využívání by měla být zohledněna ve strategiích pro vodohospodářskou odolnost na úrovni členských států, jsou-li tyto strategie k dispozici</a:t>
            </a:r>
          </a:p>
          <a:p>
            <a:endParaRPr lang="cs-CZ" dirty="0"/>
          </a:p>
        </p:txBody>
      </p:sp>
      <p:sp>
        <p:nvSpPr>
          <p:cNvPr id="4" name="Ovál 3">
            <a:extLst>
              <a:ext uri="{FF2B5EF4-FFF2-40B4-BE49-F238E27FC236}">
                <a16:creationId xmlns:a16="http://schemas.microsoft.com/office/drawing/2014/main" id="{FF46B7F2-EBE6-1885-FE7C-BB0D753FE6FC}"/>
              </a:ext>
            </a:extLst>
          </p:cNvPr>
          <p:cNvSpPr/>
          <p:nvPr/>
        </p:nvSpPr>
        <p:spPr>
          <a:xfrm>
            <a:off x="8975526" y="333147"/>
            <a:ext cx="2736304"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3971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2CEFDA-A673-0721-772A-C878B3097112}"/>
              </a:ext>
            </a:extLst>
          </p:cNvPr>
          <p:cNvSpPr>
            <a:spLocks noGrp="1"/>
          </p:cNvSpPr>
          <p:nvPr>
            <p:ph type="title"/>
          </p:nvPr>
        </p:nvSpPr>
        <p:spPr/>
        <p:txBody>
          <a:bodyPr/>
          <a:lstStyle/>
          <a:p>
            <a:r>
              <a:rPr lang="cs-CZ" dirty="0"/>
              <a:t>Živiny v odpadních vodách a kalech - </a:t>
            </a:r>
            <a:r>
              <a:rPr lang="cs-CZ" dirty="0" err="1"/>
              <a:t>cirkularita</a:t>
            </a:r>
            <a:endParaRPr lang="cs-CZ" dirty="0"/>
          </a:p>
        </p:txBody>
      </p:sp>
      <p:sp>
        <p:nvSpPr>
          <p:cNvPr id="3" name="Zástupný obsah 2">
            <a:extLst>
              <a:ext uri="{FF2B5EF4-FFF2-40B4-BE49-F238E27FC236}">
                <a16:creationId xmlns:a16="http://schemas.microsoft.com/office/drawing/2014/main" id="{6B8C488F-EE3B-FE9E-0511-9D0AFD53C300}"/>
              </a:ext>
            </a:extLst>
          </p:cNvPr>
          <p:cNvSpPr>
            <a:spLocks noGrp="1"/>
          </p:cNvSpPr>
          <p:nvPr>
            <p:ph idx="1"/>
          </p:nvPr>
        </p:nvSpPr>
        <p:spPr>
          <a:xfrm>
            <a:off x="550590" y="1124744"/>
            <a:ext cx="11030303" cy="5001420"/>
          </a:xfrm>
        </p:spPr>
        <p:txBody>
          <a:bodyPr/>
          <a:lstStyle/>
          <a:p>
            <a:pPr algn="l"/>
            <a:endParaRPr lang="cs-CZ" sz="1800" b="0" i="0" u="none" strike="noStrike" baseline="0" dirty="0">
              <a:solidFill>
                <a:srgbClr val="000000"/>
              </a:solidFill>
              <a:latin typeface="EUAlbertina"/>
            </a:endParaRPr>
          </a:p>
          <a:p>
            <a:r>
              <a:rPr lang="cs-CZ" sz="2000" b="0" i="0" u="none" strike="noStrike" baseline="0" dirty="0">
                <a:solidFill>
                  <a:srgbClr val="000000"/>
                </a:solidFill>
                <a:highlight>
                  <a:srgbClr val="FFFF00"/>
                </a:highlight>
                <a:latin typeface="EUAlbertina"/>
              </a:rPr>
              <a:t>Živiny obsažené v městských odpadních vodách mohou být užitečné </a:t>
            </a:r>
            <a:r>
              <a:rPr lang="cs-CZ" sz="2000" b="0" i="0" u="none" strike="noStrike" baseline="0" dirty="0">
                <a:solidFill>
                  <a:srgbClr val="000000"/>
                </a:solidFill>
                <a:latin typeface="EUAlbertina"/>
              </a:rPr>
              <a:t>v případech, kdy jsou vyčištěné městské odpadní vody v souladu s nařízením (EU) 2020/741 opětovně využívány v zemědělství. V těchto případech by členské státy za zvláštních podmínek, které zajišťují nejvyšší úroveň ochrany životního prostředí a lidského zdraví, měly mít možnost </a:t>
            </a:r>
            <a:r>
              <a:rPr lang="cs-CZ" sz="2000" b="0" i="0" u="none" strike="noStrike" baseline="0" dirty="0">
                <a:solidFill>
                  <a:srgbClr val="000000"/>
                </a:solidFill>
                <a:highlight>
                  <a:srgbClr val="FFFF00"/>
                </a:highlight>
                <a:latin typeface="EUAlbertina"/>
              </a:rPr>
              <a:t>využít výjimky z povinnosti provádět terciární čištění v souladu s touto směrnicí </a:t>
            </a:r>
            <a:r>
              <a:rPr lang="cs-CZ" sz="2000" b="0" i="0" u="none" strike="noStrike" baseline="0" dirty="0">
                <a:solidFill>
                  <a:srgbClr val="000000"/>
                </a:solidFill>
                <a:highlight>
                  <a:srgbClr val="00FFFF"/>
                </a:highlight>
                <a:latin typeface="EUAlbertina"/>
              </a:rPr>
              <a:t>pouze pro tu část vyčištěných městských odpadních vod, která je opětovně využívána v zemědělství</a:t>
            </a:r>
          </a:p>
          <a:p>
            <a:pPr algn="l"/>
            <a:endParaRPr lang="cs-CZ" sz="2000" b="0" i="0" u="none" strike="noStrike" baseline="0" dirty="0">
              <a:solidFill>
                <a:srgbClr val="000000"/>
              </a:solidFill>
              <a:latin typeface="EUAlbertina"/>
            </a:endParaRPr>
          </a:p>
          <a:p>
            <a:r>
              <a:rPr lang="cs-CZ" sz="2000" b="0" i="0" u="none" strike="noStrike" baseline="0" dirty="0">
                <a:solidFill>
                  <a:srgbClr val="000000"/>
                </a:solidFill>
                <a:highlight>
                  <a:srgbClr val="FFFF00"/>
                </a:highlight>
                <a:latin typeface="EUAlbertina"/>
              </a:rPr>
              <a:t>Hodnocení dospělo k závěru, že nakládání s kaly by se mohlo zlepšit, tak aby lépe odpovídalo principům oběhového hospodářství a hierarchie způsobů nakládání s odpady </a:t>
            </a:r>
            <a:r>
              <a:rPr lang="cs-CZ" sz="2000" b="0" i="0" u="none" strike="noStrike" baseline="0" dirty="0">
                <a:solidFill>
                  <a:srgbClr val="000000"/>
                </a:solidFill>
                <a:latin typeface="EUAlbertina"/>
              </a:rPr>
              <a:t>ve smyslu článku 4 směrnice Evropského parlamentu a Rady 2008/98/ES (25). Opatření za účelem lepšího monitorování a omezení znečištění u zdroje v důsledku vypouštění ostatních odpadních vod přispějí ke zlepšení kvality produkovaných kalů a zajistí jejich bezpečné používání v zemědělství. Aby bylo zajištěno řádné a bezpečné využití živin z kalů, včetně kritické látky fosforu, měla by být na úrovni Unie stanovena kombinovaná minimální míra opětovného využití a recyklace </a:t>
            </a:r>
          </a:p>
          <a:p>
            <a:endParaRPr lang="cs-CZ" dirty="0"/>
          </a:p>
        </p:txBody>
      </p:sp>
      <p:sp>
        <p:nvSpPr>
          <p:cNvPr id="4" name="Ovál 3">
            <a:extLst>
              <a:ext uri="{FF2B5EF4-FFF2-40B4-BE49-F238E27FC236}">
                <a16:creationId xmlns:a16="http://schemas.microsoft.com/office/drawing/2014/main" id="{13E56F29-9371-6A2B-1C62-623A2CD4F059}"/>
              </a:ext>
            </a:extLst>
          </p:cNvPr>
          <p:cNvSpPr/>
          <p:nvPr/>
        </p:nvSpPr>
        <p:spPr>
          <a:xfrm>
            <a:off x="8975526" y="333147"/>
            <a:ext cx="2736304"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27422826"/>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TotalTime>
  <Words>3096</Words>
  <Application>Microsoft Office PowerPoint</Application>
  <PresentationFormat>Vlastní</PresentationFormat>
  <Paragraphs>188</Paragraphs>
  <Slides>45</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45</vt:i4>
      </vt:variant>
    </vt:vector>
  </HeadingPairs>
  <TitlesOfParts>
    <vt:vector size="54" baseType="lpstr">
      <vt:lpstr>Aptos</vt:lpstr>
      <vt:lpstr>Arial</vt:lpstr>
      <vt:lpstr>Calibri</vt:lpstr>
      <vt:lpstr>EUAlbertina</vt:lpstr>
      <vt:lpstr>Segoe UI</vt:lpstr>
      <vt:lpstr>Segoe UI Light</vt:lpstr>
      <vt:lpstr>Segoe UI Semibold</vt:lpstr>
      <vt:lpstr>Times New Roman</vt:lpstr>
      <vt:lpstr>Motiv sady Office</vt:lpstr>
      <vt:lpstr>Dobré ráno </vt:lpstr>
      <vt:lpstr>Individuální systémy a VENKOV  Směrnice Evropského parlamentu a Rady 2024/3019 o čištění městských odpadních vod</vt:lpstr>
      <vt:lpstr>Směrnice je schválená … a jak s venkovem? Nazapomíná se na něj? Nedá se na Směrnici dívat i jinak, s jinou rozlišovací schopností?</vt:lpstr>
      <vt:lpstr>Prezentace aplikace PowerPoint</vt:lpstr>
      <vt:lpstr>Prezentace aplikace PowerPoint</vt:lpstr>
      <vt:lpstr>Je logické řešit i VENKOV, ale rozumně (úměrně) což Směrnice v prvním kroku udělala</vt:lpstr>
      <vt:lpstr>Úvod a definice ze Směrnice UWWDT</vt:lpstr>
      <vt:lpstr>Opětovné využívání odpadních vod - cirkularita</vt:lpstr>
      <vt:lpstr>Živiny v odpadních vodách a kalech - cirkularita</vt:lpstr>
      <vt:lpstr>Digitalizace a snižování administrativy … soustředění se na aglomerace nad 10 000 EO</vt:lpstr>
      <vt:lpstr>Vize CzWA ohledně vody na venkově – stát a ESG?</vt:lpstr>
      <vt:lpstr>Statistika věda je … řešení malých obcí je stále před námi</vt:lpstr>
      <vt:lpstr>Požadavky „Směrnice“ obecně a s ohledem na IS</vt:lpstr>
      <vt:lpstr>Proč se venkovem zabývat? ESG? Rozum?</vt:lpstr>
      <vt:lpstr>Decentrál (IS) je realita  (na centrál nemáme) …  tj. řešit racionálně a bez předsudků … viz Německo</vt:lpstr>
      <vt:lpstr>Nová směrnice EU – UWWDT – proporcionálně? Průběh přípravy na realizaci není proporcionální – velké investice jsou lákavější …</vt:lpstr>
      <vt:lpstr>Prezentace aplikace PowerPoint</vt:lpstr>
      <vt:lpstr>Prezentace aplikace PowerPoint</vt:lpstr>
      <vt:lpstr>Odolnost řešení – klimatické jevy a havárie</vt:lpstr>
      <vt:lpstr>Prezentace aplikace PowerPoint</vt:lpstr>
      <vt:lpstr>Uhlíková stopa individuálních systémů je bagatelní</vt:lpstr>
      <vt:lpstr>Prezentace aplikace PowerPoint</vt:lpstr>
      <vt:lpstr>Prezentace aplikace PowerPoint</vt:lpstr>
      <vt:lpstr>Prezentace aplikace PowerPoint</vt:lpstr>
      <vt:lpstr>Mnohoznačnost venkova se nedá řešit nástroji jednoznačnosti  …aneb být efektivní – podle Směrnice být proporcionální </vt:lpstr>
      <vt:lpstr>Opak - neproporcionální pohled na domovní ČOV v ČR …jsou požadavky na IS úměrné rizikům? Má smysl zpřísňovat?</vt:lpstr>
      <vt:lpstr>DČOV a požadavky na ČOV nad 10 000 EO?</vt:lpstr>
      <vt:lpstr>Efektivní kontrola – nedílná součást IS a řešení venkova</vt:lpstr>
      <vt:lpstr>Protokoly z revizí – vypovídající schopnost a co dál? ..srovnej se vzorky co pak když …</vt:lpstr>
      <vt:lpstr>Vzpomínky na budoucnost - Kobylí.. a EWA</vt:lpstr>
      <vt:lpstr>Historie – aneb kde vznikla instituce revizí ČOV</vt:lpstr>
      <vt:lpstr>Kontrola odtokových parametrů pomocí vzorků - námět z Rakouska (jako příklad ohleduplnosti govermentu)</vt:lpstr>
      <vt:lpstr>Jak by to mohlo fungovat – viz STIS</vt:lpstr>
      <vt:lpstr>Obec Litultovice</vt:lpstr>
      <vt:lpstr>Foto z realizace</vt:lpstr>
      <vt:lpstr>Vzdálený monitoring</vt:lpstr>
      <vt:lpstr>Můj názor a návrh postupu podle směrnice</vt:lpstr>
      <vt:lpstr>PŘEDSTAVENÍ</vt:lpstr>
      <vt:lpstr>Extenzivní řešení -Septik + vertikální biofiltr dlouhodobě  nejefektivnější řešení, napodobující přírodu</vt:lpstr>
      <vt:lpstr>Prezentace aplikace PowerPoint</vt:lpstr>
      <vt:lpstr>Děkuji za pozornost  a přeji příjemný,  informacemi naplněný den</vt:lpstr>
      <vt:lpstr>Prezentace aplikace PowerPoint</vt:lpstr>
      <vt:lpstr>Prezentace aplikace PowerPoint</vt:lpstr>
      <vt:lpstr>Fosfor</vt:lpstr>
      <vt:lpstr>Dusík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Artron One Igor</dc:creator>
  <cp:lastModifiedBy>Karel Plotěný</cp:lastModifiedBy>
  <cp:revision>132</cp:revision>
  <dcterms:created xsi:type="dcterms:W3CDTF">2020-02-06T12:32:30Z</dcterms:created>
  <dcterms:modified xsi:type="dcterms:W3CDTF">2025-05-21T06:27:35Z</dcterms:modified>
</cp:coreProperties>
</file>