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81" r:id="rId4"/>
    <p:sldId id="303" r:id="rId5"/>
    <p:sldId id="262" r:id="rId6"/>
    <p:sldId id="282" r:id="rId7"/>
    <p:sldId id="286" r:id="rId8"/>
    <p:sldId id="265" r:id="rId9"/>
    <p:sldId id="287" r:id="rId10"/>
    <p:sldId id="288" r:id="rId11"/>
    <p:sldId id="289" r:id="rId12"/>
    <p:sldId id="290" r:id="rId13"/>
    <p:sldId id="291" r:id="rId14"/>
    <p:sldId id="292" r:id="rId15"/>
    <p:sldId id="294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280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AF3F"/>
    <a:srgbClr val="DB7D00"/>
    <a:srgbClr val="F9E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4" autoAdjust="0"/>
    <p:restoredTop sz="96699" autoAdjust="0"/>
  </p:normalViewPr>
  <p:slideViewPr>
    <p:cSldViewPr>
      <p:cViewPr varScale="1">
        <p:scale>
          <a:sx n="129" d="100"/>
          <a:sy n="129" d="100"/>
        </p:scale>
        <p:origin x="-11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-360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A9FB6-D9ED-404E-AFD2-37E0835FC3D6}" type="datetimeFigureOut">
              <a:rPr lang="cs-CZ" smtClean="0"/>
              <a:pPr/>
              <a:t>22.5.2017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A257B-425A-4350-8792-7C49418894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080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48070-1754-4046-9E38-6F5D9D5E9BB1}" type="datetimeFigureOut">
              <a:rPr lang="cs-CZ" smtClean="0"/>
              <a:pPr/>
              <a:t>22.5.2017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77F0F-9C0A-45F8-A7AE-EABCF91188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46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403648" y="4581128"/>
            <a:ext cx="7056784" cy="180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autoři projektu</a:t>
            </a:r>
            <a:endParaRPr lang="cs-CZ" dirty="0"/>
          </a:p>
        </p:txBody>
      </p:sp>
      <p:sp>
        <p:nvSpPr>
          <p:cNvPr id="6" name="Nadpis 13"/>
          <p:cNvSpPr>
            <a:spLocks noGrp="1" noChangeAspect="1"/>
          </p:cNvSpPr>
          <p:nvPr>
            <p:ph type="title" hasCustomPrompt="1"/>
          </p:nvPr>
        </p:nvSpPr>
        <p:spPr>
          <a:xfrm>
            <a:off x="1403648" y="1988840"/>
            <a:ext cx="7283152" cy="1872208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7" name="Podnadpis 2"/>
          <p:cNvSpPr txBox="1">
            <a:spLocks/>
          </p:cNvSpPr>
          <p:nvPr userDrawn="1"/>
        </p:nvSpPr>
        <p:spPr>
          <a:xfrm>
            <a:off x="1403648" y="3789040"/>
            <a:ext cx="7209184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MINISTERSTVO PRO MÍSTNÍ ROZVOJ ČR</a:t>
            </a:r>
          </a:p>
        </p:txBody>
      </p:sp>
      <p:pic>
        <p:nvPicPr>
          <p:cNvPr id="8" name="Obrázek 7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2565000" cy="5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2060848"/>
            <a:ext cx="8291264" cy="4392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 smtClean="0"/>
              <a:t>Klepnutím vložíte text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pic>
        <p:nvPicPr>
          <p:cNvPr id="4" name="Obrázek 3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1484784"/>
            <a:ext cx="8291264" cy="49685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 smtClean="0"/>
              <a:t>Klepnutím vložíte text</a:t>
            </a:r>
          </a:p>
        </p:txBody>
      </p:sp>
      <p:pic>
        <p:nvPicPr>
          <p:cNvPr id="3" name="Obrázek 2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7544" y="2060849"/>
            <a:ext cx="8229600" cy="43924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chemeClr val="accent1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pic>
        <p:nvPicPr>
          <p:cNvPr id="5" name="Obrázek 4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42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CE9B9-2D84-451D-BE28-D88F604E67C7}" type="datetime1">
              <a:rPr lang="cs-CZ" altLang="cs-CZ"/>
              <a:pPr>
                <a:defRPr/>
              </a:pPr>
              <a:t>22.5.2017</a:t>
            </a:fld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99F0B5-DA5A-48E6-B274-FAB3C9AE8D2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8348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podtisk_modry.emf"/>
          <p:cNvPicPr>
            <a:picLocks noChangeAspect="1"/>
          </p:cNvPicPr>
          <p:nvPr/>
        </p:nvPicPr>
        <p:blipFill>
          <a:blip r:embed="rId7" cstate="print"/>
          <a:srcRect l="17008" b="8622"/>
          <a:stretch>
            <a:fillRect/>
          </a:stretch>
        </p:blipFill>
        <p:spPr>
          <a:xfrm>
            <a:off x="2" y="1988841"/>
            <a:ext cx="7908545" cy="4869160"/>
          </a:xfrm>
          <a:prstGeom prst="rect">
            <a:avLst/>
          </a:prstGeom>
        </p:spPr>
      </p:pic>
      <p:sp>
        <p:nvSpPr>
          <p:cNvPr id="8" name="Obdélník 7"/>
          <p:cNvSpPr>
            <a:spLocks noChangeAspect="1"/>
          </p:cNvSpPr>
          <p:nvPr/>
        </p:nvSpPr>
        <p:spPr>
          <a:xfrm>
            <a:off x="0" y="1"/>
            <a:ext cx="9144000" cy="260648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1475656" y="4581128"/>
            <a:ext cx="6984776" cy="1800200"/>
          </a:xfrm>
        </p:spPr>
        <p:txBody>
          <a:bodyPr/>
          <a:lstStyle/>
          <a:p>
            <a:pPr algn="ctr"/>
            <a:r>
              <a:rPr lang="cs-CZ" sz="2800" dirty="0" smtClean="0">
                <a:solidFill>
                  <a:srgbClr val="000099"/>
                </a:solidFill>
              </a:rPr>
              <a:t>XXXII. SETKÁNÍ VODOHOSPODÁŘŮ V KUTNÉ HOŘE</a:t>
            </a:r>
          </a:p>
          <a:p>
            <a:pPr algn="ctr"/>
            <a:r>
              <a:rPr lang="cs-CZ" sz="2800" dirty="0" smtClean="0">
                <a:solidFill>
                  <a:srgbClr val="000099"/>
                </a:solidFill>
              </a:rPr>
              <a:t>23. </a:t>
            </a:r>
            <a:r>
              <a:rPr lang="cs-CZ" sz="2800" smtClean="0">
                <a:solidFill>
                  <a:srgbClr val="000099"/>
                </a:solidFill>
              </a:rPr>
              <a:t>KVĚTNA </a:t>
            </a:r>
            <a:r>
              <a:rPr lang="cs-CZ" sz="2800" dirty="0" smtClean="0">
                <a:solidFill>
                  <a:srgbClr val="000099"/>
                </a:solidFill>
              </a:rPr>
              <a:t>2017</a:t>
            </a:r>
            <a:endParaRPr lang="en-US" sz="2800" dirty="0">
              <a:solidFill>
                <a:srgbClr val="000099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75656" y="1772816"/>
            <a:ext cx="7211144" cy="1440160"/>
          </a:xfrm>
        </p:spPr>
        <p:txBody>
          <a:bodyPr/>
          <a:lstStyle/>
          <a:p>
            <a:r>
              <a:rPr lang="cs-CZ" altLang="cs-CZ" dirty="0">
                <a:solidFill>
                  <a:schemeClr val="accent1"/>
                </a:solidFill>
              </a:rPr>
              <a:t>Novela stavebního zákona </a:t>
            </a:r>
            <a:r>
              <a:rPr lang="cs-CZ" altLang="cs-CZ" dirty="0" smtClean="0">
                <a:solidFill>
                  <a:schemeClr val="accent1"/>
                </a:solidFill>
              </a:rPr>
              <a:t/>
            </a:r>
            <a:br>
              <a:rPr lang="cs-CZ" altLang="cs-CZ" dirty="0" smtClean="0">
                <a:solidFill>
                  <a:schemeClr val="accent1"/>
                </a:solidFill>
              </a:rPr>
            </a:br>
            <a:r>
              <a:rPr lang="cs-CZ" altLang="cs-CZ" dirty="0" smtClean="0">
                <a:solidFill>
                  <a:schemeClr val="accent1"/>
                </a:solidFill>
              </a:rPr>
              <a:t>a </a:t>
            </a:r>
            <a:r>
              <a:rPr lang="cs-CZ" altLang="cs-CZ" dirty="0">
                <a:solidFill>
                  <a:schemeClr val="accent1"/>
                </a:solidFill>
              </a:rPr>
              <a:t>zákonů souvisejících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9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solidFill>
                  <a:sysClr val="windowText" lastClr="000000"/>
                </a:solidFill>
              </a:rPr>
              <a:t>Varianty možného řešení:</a:t>
            </a: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 smtClean="0">
              <a:solidFill>
                <a:sysClr val="windowText" lastClr="000000"/>
              </a:solidFill>
            </a:endParaRP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sysClr val="windowText" lastClr="000000"/>
                </a:solidFill>
              </a:rPr>
              <a:t>1</a:t>
            </a:r>
            <a:r>
              <a:rPr lang="cs-CZ" sz="2400" b="1" dirty="0">
                <a:solidFill>
                  <a:sysClr val="windowText" lastClr="000000"/>
                </a:solidFill>
              </a:rPr>
              <a:t>/ obecná stavba</a:t>
            </a:r>
          </a:p>
          <a:p>
            <a:pPr marL="457200" indent="-4572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/>
            </a:pPr>
            <a:endParaRPr lang="cs-CZ" sz="2400" dirty="0" smtClean="0">
              <a:solidFill>
                <a:sysClr val="windowText" lastClr="000000"/>
              </a:solidFill>
            </a:endParaRPr>
          </a:p>
          <a:p>
            <a:pPr marL="457200" indent="-4572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/>
            </a:pPr>
            <a:r>
              <a:rPr lang="cs-CZ" sz="2400" dirty="0" smtClean="0">
                <a:solidFill>
                  <a:sysClr val="windowText" lastClr="000000"/>
                </a:solidFill>
              </a:rPr>
              <a:t>příslušný </a:t>
            </a:r>
            <a:r>
              <a:rPr lang="cs-CZ" sz="2400" dirty="0">
                <a:solidFill>
                  <a:sysClr val="windowText" lastClr="000000"/>
                </a:solidFill>
              </a:rPr>
              <a:t>k vedení řízení obecný SÚ</a:t>
            </a:r>
          </a:p>
          <a:p>
            <a:pPr marL="457200" indent="-4572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/>
            </a:pPr>
            <a:r>
              <a:rPr lang="cs-CZ" sz="2400" dirty="0">
                <a:solidFill>
                  <a:sysClr val="windowText" lastClr="000000"/>
                </a:solidFill>
              </a:rPr>
              <a:t>řad územního plánování DO + vydává závazné stanovisko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accent1"/>
                </a:solidFill>
              </a:rPr>
              <a:t>Jedno povolující rozhodnutí</a:t>
            </a:r>
          </a:p>
        </p:txBody>
      </p:sp>
    </p:spTree>
    <p:extLst>
      <p:ext uri="{BB962C8B-B14F-4D97-AF65-F5344CB8AC3E}">
        <p14:creationId xmlns:p14="http://schemas.microsoft.com/office/powerpoint/2010/main" val="1271775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ysClr val="windowText" lastClr="000000"/>
                </a:solidFill>
              </a:rPr>
              <a:t>2/ Speciální stavba </a:t>
            </a:r>
            <a:r>
              <a:rPr lang="cs-CZ" sz="2400" b="1" dirty="0" smtClean="0">
                <a:solidFill>
                  <a:sysClr val="windowText" lastClr="000000"/>
                </a:solidFill>
              </a:rPr>
              <a:t>:</a:t>
            </a: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>
              <a:solidFill>
                <a:sysClr val="windowText" lastClr="000000"/>
              </a:solidFill>
            </a:endParaRPr>
          </a:p>
          <a:p>
            <a:pPr marL="457200" indent="-4572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/>
            </a:pPr>
            <a:r>
              <a:rPr lang="cs-CZ" sz="2400" dirty="0">
                <a:solidFill>
                  <a:sysClr val="windowText" lastClr="000000"/>
                </a:solidFill>
              </a:rPr>
              <a:t>stavba pozemní komunikace</a:t>
            </a:r>
          </a:p>
          <a:p>
            <a:pPr marL="457200" indent="-4572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/>
            </a:pPr>
            <a:r>
              <a:rPr lang="cs-CZ" sz="2400" dirty="0">
                <a:solidFill>
                  <a:sysClr val="windowText" lastClr="000000"/>
                </a:solidFill>
              </a:rPr>
              <a:t>stavba dráhy</a:t>
            </a:r>
          </a:p>
          <a:p>
            <a:pPr marL="457200" indent="-4572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/>
            </a:pPr>
            <a:r>
              <a:rPr lang="cs-CZ" sz="2400" dirty="0">
                <a:solidFill>
                  <a:sysClr val="windowText" lastClr="000000"/>
                </a:solidFill>
              </a:rPr>
              <a:t>stavba vodního díla</a:t>
            </a: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defRPr/>
            </a:pPr>
            <a:endParaRPr lang="cs-CZ" sz="2400" dirty="0" smtClean="0">
              <a:solidFill>
                <a:sysClr val="windowText" lastClr="000000"/>
              </a:solidFill>
            </a:endParaRP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defRPr/>
            </a:pPr>
            <a:r>
              <a:rPr lang="cs-CZ" sz="2400" dirty="0" smtClean="0">
                <a:solidFill>
                  <a:sysClr val="windowText" lastClr="000000"/>
                </a:solidFill>
              </a:rPr>
              <a:t>příslušný </a:t>
            </a:r>
            <a:r>
              <a:rPr lang="cs-CZ" sz="2400" dirty="0">
                <a:solidFill>
                  <a:sysClr val="windowText" lastClr="000000"/>
                </a:solidFill>
              </a:rPr>
              <a:t>k vedení řízení speciální stavební úřad </a:t>
            </a:r>
          </a:p>
          <a:p>
            <a:pPr marL="457200" indent="-4572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/>
            </a:pPr>
            <a:r>
              <a:rPr lang="cs-CZ" sz="2400" dirty="0">
                <a:solidFill>
                  <a:sysClr val="windowText" lastClr="000000"/>
                </a:solidFill>
              </a:rPr>
              <a:t>úřad územního plánování v postavení DO</a:t>
            </a:r>
          </a:p>
          <a:p>
            <a:pPr marL="457200" indent="-4572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/>
            </a:pPr>
            <a:r>
              <a:rPr lang="cs-CZ" sz="2400" dirty="0">
                <a:solidFill>
                  <a:sysClr val="windowText" lastClr="000000"/>
                </a:solidFill>
              </a:rPr>
              <a:t>vydává závazné stanovisko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accent1"/>
                </a:solidFill>
              </a:rPr>
              <a:t>Jedno povolující rozhodnutí</a:t>
            </a:r>
          </a:p>
        </p:txBody>
      </p:sp>
    </p:spTree>
    <p:extLst>
      <p:ext uri="{BB962C8B-B14F-4D97-AF65-F5344CB8AC3E}">
        <p14:creationId xmlns:p14="http://schemas.microsoft.com/office/powerpoint/2010/main" val="4235598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ysClr val="windowText" lastClr="000000"/>
                </a:solidFill>
              </a:rPr>
              <a:t>3/ Jiná </a:t>
            </a:r>
            <a:r>
              <a:rPr lang="cs-CZ" sz="2400" b="1" dirty="0" smtClean="0">
                <a:solidFill>
                  <a:sysClr val="windowText" lastClr="000000"/>
                </a:solidFill>
              </a:rPr>
              <a:t>stavba:</a:t>
            </a: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>
              <a:solidFill>
                <a:sysClr val="windowText" lastClr="000000"/>
              </a:solidFill>
            </a:endParaRPr>
          </a:p>
          <a:p>
            <a:pPr marL="457200" indent="-4572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/>
            </a:pPr>
            <a:r>
              <a:rPr lang="cs-CZ" sz="2400" dirty="0">
                <a:solidFill>
                  <a:sysClr val="windowText" lastClr="000000"/>
                </a:solidFill>
              </a:rPr>
              <a:t>stavba energetické infrastruktury v působnosti MPO</a:t>
            </a: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defRPr/>
            </a:pPr>
            <a:r>
              <a:rPr lang="cs-CZ" sz="2400" dirty="0" smtClean="0">
                <a:solidFill>
                  <a:sysClr val="windowText" lastClr="000000"/>
                </a:solidFill>
              </a:rPr>
              <a:t>      příslušný </a:t>
            </a:r>
            <a:r>
              <a:rPr lang="cs-CZ" sz="2400" dirty="0">
                <a:solidFill>
                  <a:sysClr val="windowText" lastClr="000000"/>
                </a:solidFill>
              </a:rPr>
              <a:t>k vedení řízení MPO </a:t>
            </a:r>
          </a:p>
          <a:p>
            <a:pPr marL="457200" indent="-4572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/>
            </a:pPr>
            <a:r>
              <a:rPr lang="cs-CZ" sz="2400" dirty="0">
                <a:solidFill>
                  <a:sysClr val="windowText" lastClr="000000"/>
                </a:solidFill>
              </a:rPr>
              <a:t>úřad územního plánování v postavení DO</a:t>
            </a:r>
          </a:p>
          <a:p>
            <a:pPr marL="457200" indent="-4572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/>
            </a:pPr>
            <a:r>
              <a:rPr lang="cs-CZ" sz="2400" dirty="0">
                <a:solidFill>
                  <a:sysClr val="windowText" lastClr="000000"/>
                </a:solidFill>
              </a:rPr>
              <a:t>vydává závazné stanovisko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accent1"/>
                </a:solidFill>
              </a:rPr>
              <a:t>Jedno povolující rozhodnutí</a:t>
            </a:r>
          </a:p>
        </p:txBody>
      </p:sp>
    </p:spTree>
    <p:extLst>
      <p:ext uri="{BB962C8B-B14F-4D97-AF65-F5344CB8AC3E}">
        <p14:creationId xmlns:p14="http://schemas.microsoft.com/office/powerpoint/2010/main" val="4186167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ysClr val="windowText" lastClr="000000"/>
                </a:solidFill>
              </a:rPr>
              <a:t>4/ soubor staveb</a:t>
            </a:r>
          </a:p>
          <a:p>
            <a:pPr algn="just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defRPr/>
            </a:pPr>
            <a:r>
              <a:rPr lang="cs-CZ" sz="2400" dirty="0">
                <a:solidFill>
                  <a:sysClr val="windowText" lastClr="000000"/>
                </a:solidFill>
              </a:rPr>
              <a:t>příslušný k vedení řízení ten SÚ, který by byl </a:t>
            </a:r>
            <a:r>
              <a:rPr lang="cs-CZ" sz="2400" dirty="0" smtClean="0">
                <a:solidFill>
                  <a:sysClr val="windowText" lastClr="000000"/>
                </a:solidFill>
              </a:rPr>
              <a:t>příslušný </a:t>
            </a:r>
            <a:br>
              <a:rPr lang="cs-CZ" sz="2400" dirty="0" smtClean="0">
                <a:solidFill>
                  <a:sysClr val="windowText" lastClr="000000"/>
                </a:solidFill>
              </a:rPr>
            </a:br>
            <a:r>
              <a:rPr lang="cs-CZ" sz="2400" dirty="0" smtClean="0">
                <a:solidFill>
                  <a:sysClr val="windowText" lastClr="000000"/>
                </a:solidFill>
              </a:rPr>
              <a:t>k </a:t>
            </a:r>
            <a:r>
              <a:rPr lang="cs-CZ" sz="2400" dirty="0">
                <a:solidFill>
                  <a:sysClr val="windowText" lastClr="000000"/>
                </a:solidFill>
              </a:rPr>
              <a:t>povolení stavby hlavní</a:t>
            </a:r>
          </a:p>
          <a:p>
            <a:pPr marL="457200" indent="-457200" algn="just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/>
            </a:pPr>
            <a:endParaRPr lang="cs-CZ" sz="2400" dirty="0">
              <a:solidFill>
                <a:sysClr val="windowText" lastClr="000000"/>
              </a:solidFill>
            </a:endParaRPr>
          </a:p>
          <a:p>
            <a:pPr marL="457200" indent="-457200" algn="just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/>
            </a:pPr>
            <a:r>
              <a:rPr lang="cs-CZ" sz="2400" dirty="0">
                <a:solidFill>
                  <a:sysClr val="windowText" lastClr="000000"/>
                </a:solidFill>
              </a:rPr>
              <a:t>ostatní SÚ a úřad územního plánování v postavení DO </a:t>
            </a:r>
          </a:p>
          <a:p>
            <a:pPr marL="457200" indent="-457200" algn="just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/>
            </a:pPr>
            <a:r>
              <a:rPr lang="cs-CZ" sz="2400" dirty="0">
                <a:solidFill>
                  <a:sysClr val="windowText" lastClr="000000"/>
                </a:solidFill>
              </a:rPr>
              <a:t>vydávají závazná stanoviska</a:t>
            </a:r>
          </a:p>
          <a:p>
            <a:pPr marL="457200" indent="-457200" algn="just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/>
            </a:pPr>
            <a:r>
              <a:rPr lang="cs-CZ" sz="2400" dirty="0">
                <a:solidFill>
                  <a:sysClr val="windowText" lastClr="000000"/>
                </a:solidFill>
              </a:rPr>
              <a:t>vodní dílo, které vyžaduje povolení k nakládání </a:t>
            </a:r>
            <a:r>
              <a:rPr lang="cs-CZ" sz="2400" dirty="0" smtClean="0">
                <a:solidFill>
                  <a:sysClr val="windowText" lastClr="000000"/>
                </a:solidFill>
              </a:rPr>
              <a:t/>
            </a:r>
            <a:br>
              <a:rPr lang="cs-CZ" sz="2400" dirty="0" smtClean="0">
                <a:solidFill>
                  <a:sysClr val="windowText" lastClr="000000"/>
                </a:solidFill>
              </a:rPr>
            </a:br>
            <a:r>
              <a:rPr lang="cs-CZ" sz="2400" dirty="0" smtClean="0">
                <a:solidFill>
                  <a:sysClr val="windowText" lastClr="000000"/>
                </a:solidFill>
              </a:rPr>
              <a:t>s </a:t>
            </a:r>
            <a:r>
              <a:rPr lang="cs-CZ" sz="2400" dirty="0">
                <a:solidFill>
                  <a:sysClr val="windowText" lastClr="000000"/>
                </a:solidFill>
              </a:rPr>
              <a:t>vodami, jako vedlejší stavba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accent1"/>
                </a:solidFill>
              </a:rPr>
              <a:t>Jedno povolující rozhodnutí</a:t>
            </a:r>
          </a:p>
        </p:txBody>
      </p:sp>
    </p:spTree>
    <p:extLst>
      <p:ext uri="{BB962C8B-B14F-4D97-AF65-F5344CB8AC3E}">
        <p14:creationId xmlns:p14="http://schemas.microsoft.com/office/powerpoint/2010/main" val="1225607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/>
            </a:pPr>
            <a:endParaRPr lang="cs-CZ" altLang="cs-CZ" sz="2400" dirty="0" smtClean="0">
              <a:solidFill>
                <a:sysClr val="windowText" lastClr="000000"/>
              </a:solidFill>
            </a:endParaRPr>
          </a:p>
          <a:p>
            <a:pPr marL="457200" indent="-45720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dirty="0" smtClean="0">
                <a:solidFill>
                  <a:sysClr val="windowText" lastClr="000000"/>
                </a:solidFill>
              </a:rPr>
              <a:t>bude </a:t>
            </a:r>
            <a:r>
              <a:rPr lang="cs-CZ" altLang="cs-CZ" sz="2400" dirty="0">
                <a:solidFill>
                  <a:sysClr val="windowText" lastClr="000000"/>
                </a:solidFill>
              </a:rPr>
              <a:t>zajištěno respektování požadavků Směrnice EIA</a:t>
            </a:r>
          </a:p>
          <a:p>
            <a:pPr marL="457200" indent="-45720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dirty="0">
                <a:solidFill>
                  <a:sysClr val="windowText" lastClr="000000"/>
                </a:solidFill>
              </a:rPr>
              <a:t>celý proces územního/společného řízení bude veden </a:t>
            </a:r>
            <a:br>
              <a:rPr lang="cs-CZ" altLang="cs-CZ" sz="2400" dirty="0">
                <a:solidFill>
                  <a:sysClr val="windowText" lastClr="000000"/>
                </a:solidFill>
              </a:rPr>
            </a:br>
            <a:r>
              <a:rPr lang="cs-CZ" altLang="cs-CZ" sz="2400" dirty="0">
                <a:solidFill>
                  <a:sysClr val="windowText" lastClr="000000"/>
                </a:solidFill>
              </a:rPr>
              <a:t>v součinnosti SÚ s orgánem EIA</a:t>
            </a:r>
          </a:p>
          <a:p>
            <a:pPr marL="457200" indent="-45720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dirty="0">
                <a:solidFill>
                  <a:sysClr val="windowText" lastClr="000000"/>
                </a:solidFill>
              </a:rPr>
              <a:t>k žádosti o vydání jednotného povolení stavebník doloží jednu dokumentace – její součástí bude samostatná část o vlivech na ŽP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accent1"/>
                </a:solidFill>
              </a:rPr>
              <a:t>EIA a povolení stavby</a:t>
            </a:r>
          </a:p>
        </p:txBody>
      </p:sp>
    </p:spTree>
    <p:extLst>
      <p:ext uri="{BB962C8B-B14F-4D97-AF65-F5344CB8AC3E}">
        <p14:creationId xmlns:p14="http://schemas.microsoft.com/office/powerpoint/2010/main" val="1379321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 algn="just" fontAlgn="auto">
              <a:buClr>
                <a:srgbClr val="000099"/>
              </a:buClr>
              <a:buFont typeface="Wingdings" panose="05000000000000000000" pitchFamily="2" charset="2"/>
              <a:buChar char="§"/>
              <a:defRPr/>
            </a:pPr>
            <a:r>
              <a:rPr lang="cs-CZ" sz="2400" dirty="0">
                <a:solidFill>
                  <a:sysClr val="windowText" lastClr="000000"/>
                </a:solidFill>
              </a:rPr>
              <a:t>zůstane zachována příslušnost orgánů EIA se všemi kompetencemi</a:t>
            </a:r>
          </a:p>
          <a:p>
            <a:pPr marL="457200" indent="-457200" algn="just" fontAlgn="auto">
              <a:buClr>
                <a:srgbClr val="000099"/>
              </a:buClr>
              <a:buFont typeface="Wingdings" panose="05000000000000000000" pitchFamily="2" charset="2"/>
              <a:buChar char="§"/>
              <a:defRPr/>
            </a:pPr>
            <a:r>
              <a:rPr lang="cs-CZ" sz="2400" dirty="0">
                <a:solidFill>
                  <a:sysClr val="windowText" lastClr="000000"/>
                </a:solidFill>
              </a:rPr>
              <a:t>územní/společné řízení s integrací EIA bude mít 2. fáze</a:t>
            </a:r>
          </a:p>
          <a:p>
            <a:pPr marL="457200" indent="-457200" algn="just" fontAlgn="auto">
              <a:spcBef>
                <a:spcPts val="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/>
            </a:pPr>
            <a:r>
              <a:rPr lang="cs-CZ" sz="2400" dirty="0">
                <a:solidFill>
                  <a:sysClr val="windowText" lastClr="000000"/>
                </a:solidFill>
              </a:rPr>
              <a:t>závazné stanovisko EIA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defRPr/>
            </a:pPr>
            <a:r>
              <a:rPr lang="cs-CZ" sz="2400" dirty="0">
                <a:solidFill>
                  <a:sysClr val="windowText" lastClr="000000"/>
                </a:solidFill>
              </a:rPr>
              <a:t>      - bude vydáváno v rámci územního nebo </a:t>
            </a:r>
            <a:endParaRPr lang="cs-CZ" sz="2400" dirty="0" smtClean="0">
              <a:solidFill>
                <a:sysClr val="windowText" lastClr="000000"/>
              </a:solidFill>
            </a:endParaRPr>
          </a:p>
          <a:p>
            <a:pPr algn="just" fontAlgn="auto">
              <a:spcBef>
                <a:spcPts val="0"/>
              </a:spcBef>
              <a:buClr>
                <a:srgbClr val="000099"/>
              </a:buClr>
              <a:defRPr/>
            </a:pPr>
            <a:r>
              <a:rPr lang="cs-CZ" sz="2400" dirty="0" smtClean="0">
                <a:solidFill>
                  <a:sysClr val="windowText" lastClr="000000"/>
                </a:solidFill>
              </a:rPr>
              <a:t>        koordinovaného řízení</a:t>
            </a:r>
          </a:p>
          <a:p>
            <a:pPr algn="just" fontAlgn="auto">
              <a:spcBef>
                <a:spcPts val="0"/>
              </a:spcBef>
              <a:buClr>
                <a:srgbClr val="000099"/>
              </a:buClr>
              <a:defRPr/>
            </a:pPr>
            <a:r>
              <a:rPr lang="cs-CZ" sz="2400" dirty="0" smtClean="0">
                <a:solidFill>
                  <a:sysClr val="windowText" lastClr="000000"/>
                </a:solidFill>
              </a:rPr>
              <a:t>      </a:t>
            </a:r>
            <a:r>
              <a:rPr lang="cs-CZ" sz="2400" dirty="0">
                <a:solidFill>
                  <a:sysClr val="windowText" lastClr="000000"/>
                </a:solidFill>
              </a:rPr>
              <a:t>- stanoví podmínky z hlediska vlivů na ŽP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defRPr/>
            </a:pPr>
            <a:r>
              <a:rPr lang="cs-CZ" sz="2400" dirty="0">
                <a:solidFill>
                  <a:sysClr val="windowText" lastClr="000000"/>
                </a:solidFill>
              </a:rPr>
              <a:t>      - SÚ musí podmínky DO ve výroku rozhodnutí                 </a:t>
            </a:r>
          </a:p>
          <a:p>
            <a:pPr algn="just" fontAlgn="auto">
              <a:spcBef>
                <a:spcPts val="0"/>
              </a:spcBef>
              <a:buClr>
                <a:srgbClr val="000099"/>
              </a:buClr>
              <a:defRPr/>
            </a:pPr>
            <a:r>
              <a:rPr lang="cs-CZ" sz="2400" dirty="0">
                <a:solidFill>
                  <a:sysClr val="windowText" lastClr="000000"/>
                </a:solidFill>
              </a:rPr>
              <a:t>        respektovat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accent1"/>
                </a:solidFill>
              </a:rPr>
              <a:t>EIA a povolení stavby</a:t>
            </a:r>
          </a:p>
        </p:txBody>
      </p:sp>
    </p:spTree>
    <p:extLst>
      <p:ext uri="{BB962C8B-B14F-4D97-AF65-F5344CB8AC3E}">
        <p14:creationId xmlns:p14="http://schemas.microsoft.com/office/powerpoint/2010/main" val="740898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/>
              <a:t>Stav</a:t>
            </a:r>
            <a:r>
              <a:rPr lang="cs-CZ" sz="2400" b="1" dirty="0" smtClean="0"/>
              <a:t>: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/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cs-CZ" sz="2400" dirty="0"/>
              <a:t> roztříštěnost právní úpravy 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cs-CZ" sz="2400" dirty="0" smtClean="0"/>
              <a:t>     (</a:t>
            </a:r>
            <a:r>
              <a:rPr lang="cs-CZ" sz="2400" dirty="0"/>
              <a:t>více než 40 zákonů)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endParaRPr lang="cs-CZ" sz="2400" dirty="0"/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cs-CZ" sz="2400" dirty="0"/>
              <a:t> různé způsoby vyjadřování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cs-CZ" sz="2400" dirty="0"/>
              <a:t> </a:t>
            </a:r>
            <a:r>
              <a:rPr lang="cs-CZ" sz="2400" dirty="0" smtClean="0"/>
              <a:t>    (</a:t>
            </a:r>
            <a:r>
              <a:rPr lang="cs-CZ" sz="2400" dirty="0"/>
              <a:t>závazná stanoviska, </a:t>
            </a:r>
            <a:r>
              <a:rPr lang="cs-CZ" sz="2400" dirty="0" smtClean="0"/>
              <a:t>vyjádření, rozhodnutí</a:t>
            </a:r>
            <a:r>
              <a:rPr lang="cs-CZ" sz="2400" dirty="0"/>
              <a:t>)</a:t>
            </a:r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endParaRPr lang="cs-CZ" sz="2400" dirty="0"/>
          </a:p>
          <a:p>
            <a:pPr marL="342900" indent="-3429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cs-CZ" sz="2400" dirty="0"/>
              <a:t> nejednoznačnost věcné působnosti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accent1"/>
                </a:solidFill>
              </a:rPr>
              <a:t>Dotčené orgány</a:t>
            </a:r>
          </a:p>
        </p:txBody>
      </p:sp>
    </p:spTree>
    <p:extLst>
      <p:ext uri="{BB962C8B-B14F-4D97-AF65-F5344CB8AC3E}">
        <p14:creationId xmlns:p14="http://schemas.microsoft.com/office/powerpoint/2010/main" val="3576467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2060848"/>
            <a:ext cx="8424936" cy="4392488"/>
          </a:xfrm>
        </p:spPr>
        <p:txBody>
          <a:bodyPr>
            <a:noAutofit/>
          </a:bodyPr>
          <a:lstStyle/>
          <a:p>
            <a:pPr marL="457200" indent="-4572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defRPr/>
            </a:pPr>
            <a:r>
              <a:rPr lang="cs-CZ" sz="2400" b="1" dirty="0">
                <a:cs typeface="Arial" charset="0"/>
              </a:rPr>
              <a:t>Správní řád</a:t>
            </a:r>
            <a:r>
              <a:rPr lang="cs-CZ" sz="2400" dirty="0">
                <a:cs typeface="Arial" charset="0"/>
              </a:rPr>
              <a:t> (§ 149 odst. 2):</a:t>
            </a:r>
            <a:endParaRPr lang="cs-CZ" sz="2400" b="1" dirty="0">
              <a:cs typeface="Arial" charset="0"/>
            </a:endParaRPr>
          </a:p>
          <a:p>
            <a:pPr marL="457200" indent="-4572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defRPr/>
            </a:pPr>
            <a:r>
              <a:rPr lang="cs-CZ" sz="2400" dirty="0">
                <a:cs typeface="Arial" charset="0"/>
              </a:rPr>
              <a:t>Závazné stanovisko obsahuje závaznou část a odůvodnění</a:t>
            </a:r>
          </a:p>
          <a:p>
            <a:pPr marL="457200" indent="-4572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defRPr/>
            </a:pPr>
            <a:endParaRPr lang="cs-CZ" sz="2400" dirty="0">
              <a:cs typeface="Arial" charset="0"/>
            </a:endParaRPr>
          </a:p>
          <a:p>
            <a:pPr marL="457200" indent="-4572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defRPr/>
            </a:pPr>
            <a:r>
              <a:rPr lang="cs-CZ" sz="2400" dirty="0">
                <a:cs typeface="Arial" charset="0"/>
              </a:rPr>
              <a:t>Závazná část obsahuje:</a:t>
            </a:r>
          </a:p>
          <a:p>
            <a:pPr marL="457200" indent="-4572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cs-CZ" sz="2400" dirty="0">
                <a:cs typeface="Arial" charset="0"/>
              </a:rPr>
              <a:t>řešení otázky, která je předmětem závazného </a:t>
            </a:r>
            <a:r>
              <a:rPr lang="cs-CZ" sz="2400" dirty="0" smtClean="0">
                <a:cs typeface="Arial" charset="0"/>
              </a:rPr>
              <a:t>stanoviska</a:t>
            </a:r>
            <a:endParaRPr lang="cs-CZ" sz="2400" dirty="0">
              <a:cs typeface="Arial" charset="0"/>
            </a:endParaRPr>
          </a:p>
          <a:p>
            <a:pPr marL="457200" indent="-4572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cs-CZ" sz="2400" dirty="0">
                <a:cs typeface="Arial" charset="0"/>
              </a:rPr>
              <a:t>ustanovení zákona, které zmocňuje k jeho vydání</a:t>
            </a:r>
          </a:p>
          <a:p>
            <a:pPr marL="457200" indent="-4572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cs-CZ" sz="2400" dirty="0">
                <a:cs typeface="Arial" charset="0"/>
              </a:rPr>
              <a:t>další ustanovení právních předpisů, na  kterých je obsah závazné části založen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accent1"/>
                </a:solidFill>
              </a:rPr>
              <a:t>Dotčené orgány</a:t>
            </a:r>
          </a:p>
        </p:txBody>
      </p:sp>
    </p:spTree>
    <p:extLst>
      <p:ext uri="{BB962C8B-B14F-4D97-AF65-F5344CB8AC3E}">
        <p14:creationId xmlns:p14="http://schemas.microsoft.com/office/powerpoint/2010/main" val="3610601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defRPr/>
            </a:pPr>
            <a:r>
              <a:rPr lang="cs-CZ" sz="2400" dirty="0"/>
              <a:t>V odůvodnění DO uvede</a:t>
            </a:r>
            <a:r>
              <a:rPr lang="cs-CZ" sz="2400" dirty="0" smtClean="0"/>
              <a:t>: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defRPr/>
            </a:pPr>
            <a:endParaRPr lang="cs-CZ" sz="2400" dirty="0"/>
          </a:p>
          <a:p>
            <a:pPr marL="457200" indent="-45720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cs-CZ" sz="2400" dirty="0" smtClean="0"/>
              <a:t>důvody</a:t>
            </a:r>
            <a:r>
              <a:rPr lang="cs-CZ" sz="2400" dirty="0"/>
              <a:t>, o které se opírá obsah závazné </a:t>
            </a:r>
            <a:r>
              <a:rPr lang="cs-CZ" sz="2400" dirty="0" smtClean="0"/>
              <a:t>části  závazného </a:t>
            </a:r>
            <a:r>
              <a:rPr lang="cs-CZ" sz="2400" dirty="0"/>
              <a:t>stanoviska </a:t>
            </a:r>
          </a:p>
          <a:p>
            <a:pPr marL="457200" indent="-45720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cs-CZ" sz="2400" dirty="0" smtClean="0"/>
              <a:t>podklady </a:t>
            </a:r>
            <a:r>
              <a:rPr lang="cs-CZ" sz="2400" dirty="0"/>
              <a:t>pro jeho vydání</a:t>
            </a:r>
          </a:p>
          <a:p>
            <a:pPr marL="457200" indent="-45720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cs-CZ" sz="2400" dirty="0" smtClean="0"/>
              <a:t>úvahy</a:t>
            </a:r>
            <a:r>
              <a:rPr lang="cs-CZ" sz="2400" dirty="0"/>
              <a:t>, kterými se řídil při jejich </a:t>
            </a:r>
            <a:r>
              <a:rPr lang="cs-CZ" sz="2400" dirty="0" smtClean="0"/>
              <a:t>hodnocení </a:t>
            </a:r>
            <a:r>
              <a:rPr lang="cs-CZ" sz="2400" dirty="0"/>
              <a:t>a při výkladu právních </a:t>
            </a:r>
            <a:r>
              <a:rPr lang="cs-CZ" sz="2400" dirty="0" smtClean="0"/>
              <a:t>předpisů</a:t>
            </a:r>
            <a:r>
              <a:rPr lang="cs-CZ" sz="2400" dirty="0"/>
              <a:t>, na kterých je obsah závazné </a:t>
            </a:r>
            <a:r>
              <a:rPr lang="cs-CZ" sz="2400" dirty="0" smtClean="0"/>
              <a:t>části </a:t>
            </a:r>
            <a:r>
              <a:rPr lang="cs-CZ" sz="2400" dirty="0"/>
              <a:t>založen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accent1"/>
                </a:solidFill>
              </a:rPr>
              <a:t>Dotčené orgány</a:t>
            </a:r>
          </a:p>
        </p:txBody>
      </p:sp>
    </p:spTree>
    <p:extLst>
      <p:ext uri="{BB962C8B-B14F-4D97-AF65-F5344CB8AC3E}">
        <p14:creationId xmlns:p14="http://schemas.microsoft.com/office/powerpoint/2010/main" val="3457924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2060848"/>
            <a:ext cx="8208912" cy="4392488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cs-CZ" sz="2400" dirty="0"/>
              <a:t> kolauduje ten SÚ, který stavbu povolil</a:t>
            </a:r>
          </a:p>
          <a:p>
            <a:pPr marL="457200" indent="-45720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cs-CZ" sz="2400" dirty="0"/>
              <a:t> ruší se forma „oznamování“ užívaní staveb </a:t>
            </a:r>
          </a:p>
          <a:p>
            <a:pPr marL="457200" indent="-45720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cs-CZ" sz="2400" dirty="0"/>
              <a:t> kritéria pro kolaudaci zůstávají beze změny</a:t>
            </a:r>
          </a:p>
          <a:p>
            <a:pPr marL="457200" indent="-4572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cs-CZ" sz="2400" dirty="0"/>
              <a:t> možnost „překlopení“ do kolaudačního řízení z   </a:t>
            </a:r>
            <a:r>
              <a:rPr lang="cs-CZ" sz="2400" dirty="0" smtClean="0"/>
              <a:t>       </a:t>
            </a:r>
            <a:br>
              <a:rPr lang="cs-CZ" sz="2400" dirty="0" smtClean="0"/>
            </a:br>
            <a:r>
              <a:rPr lang="cs-CZ" sz="2400" dirty="0" smtClean="0"/>
              <a:t> důvodů</a:t>
            </a:r>
            <a:r>
              <a:rPr lang="cs-CZ" sz="2400" dirty="0"/>
              <a:t>:</a:t>
            </a:r>
          </a:p>
          <a:p>
            <a:pPr marL="1200150" lvl="1" indent="-457200" algn="just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cs-CZ" sz="2300" dirty="0" smtClean="0"/>
              <a:t>nesplnění </a:t>
            </a:r>
            <a:r>
              <a:rPr lang="cs-CZ" sz="2300" dirty="0"/>
              <a:t>kritérií pro kolaudaci</a:t>
            </a:r>
          </a:p>
          <a:p>
            <a:pPr marL="1200150" lvl="1" indent="-457200" algn="just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cs-CZ" sz="2300" dirty="0" smtClean="0"/>
              <a:t>projednání </a:t>
            </a:r>
            <a:r>
              <a:rPr lang="cs-CZ" sz="2300" dirty="0"/>
              <a:t>nepodstatných odchylek od </a:t>
            </a:r>
            <a:r>
              <a:rPr lang="cs-CZ" sz="2300" dirty="0" smtClean="0"/>
              <a:t>ověřené </a:t>
            </a:r>
            <a:r>
              <a:rPr lang="cs-CZ" sz="2300" dirty="0"/>
              <a:t>PD</a:t>
            </a:r>
          </a:p>
          <a:p>
            <a:pPr marL="1200150" lvl="1" indent="-457200" algn="just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cs-CZ" sz="2300" dirty="0" smtClean="0"/>
              <a:t>stanovení </a:t>
            </a:r>
            <a:r>
              <a:rPr lang="cs-CZ" sz="2300" dirty="0"/>
              <a:t>podmínek pro užívání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accent1"/>
                </a:solidFill>
              </a:rPr>
              <a:t>Kolaudace</a:t>
            </a:r>
          </a:p>
        </p:txBody>
      </p:sp>
    </p:spTree>
    <p:extLst>
      <p:ext uri="{BB962C8B-B14F-4D97-AF65-F5344CB8AC3E}">
        <p14:creationId xmlns:p14="http://schemas.microsoft.com/office/powerpoint/2010/main" val="1234238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-45720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cs-CZ" altLang="cs-CZ" sz="2400" dirty="0"/>
              <a:t> legislativní práce započaty v 08/2014</a:t>
            </a:r>
          </a:p>
          <a:p>
            <a:pPr indent="-45720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cs-CZ" altLang="cs-CZ" sz="2400" dirty="0"/>
              <a:t> mezirezortní připomínkové řízení 05 – 12/2015</a:t>
            </a:r>
          </a:p>
          <a:p>
            <a:pPr indent="-45720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cs-CZ" altLang="cs-CZ" sz="2400" dirty="0"/>
              <a:t> 01/2016 předložení návrhu zákona na Úřad vlády </a:t>
            </a:r>
          </a:p>
          <a:p>
            <a:pPr indent="-45720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cs-CZ" altLang="cs-CZ" sz="2400" dirty="0"/>
              <a:t> návrh zákona, kterým se mění stavební zákon a dalších  </a:t>
            </a:r>
            <a:r>
              <a:rPr lang="cs-CZ" altLang="cs-CZ" sz="2400" dirty="0" smtClean="0"/>
              <a:t/>
            </a:r>
            <a:br>
              <a:rPr lang="cs-CZ" altLang="cs-CZ" sz="2400" dirty="0" smtClean="0"/>
            </a:br>
            <a:r>
              <a:rPr lang="cs-CZ" altLang="cs-CZ" sz="2400" dirty="0" smtClean="0"/>
              <a:t>       43 </a:t>
            </a:r>
            <a:r>
              <a:rPr lang="cs-CZ" altLang="cs-CZ" sz="2400" dirty="0"/>
              <a:t>souvisejících právních předpisů</a:t>
            </a:r>
          </a:p>
          <a:p>
            <a:pPr indent="-45720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cs-CZ" altLang="cs-CZ" sz="2400" dirty="0"/>
              <a:t> v LRV projednáván 3x, naposledy 25. 8. 2016</a:t>
            </a:r>
          </a:p>
          <a:p>
            <a:pPr indent="-45720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cs-CZ" altLang="cs-CZ" sz="2400" dirty="0"/>
              <a:t> ve vládě projednáván 12. 9. 2016 a 21. 9. </a:t>
            </a:r>
            <a:r>
              <a:rPr lang="cs-CZ" altLang="cs-CZ" sz="2400" dirty="0" smtClean="0"/>
              <a:t>2016,   </a:t>
            </a:r>
            <a:br>
              <a:rPr lang="cs-CZ" altLang="cs-CZ" sz="2400" dirty="0" smtClean="0"/>
            </a:br>
            <a:r>
              <a:rPr lang="cs-CZ" altLang="cs-CZ" sz="2400" dirty="0" smtClean="0"/>
              <a:t>       schválen </a:t>
            </a:r>
            <a:r>
              <a:rPr lang="cs-CZ" altLang="cs-CZ" sz="2400" b="1" dirty="0" smtClean="0"/>
              <a:t>usnesením </a:t>
            </a:r>
            <a:r>
              <a:rPr lang="cs-CZ" altLang="cs-CZ" sz="2400" b="1" dirty="0"/>
              <a:t>č. 828</a:t>
            </a:r>
            <a:r>
              <a:rPr lang="cs-CZ" altLang="cs-CZ" sz="2400" dirty="0"/>
              <a:t>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accent1"/>
                </a:solidFill>
              </a:rPr>
              <a:t>Aktuální stav novely SZ</a:t>
            </a:r>
            <a:endParaRPr lang="cs-CZ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136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defRPr/>
            </a:pPr>
            <a:r>
              <a:rPr lang="cs-CZ" sz="2400" dirty="0"/>
              <a:t>Kolaudační souhlas vyžaduje</a:t>
            </a:r>
            <a:r>
              <a:rPr lang="cs-CZ" sz="2400" dirty="0" smtClean="0"/>
              <a:t>:</a:t>
            </a:r>
          </a:p>
          <a:p>
            <a:pPr marL="457200" indent="-4572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defRPr/>
            </a:pPr>
            <a:endParaRPr lang="cs-CZ" sz="2400" dirty="0"/>
          </a:p>
          <a:p>
            <a:pPr marL="457200" indent="-45720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cs-CZ" sz="2400" dirty="0"/>
              <a:t>stavba veřejné infrastruktury a další stavby, jejíž vlastnosti nemohou budoucí uživatelé ovlivnit</a:t>
            </a:r>
          </a:p>
          <a:p>
            <a:pPr marL="457200" indent="-45720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cs-CZ" sz="2400" dirty="0"/>
              <a:t>stavba, u které bylo stanoveno provedení zkušebního provozu</a:t>
            </a:r>
          </a:p>
          <a:p>
            <a:pPr marL="457200" indent="-45720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cs-CZ" sz="2400" dirty="0"/>
              <a:t>změna stavby, která je kulturní památkou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accent1"/>
                </a:solidFill>
              </a:rPr>
              <a:t>Kolaudace</a:t>
            </a:r>
          </a:p>
        </p:txBody>
      </p:sp>
    </p:spTree>
    <p:extLst>
      <p:ext uri="{BB962C8B-B14F-4D97-AF65-F5344CB8AC3E}">
        <p14:creationId xmlns:p14="http://schemas.microsoft.com/office/powerpoint/2010/main" val="1943544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 algn="just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§"/>
              <a:defRPr/>
            </a:pPr>
            <a:r>
              <a:rPr lang="cs-CZ" sz="2400" dirty="0">
                <a:solidFill>
                  <a:sysClr val="windowText" lastClr="000000"/>
                </a:solidFill>
              </a:rPr>
              <a:t>ploty do výšky 2m, které nehraničí s veřejným prostranstvím budou mimo režim stavebního </a:t>
            </a:r>
            <a:r>
              <a:rPr lang="cs-CZ" sz="2400" dirty="0" smtClean="0">
                <a:solidFill>
                  <a:sysClr val="windowText" lastClr="000000"/>
                </a:solidFill>
              </a:rPr>
              <a:t>zákona</a:t>
            </a:r>
          </a:p>
          <a:p>
            <a:pPr marL="457200" indent="-457200" algn="just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§"/>
              <a:defRPr/>
            </a:pPr>
            <a:endParaRPr lang="cs-CZ" sz="2400" dirty="0">
              <a:solidFill>
                <a:sysClr val="windowText" lastClr="000000"/>
              </a:solidFill>
            </a:endParaRPr>
          </a:p>
          <a:p>
            <a:pPr marL="457200" indent="-457200" algn="just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§"/>
              <a:defRPr/>
            </a:pPr>
            <a:r>
              <a:rPr lang="cs-CZ" sz="2400" dirty="0">
                <a:solidFill>
                  <a:sysClr val="windowText" lastClr="000000"/>
                </a:solidFill>
              </a:rPr>
              <a:t>u všech rodinných domů postačí ohlášení stavebnímu </a:t>
            </a:r>
            <a:r>
              <a:rPr lang="cs-CZ" sz="2400" dirty="0" smtClean="0">
                <a:solidFill>
                  <a:sysClr val="windowText" lastClr="000000"/>
                </a:solidFill>
              </a:rPr>
              <a:t>úřadu</a:t>
            </a:r>
          </a:p>
          <a:p>
            <a:pPr marL="457200" indent="-457200" algn="just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§"/>
              <a:defRPr/>
            </a:pPr>
            <a:endParaRPr lang="cs-CZ" sz="2400" dirty="0">
              <a:solidFill>
                <a:sysClr val="windowText" lastClr="000000"/>
              </a:solidFill>
            </a:endParaRPr>
          </a:p>
          <a:p>
            <a:pPr marL="457200" indent="-457200" algn="just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§"/>
              <a:defRPr/>
            </a:pPr>
            <a:r>
              <a:rPr lang="cs-CZ" sz="2400" dirty="0">
                <a:solidFill>
                  <a:sysClr val="windowText" lastClr="000000"/>
                </a:solidFill>
              </a:rPr>
              <a:t>bazén nebo skleník na pozemku RD nebo stavby pro rodinnou rekreaci nebude vyžadovat stavební povolení ani ohlášení stavebnímu úřadu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accent1"/>
                </a:solidFill>
              </a:rPr>
              <a:t>„obyčejný“ stavebník</a:t>
            </a:r>
            <a:br>
              <a:rPr lang="cs-CZ" altLang="cs-CZ" dirty="0">
                <a:solidFill>
                  <a:schemeClr val="accent1"/>
                </a:solidFill>
              </a:rPr>
            </a:br>
            <a:endParaRPr lang="cs-CZ" altLang="cs-CZ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126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2060848"/>
            <a:ext cx="8291264" cy="4608512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buClr>
                <a:srgbClr val="000099"/>
              </a:buClr>
              <a:defRPr/>
            </a:pPr>
            <a:r>
              <a:rPr lang="cs-CZ" altLang="cs-CZ" sz="2400" dirty="0">
                <a:solidFill>
                  <a:srgbClr val="000000"/>
                </a:solidFill>
                <a:cs typeface="Arial" charset="0"/>
              </a:rPr>
              <a:t>Společné ustanovení (§ 184a)</a:t>
            </a:r>
          </a:p>
          <a:p>
            <a:pPr marL="342900" indent="-342900" algn="just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200" dirty="0" smtClean="0">
                <a:cs typeface="Arial" charset="0"/>
              </a:rPr>
              <a:t>žadatel </a:t>
            </a:r>
            <a:r>
              <a:rPr lang="cs-CZ" altLang="cs-CZ" sz="2200" b="1" dirty="0">
                <a:cs typeface="Arial" charset="0"/>
              </a:rPr>
              <a:t>je</a:t>
            </a:r>
            <a:r>
              <a:rPr lang="cs-CZ" altLang="cs-CZ" sz="2200" dirty="0">
                <a:cs typeface="Arial" charset="0"/>
              </a:rPr>
              <a:t> vlastníkem – SÚ ověří v katastru nemovitostí dálkovým přístupem</a:t>
            </a:r>
          </a:p>
          <a:p>
            <a:pPr marL="342900" indent="-342900" algn="just">
              <a:spcBef>
                <a:spcPct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200" dirty="0" smtClean="0">
                <a:cs typeface="Arial" charset="0"/>
              </a:rPr>
              <a:t>žadatel </a:t>
            </a:r>
            <a:r>
              <a:rPr lang="cs-CZ" altLang="cs-CZ" sz="2200" b="1" dirty="0">
                <a:cs typeface="Arial" charset="0"/>
              </a:rPr>
              <a:t>není</a:t>
            </a:r>
            <a:r>
              <a:rPr lang="cs-CZ" altLang="cs-CZ" sz="2200" dirty="0">
                <a:cs typeface="Arial" charset="0"/>
              </a:rPr>
              <a:t> vlastníkem – doloží souhlas vlastníka nebo potřebné většiny spoluvlastníků </a:t>
            </a:r>
            <a:r>
              <a:rPr lang="cs-CZ" altLang="cs-CZ" sz="2200" b="1" dirty="0">
                <a:solidFill>
                  <a:schemeClr val="accent1"/>
                </a:solidFill>
                <a:cs typeface="Arial" charset="0"/>
                <a:sym typeface="Wingdings" pitchFamily="2" charset="2"/>
              </a:rPr>
              <a:t></a:t>
            </a:r>
            <a:r>
              <a:rPr lang="cs-CZ" altLang="cs-CZ" sz="2200" dirty="0">
                <a:cs typeface="Arial" charset="0"/>
                <a:sym typeface="Wingdings" pitchFamily="2" charset="2"/>
              </a:rPr>
              <a:t> </a:t>
            </a:r>
            <a:r>
              <a:rPr lang="cs-CZ" altLang="cs-CZ" sz="2200" dirty="0">
                <a:cs typeface="Arial" charset="0"/>
              </a:rPr>
              <a:t>postačí prostý souhlas dotčených vlastníků, příp. spoluvlastníků pozemků nebo staveb</a:t>
            </a:r>
            <a:endParaRPr lang="cs-CZ" altLang="cs-CZ" sz="2200" u="sng" dirty="0">
              <a:cs typeface="Arial" charset="0"/>
            </a:endParaRPr>
          </a:p>
          <a:p>
            <a:pPr algn="just">
              <a:spcBef>
                <a:spcPct val="0"/>
              </a:spcBef>
              <a:defRPr/>
            </a:pPr>
            <a:endParaRPr lang="cs-CZ" altLang="cs-CZ" sz="1000" dirty="0">
              <a:cs typeface="Arial" charset="0"/>
            </a:endParaRPr>
          </a:p>
          <a:p>
            <a:pPr algn="just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cs-CZ" altLang="cs-CZ" sz="2400" dirty="0">
                <a:cs typeface="Arial" charset="0"/>
              </a:rPr>
              <a:t>Souhlas </a:t>
            </a:r>
          </a:p>
          <a:p>
            <a:pPr marL="342900" indent="-342900" algn="just"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200" dirty="0" smtClean="0">
                <a:cs typeface="Arial" charset="0"/>
              </a:rPr>
              <a:t>nemusí </a:t>
            </a:r>
            <a:r>
              <a:rPr lang="cs-CZ" altLang="cs-CZ" sz="2200" dirty="0">
                <a:cs typeface="Arial" charset="0"/>
              </a:rPr>
              <a:t>být ověřen</a:t>
            </a:r>
          </a:p>
          <a:p>
            <a:pPr marL="342900" indent="-342900" algn="just"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200" dirty="0" smtClean="0">
                <a:cs typeface="Arial" charset="0"/>
              </a:rPr>
              <a:t>musí </a:t>
            </a:r>
            <a:r>
              <a:rPr lang="cs-CZ" altLang="cs-CZ" sz="2200" dirty="0">
                <a:cs typeface="Arial" charset="0"/>
              </a:rPr>
              <a:t>být vyznačen na situačním výkresu</a:t>
            </a:r>
          </a:p>
          <a:p>
            <a:pPr marL="342900" indent="-342900" algn="just"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200" dirty="0" smtClean="0">
                <a:cs typeface="Arial" charset="0"/>
              </a:rPr>
              <a:t>není </a:t>
            </a:r>
            <a:r>
              <a:rPr lang="cs-CZ" altLang="cs-CZ" sz="2200" dirty="0">
                <a:cs typeface="Arial" charset="0"/>
              </a:rPr>
              <a:t>třeba, je-li stavební záměr titulem pro vyvlastnění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cs-CZ" altLang="cs-CZ" dirty="0">
                <a:solidFill>
                  <a:schemeClr val="accent1"/>
                </a:solidFill>
              </a:rPr>
              <a:t>Majetkoprávní doklady</a:t>
            </a:r>
            <a:r>
              <a:rPr lang="cs-CZ" altLang="cs-CZ" sz="2800" dirty="0">
                <a:solidFill>
                  <a:schemeClr val="accent1"/>
                </a:solidFill>
              </a:rPr>
              <a:t> </a:t>
            </a:r>
            <a:br>
              <a:rPr lang="cs-CZ" altLang="cs-CZ" sz="2800" dirty="0">
                <a:solidFill>
                  <a:schemeClr val="accent1"/>
                </a:solidFill>
              </a:rPr>
            </a:br>
            <a:r>
              <a:rPr lang="cs-CZ" altLang="cs-CZ" dirty="0">
                <a:solidFill>
                  <a:schemeClr val="accent1"/>
                </a:solidFill>
              </a:rPr>
              <a:t/>
            </a:r>
            <a:br>
              <a:rPr lang="cs-CZ" altLang="cs-CZ" dirty="0">
                <a:solidFill>
                  <a:schemeClr val="accent1"/>
                </a:solidFill>
              </a:rPr>
            </a:br>
            <a:endParaRPr lang="cs-CZ" altLang="cs-CZ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567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2276475"/>
            <a:ext cx="7200900" cy="936625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cs-CZ" altLang="cs-CZ" b="1" dirty="0" smtClean="0">
                <a:solidFill>
                  <a:schemeClr val="accent1"/>
                </a:solidFill>
              </a:rPr>
              <a:t>DĚKUJI ZA POZORNOST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dirty="0" smtClean="0">
              <a:solidFill>
                <a:schemeClr val="accent1"/>
              </a:solidFill>
            </a:endParaRPr>
          </a:p>
          <a:p>
            <a:pPr eaLnBrk="1" hangingPunct="1">
              <a:defRPr/>
            </a:pPr>
            <a:endParaRPr lang="cs-CZ" altLang="cs-CZ" dirty="0" smtClean="0">
              <a:solidFill>
                <a:schemeClr val="accent1"/>
              </a:solidFill>
            </a:endParaRPr>
          </a:p>
        </p:txBody>
      </p:sp>
      <p:sp>
        <p:nvSpPr>
          <p:cNvPr id="24579" name="Podnadpis 1"/>
          <p:cNvSpPr txBox="1">
            <a:spLocks/>
          </p:cNvSpPr>
          <p:nvPr/>
        </p:nvSpPr>
        <p:spPr bwMode="auto">
          <a:xfrm>
            <a:off x="1187450" y="3789363"/>
            <a:ext cx="6977063" cy="179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altLang="cs-CZ" sz="2000" dirty="0"/>
              <a:t>Ing. Marcela Pavlová, ředitelka odboru stavebního řádu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endParaRPr lang="cs-CZ" altLang="cs-CZ" sz="2000" dirty="0"/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altLang="cs-CZ" sz="2000" dirty="0"/>
              <a:t>e-mail: </a:t>
            </a:r>
            <a:r>
              <a:rPr lang="cs-CZ" altLang="cs-CZ" sz="2000" dirty="0">
                <a:solidFill>
                  <a:schemeClr val="accent1"/>
                </a:solidFill>
              </a:rPr>
              <a:t>marcela.pavlova@mmr.cz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altLang="cs-CZ" sz="2000" dirty="0"/>
              <a:t>tel.: +420 224 862 267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altLang="cs-CZ" sz="2000" dirty="0"/>
              <a:t>GSM: +420 731 628 446</a:t>
            </a:r>
            <a:endParaRPr lang="en-US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32196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2060848"/>
            <a:ext cx="8784976" cy="4392488"/>
          </a:xfrm>
        </p:spPr>
        <p:txBody>
          <a:bodyPr>
            <a:noAutofit/>
          </a:bodyPr>
          <a:lstStyle/>
          <a:p>
            <a:pPr indent="-4572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cs-CZ" altLang="cs-CZ" sz="2400" dirty="0"/>
              <a:t>3. 10. 2016 doručen do Poslanecké sněmovny </a:t>
            </a:r>
            <a:r>
              <a:rPr lang="cs-CZ" altLang="cs-CZ" sz="2400" dirty="0" smtClean="0"/>
              <a:t>Parlamentu</a:t>
            </a:r>
            <a:r>
              <a:rPr lang="cs-CZ" altLang="cs-CZ" sz="2400" dirty="0"/>
              <a:t>, </a:t>
            </a:r>
            <a:r>
              <a:rPr lang="cs-CZ" altLang="cs-CZ" sz="2400" dirty="0" smtClean="0"/>
              <a:t/>
            </a:r>
            <a:br>
              <a:rPr lang="cs-CZ" altLang="cs-CZ" sz="2400" dirty="0" smtClean="0"/>
            </a:br>
            <a:r>
              <a:rPr lang="cs-CZ" altLang="cs-CZ" sz="2400" dirty="0" smtClean="0"/>
              <a:t>      </a:t>
            </a:r>
            <a:r>
              <a:rPr lang="cs-CZ" altLang="cs-CZ" sz="2400" b="1" dirty="0" smtClean="0"/>
              <a:t>sněmovní </a:t>
            </a:r>
            <a:r>
              <a:rPr lang="cs-CZ" altLang="cs-CZ" sz="2400" b="1" dirty="0"/>
              <a:t>tisk č. </a:t>
            </a:r>
            <a:r>
              <a:rPr lang="cs-CZ" altLang="cs-CZ" sz="2400" b="1" dirty="0" smtClean="0"/>
              <a:t>927</a:t>
            </a:r>
          </a:p>
          <a:p>
            <a:pPr indent="-4572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cs-CZ" altLang="cs-CZ" sz="2400" dirty="0" smtClean="0"/>
              <a:t>1</a:t>
            </a:r>
            <a:r>
              <a:rPr lang="cs-CZ" altLang="cs-CZ" sz="2400" dirty="0"/>
              <a:t>. čtení proběhlo 26. 10. 2016 a zákon přidělen k </a:t>
            </a:r>
            <a:r>
              <a:rPr lang="cs-CZ" altLang="cs-CZ" sz="2400" dirty="0" smtClean="0"/>
              <a:t>projednání</a:t>
            </a:r>
          </a:p>
          <a:p>
            <a:pPr lvl="1" indent="-457200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cs-CZ" altLang="cs-CZ" sz="1800" dirty="0" smtClean="0"/>
              <a:t>výboru </a:t>
            </a:r>
            <a:r>
              <a:rPr lang="cs-CZ" altLang="cs-CZ" sz="1800" dirty="0"/>
              <a:t>pro veřejnou správu a regionální rozvoj jako </a:t>
            </a:r>
            <a:r>
              <a:rPr lang="cs-CZ" altLang="cs-CZ" sz="1800" dirty="0" smtClean="0"/>
              <a:t>garančnímu </a:t>
            </a:r>
            <a:endParaRPr lang="cs-CZ" altLang="cs-CZ" sz="1800" dirty="0"/>
          </a:p>
          <a:p>
            <a:pPr lvl="1" indent="-457200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cs-CZ" altLang="cs-CZ" sz="1800" dirty="0" smtClean="0"/>
              <a:t>výboru  </a:t>
            </a:r>
            <a:r>
              <a:rPr lang="cs-CZ" altLang="cs-CZ" sz="1800" dirty="0"/>
              <a:t>hospodářskému </a:t>
            </a:r>
          </a:p>
          <a:p>
            <a:pPr lvl="1" indent="-457200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cs-CZ" altLang="cs-CZ" sz="1800" dirty="0" smtClean="0"/>
              <a:t>výboru </a:t>
            </a:r>
            <a:r>
              <a:rPr lang="cs-CZ" altLang="cs-CZ" sz="1800" dirty="0"/>
              <a:t>pro životní prostředí</a:t>
            </a:r>
          </a:p>
          <a:p>
            <a:pPr indent="-4572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cs-CZ" altLang="cs-CZ" sz="2400" spc="-20" dirty="0"/>
              <a:t>výbory návrh zákona schválen </a:t>
            </a:r>
            <a:r>
              <a:rPr lang="cs-CZ" altLang="cs-CZ" sz="2400" dirty="0" smtClean="0"/>
              <a:t>8.2.2017</a:t>
            </a:r>
            <a:r>
              <a:rPr lang="cs-CZ" altLang="cs-CZ" sz="2400" dirty="0"/>
              <a:t>, přijato celkem </a:t>
            </a:r>
            <a:r>
              <a:rPr lang="cs-CZ" altLang="cs-CZ" sz="2400" dirty="0" smtClean="0"/>
              <a:t/>
            </a:r>
            <a:br>
              <a:rPr lang="cs-CZ" altLang="cs-CZ" sz="2400" dirty="0" smtClean="0"/>
            </a:br>
            <a:r>
              <a:rPr lang="cs-CZ" altLang="cs-CZ" sz="2400" dirty="0" smtClean="0"/>
              <a:t>      </a:t>
            </a:r>
            <a:r>
              <a:rPr lang="cs-CZ" altLang="cs-CZ" sz="2400" b="1" dirty="0" smtClean="0"/>
              <a:t>63 PN</a:t>
            </a:r>
            <a:endParaRPr lang="cs-CZ" altLang="cs-CZ" sz="2400" b="1" dirty="0"/>
          </a:p>
          <a:p>
            <a:pPr indent="-4572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cs-CZ" altLang="cs-CZ" sz="2400" dirty="0"/>
              <a:t>2. čtení 28. 2. 2017 – načteny další PN</a:t>
            </a:r>
          </a:p>
          <a:p>
            <a:pPr indent="-4572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cs-CZ" altLang="cs-CZ" sz="2400" dirty="0"/>
              <a:t>3. čtení 5. 4. 2017 – bylo </a:t>
            </a:r>
            <a:r>
              <a:rPr lang="cs-CZ" altLang="cs-CZ" sz="2400" b="1" dirty="0"/>
              <a:t>hlasováno o celkem 148 PN</a:t>
            </a:r>
          </a:p>
          <a:p>
            <a:pPr>
              <a:lnSpc>
                <a:spcPct val="114000"/>
              </a:lnSpc>
              <a:spcAft>
                <a:spcPts val="0"/>
              </a:spcAft>
            </a:pPr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accent1"/>
                </a:solidFill>
              </a:rPr>
              <a:t>Aktuální stav novely SZ</a:t>
            </a:r>
            <a:endParaRPr lang="cs-CZ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06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2060848"/>
            <a:ext cx="8784976" cy="4392488"/>
          </a:xfrm>
        </p:spPr>
        <p:txBody>
          <a:bodyPr>
            <a:noAutofit/>
          </a:bodyPr>
          <a:lstStyle/>
          <a:p>
            <a:pPr indent="-4572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cs-CZ" altLang="cs-CZ" sz="2400" dirty="0" smtClean="0"/>
          </a:p>
          <a:p>
            <a:pPr indent="-4572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cs-CZ" altLang="cs-CZ" sz="2400" dirty="0" smtClean="0"/>
              <a:t>9. 5. 2017 </a:t>
            </a:r>
            <a:r>
              <a:rPr lang="cs-CZ" altLang="cs-CZ" sz="2400" dirty="0"/>
              <a:t>doručen do </a:t>
            </a:r>
            <a:r>
              <a:rPr lang="cs-CZ" altLang="cs-CZ" sz="2400" dirty="0" smtClean="0"/>
              <a:t>Senátu, </a:t>
            </a:r>
            <a:r>
              <a:rPr lang="cs-CZ" altLang="cs-CZ" sz="2400" b="1" dirty="0" smtClean="0"/>
              <a:t>senátní tisk č. 108</a:t>
            </a:r>
          </a:p>
          <a:p>
            <a:pPr indent="-4572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cs-CZ" altLang="cs-CZ" sz="2400" dirty="0" smtClean="0"/>
              <a:t>projednání  </a:t>
            </a:r>
          </a:p>
          <a:p>
            <a:pPr lvl="1" indent="-457200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cs-CZ" altLang="cs-CZ" sz="1800" dirty="0" smtClean="0"/>
              <a:t>ve výboru </a:t>
            </a:r>
            <a:r>
              <a:rPr lang="cs-CZ" altLang="cs-CZ" sz="1800" dirty="0"/>
              <a:t>pro </a:t>
            </a:r>
            <a:r>
              <a:rPr lang="cs-CZ" altLang="cs-CZ" sz="1800" dirty="0" smtClean="0"/>
              <a:t>územní rozvoj, veřejnou správu a životní prostředí jako </a:t>
            </a:r>
            <a:endParaRPr lang="cs-CZ" altLang="cs-CZ" sz="1800" dirty="0"/>
          </a:p>
          <a:p>
            <a:pPr lvl="1" indent="-457200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cs-CZ" altLang="cs-CZ" sz="1800" dirty="0" smtClean="0"/>
              <a:t>ve výboru územně-právním  </a:t>
            </a:r>
            <a:endParaRPr lang="cs-CZ" altLang="cs-CZ" sz="1800" dirty="0"/>
          </a:p>
          <a:p>
            <a:pPr lvl="1" indent="-457200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cs-CZ" altLang="cs-CZ" sz="1800" dirty="0" smtClean="0"/>
              <a:t>v hospodářském výboru</a:t>
            </a:r>
          </a:p>
          <a:p>
            <a:pPr lvl="1" indent="-457200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cs-CZ" altLang="cs-CZ" sz="1800" dirty="0" smtClean="0"/>
              <a:t>ve stálé komisi pro rozvoj venkova</a:t>
            </a:r>
            <a:endParaRPr lang="cs-CZ" altLang="cs-CZ" sz="1800" dirty="0"/>
          </a:p>
          <a:p>
            <a:pPr indent="-4572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cs-CZ" altLang="cs-CZ" sz="2400" dirty="0" smtClean="0"/>
              <a:t>schválen na 7. schůzi Senátu</a:t>
            </a:r>
            <a:endParaRPr lang="cs-CZ" altLang="cs-CZ" sz="2400" b="1" dirty="0" smtClean="0"/>
          </a:p>
          <a:p>
            <a:pPr indent="-4572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cs-CZ" altLang="cs-CZ" sz="2400" dirty="0"/>
              <a:t>účinnost   ??????????</a:t>
            </a:r>
          </a:p>
          <a:p>
            <a:pPr indent="-4572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cs-CZ" altLang="cs-CZ" sz="2400" b="1" dirty="0"/>
          </a:p>
          <a:p>
            <a:pPr>
              <a:lnSpc>
                <a:spcPct val="114000"/>
              </a:lnSpc>
              <a:spcAft>
                <a:spcPts val="0"/>
              </a:spcAft>
            </a:pPr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accent1"/>
                </a:solidFill>
              </a:rPr>
              <a:t>Aktuální stav novely SZ</a:t>
            </a:r>
            <a:endParaRPr lang="cs-CZ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511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15F6FF4-4621-4C4C-8CA0-4D42D220E8A3}" type="slidenum">
              <a:rPr lang="cs-CZ" altLang="cs-CZ">
                <a:solidFill>
                  <a:srgbClr val="898989"/>
                </a:solidFill>
              </a:rPr>
              <a:pPr/>
              <a:t>5</a:t>
            </a:fld>
            <a:endParaRPr lang="cs-CZ" altLang="cs-CZ">
              <a:solidFill>
                <a:srgbClr val="898989"/>
              </a:solidFill>
            </a:endParaRPr>
          </a:p>
        </p:txBody>
      </p:sp>
      <p:sp>
        <p:nvSpPr>
          <p:cNvPr id="6147" name="Zástupný symbol pro obsah 1"/>
          <p:cNvSpPr txBox="1">
            <a:spLocks/>
          </p:cNvSpPr>
          <p:nvPr/>
        </p:nvSpPr>
        <p:spPr bwMode="auto">
          <a:xfrm>
            <a:off x="395288" y="1557338"/>
            <a:ext cx="367188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cs-CZ" altLang="cs-CZ" sz="1200" dirty="0"/>
              <a:t>č. 133/1985 Sb., o požární ochraně </a:t>
            </a:r>
          </a:p>
          <a:p>
            <a:pPr eaLnBrk="1" hangingPunct="1">
              <a:buFontTx/>
              <a:buAutoNum type="arabicPeriod"/>
            </a:pPr>
            <a:r>
              <a:rPr lang="cs-CZ" altLang="cs-CZ" sz="1200" dirty="0"/>
              <a:t>č. 20/1987 Sb., o státní památkové péči</a:t>
            </a:r>
          </a:p>
          <a:p>
            <a:pPr eaLnBrk="1" hangingPunct="1">
              <a:buFontTx/>
              <a:buAutoNum type="arabicPeriod"/>
            </a:pPr>
            <a:r>
              <a:rPr lang="cs-CZ" altLang="cs-CZ" sz="1200" dirty="0"/>
              <a:t>č. 44/1988 Sb., horní zákon </a:t>
            </a:r>
          </a:p>
          <a:p>
            <a:pPr eaLnBrk="1" hangingPunct="1">
              <a:buFontTx/>
              <a:buAutoNum type="arabicPeriod"/>
            </a:pPr>
            <a:r>
              <a:rPr lang="cs-CZ" altLang="cs-CZ" sz="1200" dirty="0"/>
              <a:t>č. 62/1988 Sb., o geologických pracích </a:t>
            </a:r>
          </a:p>
          <a:p>
            <a:pPr eaLnBrk="1" hangingPunct="1">
              <a:buFontTx/>
              <a:buAutoNum type="arabicPeriod"/>
            </a:pPr>
            <a:r>
              <a:rPr lang="cs-CZ" altLang="cs-CZ" sz="1200" dirty="0"/>
              <a:t>č. 114/1992 Sb., o ochraně přírody a krajiny </a:t>
            </a:r>
          </a:p>
          <a:p>
            <a:pPr eaLnBrk="1" hangingPunct="1">
              <a:buFontTx/>
              <a:buAutoNum type="arabicPeriod"/>
            </a:pPr>
            <a:r>
              <a:rPr lang="cs-CZ" altLang="cs-CZ" sz="1200" dirty="0"/>
              <a:t>č. 334/1992 Sb., o ochraně zemědělského půdního fondu </a:t>
            </a:r>
          </a:p>
          <a:p>
            <a:pPr eaLnBrk="1" hangingPunct="1">
              <a:buFontTx/>
              <a:buAutoNum type="arabicPeriod"/>
            </a:pPr>
            <a:r>
              <a:rPr lang="cs-CZ" altLang="cs-CZ" sz="1200" dirty="0"/>
              <a:t>č. 338/1992 Sb., o dani z nemovitosti</a:t>
            </a:r>
          </a:p>
          <a:p>
            <a:pPr eaLnBrk="1" hangingPunct="1">
              <a:buFontTx/>
              <a:buAutoNum type="arabicPeriod"/>
            </a:pPr>
            <a:r>
              <a:rPr lang="cs-CZ" altLang="cs-CZ" sz="1200" dirty="0"/>
              <a:t>č. 586/1992 Sb., o daních z příjmu</a:t>
            </a:r>
          </a:p>
          <a:p>
            <a:pPr eaLnBrk="1" hangingPunct="1">
              <a:buFontTx/>
              <a:buAutoNum type="arabicPeriod"/>
            </a:pPr>
            <a:r>
              <a:rPr lang="cs-CZ" altLang="cs-CZ" sz="1200" dirty="0"/>
              <a:t>č. 266/1994 Sb., o dráhách </a:t>
            </a:r>
          </a:p>
          <a:p>
            <a:pPr eaLnBrk="1" hangingPunct="1">
              <a:buFontTx/>
              <a:buAutoNum type="arabicPeriod"/>
            </a:pPr>
            <a:r>
              <a:rPr lang="cs-CZ" altLang="cs-CZ" sz="1200" dirty="0"/>
              <a:t>č. 114/1995 Sb., o vnitrozemské plavbě </a:t>
            </a:r>
          </a:p>
          <a:p>
            <a:pPr eaLnBrk="1" hangingPunct="1">
              <a:buFontTx/>
              <a:buAutoNum type="arabicPeriod"/>
            </a:pPr>
            <a:r>
              <a:rPr lang="cs-CZ" altLang="cs-CZ" sz="1200" dirty="0"/>
              <a:t>č. 289/1995 Sb., o lesích </a:t>
            </a:r>
          </a:p>
          <a:p>
            <a:pPr eaLnBrk="1" hangingPunct="1">
              <a:buFontTx/>
              <a:buAutoNum type="arabicPeriod"/>
            </a:pPr>
            <a:r>
              <a:rPr lang="cs-CZ" altLang="cs-CZ" sz="1200" dirty="0"/>
              <a:t>č. 13/1997 Sb., o pozemních komunikacích </a:t>
            </a:r>
          </a:p>
          <a:p>
            <a:pPr eaLnBrk="1" hangingPunct="1">
              <a:buFontTx/>
              <a:buAutoNum type="arabicPeriod"/>
            </a:pPr>
            <a:r>
              <a:rPr lang="cs-CZ" altLang="cs-CZ" sz="1200" dirty="0"/>
              <a:t>č. 49/1997 Sb., o civilním letectví</a:t>
            </a:r>
          </a:p>
          <a:p>
            <a:pPr eaLnBrk="1" hangingPunct="1">
              <a:buFontTx/>
              <a:buAutoNum type="arabicPeriod"/>
            </a:pPr>
            <a:r>
              <a:rPr lang="cs-CZ" altLang="cs-CZ" sz="1200" dirty="0"/>
              <a:t>č. 151/1997 Sb., o oceňování majetku </a:t>
            </a:r>
          </a:p>
          <a:p>
            <a:pPr eaLnBrk="1" hangingPunct="1">
              <a:buFontTx/>
              <a:buAutoNum type="arabicPeriod"/>
            </a:pPr>
            <a:r>
              <a:rPr lang="cs-CZ" altLang="cs-CZ" sz="1200" dirty="0"/>
              <a:t>č. 166/1999 Sb., veterinární zákon </a:t>
            </a:r>
          </a:p>
          <a:p>
            <a:pPr eaLnBrk="1" hangingPunct="1">
              <a:buFontTx/>
              <a:buAutoNum type="arabicPeriod"/>
            </a:pPr>
            <a:r>
              <a:rPr lang="cs-CZ" altLang="cs-CZ" sz="1200" dirty="0"/>
              <a:t>č. 189/1999 Sb., o nouzových zásobách ropy</a:t>
            </a:r>
          </a:p>
          <a:p>
            <a:pPr eaLnBrk="1" hangingPunct="1">
              <a:buFontTx/>
              <a:buAutoNum type="arabicPeriod"/>
            </a:pPr>
            <a:r>
              <a:rPr lang="cs-CZ" altLang="cs-CZ" sz="1200" dirty="0"/>
              <a:t>č. 131/2000 Sb., o hlavním městě Praze</a:t>
            </a:r>
          </a:p>
          <a:p>
            <a:pPr eaLnBrk="1" hangingPunct="1">
              <a:buFontTx/>
              <a:buAutoNum type="arabicPeriod"/>
            </a:pPr>
            <a:r>
              <a:rPr lang="cs-CZ" altLang="cs-CZ" sz="1200" dirty="0"/>
              <a:t>č. 239/2000 Sb., o integrovaném záchranném </a:t>
            </a:r>
            <a:r>
              <a:rPr lang="cs-CZ" altLang="cs-CZ" sz="1200" dirty="0" smtClean="0"/>
              <a:t>     </a:t>
            </a:r>
          </a:p>
          <a:p>
            <a:pPr marL="0" indent="0" eaLnBrk="1" hangingPunct="1"/>
            <a:r>
              <a:rPr lang="cs-CZ" altLang="cs-CZ" sz="1200" dirty="0"/>
              <a:t> </a:t>
            </a:r>
            <a:r>
              <a:rPr lang="cs-CZ" altLang="cs-CZ" sz="1200" dirty="0" smtClean="0"/>
              <a:t>                                  systému</a:t>
            </a:r>
            <a:endParaRPr lang="cs-CZ" altLang="cs-CZ" sz="1200" dirty="0"/>
          </a:p>
          <a:p>
            <a:pPr eaLnBrk="1" hangingPunct="1">
              <a:buFont typeface="+mj-lt"/>
              <a:buAutoNum type="arabicPeriod" startAt="19"/>
            </a:pPr>
            <a:r>
              <a:rPr lang="cs-CZ" altLang="cs-CZ" sz="1200" dirty="0"/>
              <a:t>č. 258/2000 Sb., o ochraně veřejného zdraví </a:t>
            </a:r>
          </a:p>
          <a:p>
            <a:pPr eaLnBrk="1" hangingPunct="1">
              <a:buFontTx/>
              <a:buAutoNum type="arabicPeriod" startAt="20"/>
            </a:pPr>
            <a:r>
              <a:rPr lang="cs-CZ" altLang="cs-CZ" sz="1200" dirty="0" smtClean="0"/>
              <a:t>č</a:t>
            </a:r>
            <a:r>
              <a:rPr lang="cs-CZ" altLang="cs-CZ" sz="1200" dirty="0"/>
              <a:t>. 406/2000 Sb., o hospodaření energií</a:t>
            </a:r>
          </a:p>
          <a:p>
            <a:pPr eaLnBrk="1" hangingPunct="1">
              <a:buFontTx/>
              <a:buAutoNum type="arabicPeriod" startAt="21"/>
            </a:pPr>
            <a:r>
              <a:rPr lang="cs-CZ" altLang="cs-CZ" sz="1200" dirty="0" smtClean="0"/>
              <a:t>č</a:t>
            </a:r>
            <a:r>
              <a:rPr lang="cs-CZ" altLang="cs-CZ" sz="1200" dirty="0"/>
              <a:t>. 458/2000 Sb., energetický zákon</a:t>
            </a:r>
          </a:p>
          <a:p>
            <a:pPr eaLnBrk="1" hangingPunct="1">
              <a:buFontTx/>
              <a:buAutoNum type="arabicPeriod" startAt="21"/>
            </a:pPr>
            <a:r>
              <a:rPr lang="cs-CZ" altLang="cs-CZ" sz="1200" dirty="0" smtClean="0"/>
              <a:t>č</a:t>
            </a:r>
            <a:r>
              <a:rPr lang="cs-CZ" altLang="cs-CZ" sz="1200" dirty="0"/>
              <a:t>. 100/2001 Sb., o posuzování vlivů na </a:t>
            </a:r>
          </a:p>
          <a:p>
            <a:pPr eaLnBrk="1" hangingPunct="1"/>
            <a:r>
              <a:rPr lang="cs-CZ" altLang="cs-CZ" sz="1200" dirty="0" smtClean="0"/>
              <a:t>                                   životní </a:t>
            </a:r>
            <a:r>
              <a:rPr lang="cs-CZ" altLang="cs-CZ" sz="1200" dirty="0"/>
              <a:t>prostředí (EIA)</a:t>
            </a:r>
          </a:p>
        </p:txBody>
      </p:sp>
      <p:sp>
        <p:nvSpPr>
          <p:cNvPr id="6148" name="Nadpis 2"/>
          <p:cNvSpPr txBox="1">
            <a:spLocks/>
          </p:cNvSpPr>
          <p:nvPr/>
        </p:nvSpPr>
        <p:spPr bwMode="auto">
          <a:xfrm>
            <a:off x="395288" y="836613"/>
            <a:ext cx="82915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600" b="1" dirty="0">
                <a:solidFill>
                  <a:schemeClr val="accent1"/>
                </a:solidFill>
              </a:rPr>
              <a:t>SZ + Související předpisy</a:t>
            </a:r>
            <a:endParaRPr lang="cs-CZ" altLang="cs-CZ" sz="3600" dirty="0">
              <a:solidFill>
                <a:schemeClr val="accent1"/>
              </a:solidFill>
            </a:endParaRPr>
          </a:p>
        </p:txBody>
      </p:sp>
      <p:sp>
        <p:nvSpPr>
          <p:cNvPr id="6149" name="Zástupný symbol pro obsah 1"/>
          <p:cNvSpPr txBox="1">
            <a:spLocks/>
          </p:cNvSpPr>
          <p:nvPr/>
        </p:nvSpPr>
        <p:spPr bwMode="auto">
          <a:xfrm>
            <a:off x="4500563" y="1557338"/>
            <a:ext cx="367188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AutoNum type="arabicPeriod" startAt="23"/>
            </a:pPr>
            <a:r>
              <a:rPr lang="cs-CZ" altLang="cs-CZ" sz="1200" dirty="0"/>
              <a:t>č. 164/2001 Sb., lázeňský zákon</a:t>
            </a:r>
          </a:p>
          <a:p>
            <a:pPr>
              <a:buFontTx/>
              <a:buAutoNum type="arabicPeriod" startAt="23"/>
            </a:pPr>
            <a:r>
              <a:rPr lang="cs-CZ" altLang="cs-CZ" sz="1200" dirty="0"/>
              <a:t>č. 185/2001 Sb., o odpadech </a:t>
            </a:r>
          </a:p>
          <a:p>
            <a:pPr>
              <a:buFontTx/>
              <a:buAutoNum type="arabicPeriod" startAt="23"/>
            </a:pPr>
            <a:r>
              <a:rPr lang="cs-CZ" altLang="cs-CZ" sz="1200" dirty="0"/>
              <a:t>č. 254/2001 Sb., vodní zákon</a:t>
            </a:r>
          </a:p>
          <a:p>
            <a:pPr>
              <a:buFontTx/>
              <a:buAutoNum type="arabicPeriod" startAt="23"/>
            </a:pPr>
            <a:r>
              <a:rPr lang="cs-CZ" altLang="cs-CZ" sz="1200" dirty="0"/>
              <a:t>č. 274/2001 Sb., o vodovodech a kanalizacích</a:t>
            </a:r>
          </a:p>
          <a:p>
            <a:pPr>
              <a:buFontTx/>
              <a:buAutoNum type="arabicPeriod" startAt="23"/>
            </a:pPr>
            <a:r>
              <a:rPr lang="cs-CZ" altLang="cs-CZ" sz="1200" dirty="0"/>
              <a:t>č. 312/2001 Sb., o státních hranicích</a:t>
            </a:r>
          </a:p>
          <a:p>
            <a:pPr>
              <a:buFontTx/>
              <a:buAutoNum type="arabicPeriod" startAt="23"/>
            </a:pPr>
            <a:r>
              <a:rPr lang="cs-CZ" altLang="cs-CZ" sz="1200" dirty="0"/>
              <a:t>č. 449/2001 Sb., o myslivosti</a:t>
            </a:r>
          </a:p>
          <a:p>
            <a:pPr>
              <a:buFontTx/>
              <a:buAutoNum type="arabicPeriod" startAt="23"/>
            </a:pPr>
            <a:r>
              <a:rPr lang="cs-CZ" altLang="cs-CZ" sz="1200" dirty="0"/>
              <a:t>č. 76/2002 Sb., o integrované prevenci </a:t>
            </a:r>
          </a:p>
          <a:p>
            <a:pPr>
              <a:buFontTx/>
              <a:buAutoNum type="arabicPeriod" startAt="23"/>
            </a:pPr>
            <a:r>
              <a:rPr lang="cs-CZ" altLang="cs-CZ" sz="1200" dirty="0"/>
              <a:t>č. 139/2002 Sb., o pozemkových úpravách</a:t>
            </a:r>
          </a:p>
          <a:p>
            <a:pPr>
              <a:buFontTx/>
              <a:buAutoNum type="arabicPeriod" startAt="23"/>
            </a:pPr>
            <a:r>
              <a:rPr lang="cs-CZ" altLang="cs-CZ" sz="1200" dirty="0"/>
              <a:t>č. 150/2002 Sb., soudní řád správní  </a:t>
            </a:r>
          </a:p>
          <a:p>
            <a:pPr>
              <a:buFontTx/>
              <a:buAutoNum type="arabicPeriod" startAt="23"/>
            </a:pPr>
            <a:r>
              <a:rPr lang="cs-CZ" altLang="cs-CZ" sz="1200" dirty="0"/>
              <a:t>č. 235/2004 Sb., o dani z přidané hodnoty</a:t>
            </a:r>
          </a:p>
          <a:p>
            <a:pPr>
              <a:buFontTx/>
              <a:buAutoNum type="arabicPeriod" startAt="23"/>
            </a:pPr>
            <a:r>
              <a:rPr lang="cs-CZ" altLang="cs-CZ" sz="1200" dirty="0"/>
              <a:t>č. 500/2004 Sb., správní řád</a:t>
            </a:r>
          </a:p>
          <a:p>
            <a:pPr>
              <a:buFontTx/>
              <a:buAutoNum type="arabicPeriod" startAt="23"/>
            </a:pPr>
            <a:r>
              <a:rPr lang="cs-CZ" altLang="cs-CZ" sz="1200" dirty="0"/>
              <a:t>č. 634/2004 Sb., o správních poplatcích </a:t>
            </a:r>
          </a:p>
          <a:p>
            <a:pPr>
              <a:buFontTx/>
              <a:buAutoNum type="arabicPeriod" startAt="23"/>
            </a:pPr>
            <a:r>
              <a:rPr lang="cs-CZ" altLang="cs-CZ" sz="1200" dirty="0"/>
              <a:t>č. 127/2005 Sb., o elektronických kom. </a:t>
            </a:r>
          </a:p>
          <a:p>
            <a:pPr>
              <a:buFontTx/>
              <a:buAutoNum type="arabicPeriod" startAt="23"/>
            </a:pPr>
            <a:r>
              <a:rPr lang="cs-CZ" altLang="cs-CZ" sz="1200" dirty="0"/>
              <a:t>č. 59/2006 Sb., o prevenci závažných havárií</a:t>
            </a:r>
          </a:p>
          <a:p>
            <a:pPr>
              <a:buFontTx/>
              <a:buAutoNum type="arabicPeriod" startAt="23"/>
            </a:pPr>
            <a:r>
              <a:rPr lang="cs-CZ" altLang="cs-CZ" sz="1200" dirty="0"/>
              <a:t>č. 311/2006 Sb., o pohonných hmotách a čerpacích stanicích pohonných hmot </a:t>
            </a:r>
          </a:p>
          <a:p>
            <a:pPr>
              <a:buFontTx/>
              <a:buAutoNum type="arabicPeriod" startAt="23"/>
            </a:pPr>
            <a:r>
              <a:rPr lang="cs-CZ" altLang="cs-CZ" sz="1200" dirty="0"/>
              <a:t>č. 111/2006 sb., o pomoci v hmotné </a:t>
            </a:r>
            <a:r>
              <a:rPr lang="cs-CZ" altLang="cs-CZ" sz="1200" dirty="0" smtClean="0"/>
              <a:t>nouzi</a:t>
            </a:r>
          </a:p>
          <a:p>
            <a:pPr>
              <a:buFontTx/>
              <a:buAutoNum type="arabicPeriod" startAt="23"/>
            </a:pPr>
            <a:r>
              <a:rPr lang="cs-CZ" altLang="cs-CZ" sz="1200" dirty="0" smtClean="0"/>
              <a:t>č. 184/2006 Sb., o vyvlastnění </a:t>
            </a:r>
            <a:endParaRPr lang="cs-CZ" altLang="cs-CZ" sz="1200" dirty="0"/>
          </a:p>
          <a:p>
            <a:pPr>
              <a:buFontTx/>
              <a:buAutoNum type="arabicPeriod" startAt="23"/>
            </a:pPr>
            <a:r>
              <a:rPr lang="cs-CZ" altLang="cs-CZ" sz="1200" dirty="0"/>
              <a:t>č. 311/2006 Sb., o pohonných hmotách</a:t>
            </a:r>
          </a:p>
          <a:p>
            <a:pPr>
              <a:buFontTx/>
              <a:buAutoNum type="arabicPeriod" startAt="23"/>
            </a:pPr>
            <a:r>
              <a:rPr lang="cs-CZ" altLang="cs-CZ" sz="1200" dirty="0"/>
              <a:t>č. 157/2009 Sb., o nakládání s těžebním </a:t>
            </a:r>
            <a:r>
              <a:rPr lang="cs-CZ" altLang="cs-CZ" sz="1200" dirty="0" smtClean="0"/>
              <a:t> </a:t>
            </a:r>
          </a:p>
          <a:p>
            <a:pPr marL="0" indent="0"/>
            <a:r>
              <a:rPr lang="cs-CZ" altLang="cs-CZ" sz="1200" dirty="0"/>
              <a:t> </a:t>
            </a:r>
            <a:r>
              <a:rPr lang="cs-CZ" altLang="cs-CZ" sz="1200" dirty="0" smtClean="0"/>
              <a:t>                                  odpadem </a:t>
            </a:r>
            <a:endParaRPr lang="cs-CZ" altLang="cs-CZ" sz="1200" dirty="0"/>
          </a:p>
          <a:p>
            <a:pPr>
              <a:buFont typeface="+mj-lt"/>
              <a:buAutoNum type="arabicPeriod" startAt="41"/>
            </a:pPr>
            <a:r>
              <a:rPr lang="cs-CZ" altLang="cs-CZ" sz="1200" dirty="0"/>
              <a:t>č. 416/2009 Sb., o urychlení výstavby dopravní, vodní a energetické infrastruktury</a:t>
            </a:r>
          </a:p>
          <a:p>
            <a:pPr>
              <a:buFont typeface="+mj-lt"/>
              <a:buAutoNum type="arabicPeriod" startAt="41"/>
            </a:pPr>
            <a:r>
              <a:rPr lang="cs-CZ" altLang="cs-CZ" sz="1200" dirty="0"/>
              <a:t>č. 201/2012 Sb., o ochraně ovzduší,</a:t>
            </a:r>
          </a:p>
          <a:p>
            <a:pPr>
              <a:buFont typeface="+mj-lt"/>
              <a:buAutoNum type="arabicPeriod" startAt="41"/>
            </a:pPr>
            <a:r>
              <a:rPr lang="cs-CZ" altLang="cs-CZ" sz="1200" dirty="0"/>
              <a:t>č. 503/2012 Sb., o Státním pozemkovém úřadu</a:t>
            </a:r>
          </a:p>
          <a:p>
            <a:r>
              <a:rPr lang="cs-CZ" altLang="cs-CZ" sz="120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655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defRPr/>
            </a:pPr>
            <a:r>
              <a:rPr lang="cs-CZ" altLang="cs-CZ" sz="2400" b="1" dirty="0"/>
              <a:t>Základní pilíře novely SZ:</a:t>
            </a:r>
            <a:r>
              <a:rPr lang="cs-CZ" altLang="cs-CZ" sz="2400" dirty="0"/>
              <a:t> </a:t>
            </a:r>
            <a:endParaRPr lang="cs-CZ" altLang="cs-CZ" sz="2400" dirty="0" smtClean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Tx/>
              <a:buAutoNum type="alphaUcPeriod"/>
              <a:defRPr/>
            </a:pPr>
            <a:r>
              <a:rPr lang="cs-CZ" altLang="cs-CZ" sz="2400" dirty="0" smtClean="0"/>
              <a:t> </a:t>
            </a:r>
            <a:r>
              <a:rPr lang="cs-CZ" altLang="cs-CZ" sz="2400" dirty="0"/>
              <a:t>jedno rozhodnutí zahrnující všechna povolení potřebná   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defRPr/>
            </a:pPr>
            <a:r>
              <a:rPr lang="cs-CZ" altLang="cs-CZ" sz="2400" dirty="0"/>
              <a:t>     k realizaci </a:t>
            </a:r>
            <a:r>
              <a:rPr lang="cs-CZ" altLang="cs-CZ" sz="2400" dirty="0" smtClean="0"/>
              <a:t>záměru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Tx/>
              <a:buAutoNum type="alphaUcPeriod" startAt="2"/>
              <a:defRPr/>
            </a:pPr>
            <a:r>
              <a:rPr lang="cs-CZ" altLang="cs-CZ" sz="2400" dirty="0" smtClean="0"/>
              <a:t> </a:t>
            </a:r>
            <a:r>
              <a:rPr lang="cs-CZ" altLang="cs-CZ" sz="2400" dirty="0"/>
              <a:t>spojení procesů posuzování vlivů na životní prostředí 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defRPr/>
            </a:pPr>
            <a:r>
              <a:rPr lang="cs-CZ" altLang="cs-CZ" sz="2400" dirty="0"/>
              <a:t>     s povolováním  </a:t>
            </a:r>
            <a:r>
              <a:rPr lang="cs-CZ" altLang="cs-CZ" sz="2400" dirty="0" smtClean="0"/>
              <a:t>stavby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Tx/>
              <a:buAutoNum type="alphaUcPeriod" startAt="3"/>
              <a:defRPr/>
            </a:pPr>
            <a:r>
              <a:rPr lang="cs-CZ" altLang="cs-CZ" sz="2400" dirty="0" smtClean="0"/>
              <a:t> </a:t>
            </a:r>
            <a:r>
              <a:rPr lang="cs-CZ" altLang="cs-CZ" sz="2400" dirty="0"/>
              <a:t>upřesnění působnosti dotčených </a:t>
            </a:r>
            <a:r>
              <a:rPr lang="cs-CZ" altLang="cs-CZ" sz="2400" dirty="0" smtClean="0"/>
              <a:t>orgánů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defRPr/>
            </a:pPr>
            <a:endParaRPr lang="cs-CZ" altLang="cs-CZ" sz="2400" dirty="0"/>
          </a:p>
          <a:p>
            <a:pPr indent="-4572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 kolaudace</a:t>
            </a:r>
          </a:p>
          <a:p>
            <a:pPr indent="-4572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„obyčejný“ stavebník</a:t>
            </a:r>
          </a:p>
          <a:p>
            <a:pPr indent="-4572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dirty="0"/>
              <a:t>dokládání majetkoprávních dokladů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accent1"/>
                </a:solidFill>
              </a:rPr>
              <a:t>Aktuální stav novely SZ</a:t>
            </a:r>
            <a:endParaRPr lang="cs-CZ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031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solidFill>
                  <a:sysClr val="windowText" lastClr="000000"/>
                </a:solidFill>
              </a:rPr>
              <a:t>Změna principu</a:t>
            </a:r>
            <a:r>
              <a:rPr lang="cs-CZ" sz="2400" dirty="0" smtClean="0">
                <a:solidFill>
                  <a:sysClr val="windowText" lastClr="000000"/>
                </a:solidFill>
              </a:rPr>
              <a:t>:</a:t>
            </a: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solidFill>
                <a:sysClr val="windowText" lastClr="000000"/>
              </a:solidFill>
            </a:endParaRPr>
          </a:p>
          <a:p>
            <a:pPr marL="457200" indent="-4572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/>
            </a:pPr>
            <a:r>
              <a:rPr lang="cs-CZ" sz="2400" dirty="0">
                <a:solidFill>
                  <a:sysClr val="windowText" lastClr="000000"/>
                </a:solidFill>
              </a:rPr>
              <a:t>jedno povolovací – společné rozhodnutí </a:t>
            </a: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defRPr/>
            </a:pPr>
            <a:endParaRPr lang="cs-CZ" sz="2400" dirty="0" smtClean="0">
              <a:solidFill>
                <a:sysClr val="windowText" lastClr="000000"/>
              </a:solidFill>
            </a:endParaRPr>
          </a:p>
          <a:p>
            <a:pPr marL="457200" indent="-4572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/>
            </a:pPr>
            <a:r>
              <a:rPr lang="cs-CZ" sz="2400" dirty="0" smtClean="0">
                <a:solidFill>
                  <a:sysClr val="windowText" lastClr="000000"/>
                </a:solidFill>
              </a:rPr>
              <a:t>pouze </a:t>
            </a:r>
            <a:r>
              <a:rPr lang="cs-CZ" sz="2400" dirty="0">
                <a:solidFill>
                  <a:sysClr val="windowText" lastClr="000000"/>
                </a:solidFill>
              </a:rPr>
              <a:t>na žádost stavebníka územní rozhodnutí a následné stavební povolení (zachování dnešního principu)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accent1"/>
                </a:solidFill>
              </a:rPr>
              <a:t>Jedno povolující rozhodnutí</a:t>
            </a:r>
          </a:p>
        </p:txBody>
      </p:sp>
    </p:spTree>
    <p:extLst>
      <p:ext uri="{BB962C8B-B14F-4D97-AF65-F5344CB8AC3E}">
        <p14:creationId xmlns:p14="http://schemas.microsoft.com/office/powerpoint/2010/main" val="447176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2B4B3ED-E89F-412A-81E5-8E3623E3BD35}" type="slidenum">
              <a:rPr lang="cs-CZ" altLang="cs-CZ">
                <a:solidFill>
                  <a:srgbClr val="898989"/>
                </a:solidFill>
              </a:rPr>
              <a:pPr/>
              <a:t>8</a:t>
            </a:fld>
            <a:endParaRPr lang="cs-CZ" altLang="cs-CZ">
              <a:solidFill>
                <a:srgbClr val="898989"/>
              </a:solidFill>
            </a:endParaRPr>
          </a:p>
        </p:txBody>
      </p:sp>
      <p:sp>
        <p:nvSpPr>
          <p:cNvPr id="9219" name="Nadpis 2"/>
          <p:cNvSpPr txBox="1">
            <a:spLocks/>
          </p:cNvSpPr>
          <p:nvPr/>
        </p:nvSpPr>
        <p:spPr bwMode="auto">
          <a:xfrm>
            <a:off x="395288" y="620688"/>
            <a:ext cx="829151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800" b="1" dirty="0">
                <a:solidFill>
                  <a:schemeClr val="accent1"/>
                </a:solidFill>
              </a:rPr>
              <a:t>PŘEHLED KOMPETENCÍ STAVEBNÍCH ÚŘADŮ</a:t>
            </a:r>
          </a:p>
        </p:txBody>
      </p:sp>
      <p:pic>
        <p:nvPicPr>
          <p:cNvPr id="9220" name="Zástupný symbol pro obsah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" y="1340768"/>
            <a:ext cx="7421563" cy="52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6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solidFill>
                  <a:sysClr val="windowText" lastClr="000000"/>
                </a:solidFill>
              </a:rPr>
              <a:t>Posílení postavení úřadů územního plánování:</a:t>
            </a: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defRPr/>
            </a:pPr>
            <a:endParaRPr lang="cs-CZ" sz="2400" dirty="0" smtClean="0">
              <a:solidFill>
                <a:sysClr val="windowText" lastClr="000000"/>
              </a:solidFill>
            </a:endParaRP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defRPr/>
            </a:pPr>
            <a:r>
              <a:rPr lang="cs-CZ" sz="2400" dirty="0" smtClean="0">
                <a:solidFill>
                  <a:sysClr val="windowText" lastClr="000000"/>
                </a:solidFill>
              </a:rPr>
              <a:t>dotčený </a:t>
            </a:r>
            <a:r>
              <a:rPr lang="cs-CZ" sz="2400" dirty="0">
                <a:solidFill>
                  <a:sysClr val="windowText" lastClr="000000"/>
                </a:solidFill>
              </a:rPr>
              <a:t>orgán + vydání závazného stanoviska z hlediska</a:t>
            </a:r>
            <a:r>
              <a:rPr lang="cs-CZ" sz="2400" dirty="0" smtClean="0">
                <a:solidFill>
                  <a:sysClr val="windowText" lastClr="000000"/>
                </a:solidFill>
              </a:rPr>
              <a:t>:</a:t>
            </a: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defRPr/>
            </a:pPr>
            <a:endParaRPr lang="cs-CZ" sz="2400" dirty="0">
              <a:solidFill>
                <a:sysClr val="windowText" lastClr="000000"/>
              </a:solidFill>
            </a:endParaRPr>
          </a:p>
          <a:p>
            <a:pPr marL="457200" indent="-4572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/>
            </a:pPr>
            <a:r>
              <a:rPr lang="cs-CZ" sz="2400" dirty="0">
                <a:solidFill>
                  <a:sysClr val="windowText" lastClr="000000"/>
                </a:solidFill>
              </a:rPr>
              <a:t>souladu záměru s územně plánovací dokumentací</a:t>
            </a:r>
          </a:p>
          <a:p>
            <a:pPr marL="457200" indent="-4572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/>
            </a:pPr>
            <a:r>
              <a:rPr lang="cs-CZ" sz="2400" dirty="0">
                <a:solidFill>
                  <a:sysClr val="windowText" lastClr="000000"/>
                </a:solidFill>
              </a:rPr>
              <a:t>souladu záměru s cíli a úkoly územního plánování bez ohledu na to, který stavební úřad bude rozhodovat</a:t>
            </a:r>
          </a:p>
          <a:p>
            <a:pPr marL="457200" indent="-4572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/>
            </a:pPr>
            <a:r>
              <a:rPr lang="cs-CZ" sz="2400" dirty="0">
                <a:solidFill>
                  <a:sysClr val="windowText" lastClr="000000"/>
                </a:solidFill>
              </a:rPr>
              <a:t>neplatí pro stavební záměry, které nevyžadují stavební povolení ani ohlášení</a:t>
            </a:r>
          </a:p>
          <a:p>
            <a:pPr marL="457200" indent="-4572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/>
            </a:pPr>
            <a:r>
              <a:rPr lang="cs-CZ" sz="2400" dirty="0">
                <a:solidFill>
                  <a:sysClr val="windowText" lastClr="000000"/>
                </a:solidFill>
              </a:rPr>
              <a:t>v případě řízení u ORP závazné stanovisko zajistí SÚ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accent1"/>
                </a:solidFill>
              </a:rPr>
              <a:t>Jedno povolující rozhodnutí</a:t>
            </a:r>
          </a:p>
        </p:txBody>
      </p:sp>
    </p:spTree>
    <p:extLst>
      <p:ext uri="{BB962C8B-B14F-4D97-AF65-F5344CB8AC3E}">
        <p14:creationId xmlns:p14="http://schemas.microsoft.com/office/powerpoint/2010/main" val="655229638"/>
      </p:ext>
    </p:extLst>
  </p:cSld>
  <p:clrMapOvr>
    <a:masterClrMapping/>
  </p:clrMapOvr>
</p:sld>
</file>

<file path=ppt/theme/theme1.xml><?xml version="1.0" encoding="utf-8"?>
<a:theme xmlns:a="http://schemas.openxmlformats.org/drawingml/2006/main" name="MMR_klas">
  <a:themeElements>
    <a:clrScheme name="Barvy MMR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000099"/>
      </a:accent1>
      <a:accent2>
        <a:srgbClr val="00AF3F"/>
      </a:accent2>
      <a:accent3>
        <a:srgbClr val="F9E300"/>
      </a:accent3>
      <a:accent4>
        <a:srgbClr val="E21C18"/>
      </a:accent4>
      <a:accent5>
        <a:srgbClr val="24A7AF"/>
      </a:accent5>
      <a:accent6>
        <a:srgbClr val="868686"/>
      </a:accent6>
      <a:hlink>
        <a:srgbClr val="00AF3F"/>
      </a:hlink>
      <a:folHlink>
        <a:srgbClr val="868686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MMR_klas</Template>
  <TotalTime>96</TotalTime>
  <Words>1120</Words>
  <Application>Microsoft Office PowerPoint</Application>
  <PresentationFormat>Předvádění na obrazovce (4:3)</PresentationFormat>
  <Paragraphs>211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MMR_klas</vt:lpstr>
      <vt:lpstr>Novela stavebního zákona  a zákonů souvisejících</vt:lpstr>
      <vt:lpstr>Aktuální stav novely SZ</vt:lpstr>
      <vt:lpstr>Aktuální stav novely SZ</vt:lpstr>
      <vt:lpstr>Aktuální stav novely SZ</vt:lpstr>
      <vt:lpstr>Prezentace aplikace PowerPoint</vt:lpstr>
      <vt:lpstr>Aktuální stav novely SZ</vt:lpstr>
      <vt:lpstr>Jedno povolující rozhodnutí</vt:lpstr>
      <vt:lpstr>Prezentace aplikace PowerPoint</vt:lpstr>
      <vt:lpstr>Jedno povolující rozhodnutí</vt:lpstr>
      <vt:lpstr>Jedno povolující rozhodnutí</vt:lpstr>
      <vt:lpstr>Jedno povolující rozhodnutí</vt:lpstr>
      <vt:lpstr>Jedno povolující rozhodnutí</vt:lpstr>
      <vt:lpstr>Jedno povolující rozhodnutí</vt:lpstr>
      <vt:lpstr>EIA a povolení stavby</vt:lpstr>
      <vt:lpstr>EIA a povolení stavby</vt:lpstr>
      <vt:lpstr>Dotčené orgány</vt:lpstr>
      <vt:lpstr>Dotčené orgány</vt:lpstr>
      <vt:lpstr>Dotčené orgány</vt:lpstr>
      <vt:lpstr>Kolaudace</vt:lpstr>
      <vt:lpstr>Kolaudace</vt:lpstr>
      <vt:lpstr>„obyčejný“ stavebník </vt:lpstr>
      <vt:lpstr>Majetkoprávní doklady  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Novela stavebního zákona a zákonů souvisejících</dc:title>
  <dc:creator>Hadžić Žanet</dc:creator>
  <cp:lastModifiedBy>Marcela Pavlová</cp:lastModifiedBy>
  <cp:revision>16</cp:revision>
  <dcterms:created xsi:type="dcterms:W3CDTF">2017-04-13T05:34:49Z</dcterms:created>
  <dcterms:modified xsi:type="dcterms:W3CDTF">2017-05-22T06:35:38Z</dcterms:modified>
</cp:coreProperties>
</file>