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04" r:id="rId2"/>
    <p:sldId id="593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4" r:id="rId11"/>
    <p:sldId id="602" r:id="rId12"/>
    <p:sldId id="601" r:id="rId13"/>
    <p:sldId id="608" r:id="rId14"/>
    <p:sldId id="609" r:id="rId15"/>
    <p:sldId id="610" r:id="rId16"/>
    <p:sldId id="569" r:id="rId17"/>
    <p:sldId id="607" r:id="rId18"/>
    <p:sldId id="571" r:id="rId19"/>
    <p:sldId id="591" r:id="rId20"/>
    <p:sldId id="584" r:id="rId21"/>
  </p:sldIdLst>
  <p:sldSz cx="9906000" cy="6858000" type="A4"/>
  <p:notesSz cx="6797675" cy="9926638"/>
  <p:custShowLst>
    <p:custShow name="Vlastní prezentace 1" id="0">
      <p:sldLst/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FFFF"/>
    <a:srgbClr val="00FF00"/>
    <a:srgbClr val="FFFF99"/>
    <a:srgbClr val="FFFFCC"/>
    <a:srgbClr val="FF5050"/>
    <a:srgbClr val="FF33CC"/>
    <a:srgbClr val="00CC00"/>
    <a:srgbClr val="3DD1B1"/>
    <a:srgbClr val="16B9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800" autoAdjust="0"/>
    <p:restoredTop sz="94660" autoAdjust="0"/>
  </p:normalViewPr>
  <p:slideViewPr>
    <p:cSldViewPr>
      <p:cViewPr>
        <p:scale>
          <a:sx n="100" d="100"/>
          <a:sy n="100" d="100"/>
        </p:scale>
        <p:origin x="-1644" y="-4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54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9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7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6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5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DDC0B2-92AA-4A09-8125-62C0075C14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777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F2D0B2C-506A-417A-B373-90DCD950A1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03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CB09-7D57-4949-8576-4A1034EE902B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0CD89-9491-48A2-807D-B330211864BE}" type="slidenum">
              <a:rPr lang="cs-CZ" smtClean="0"/>
              <a:pPr/>
              <a:t>20</a:t>
            </a:fld>
            <a:endParaRPr lang="cs-CZ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1113" y="4489450"/>
            <a:ext cx="6235701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845550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906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906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906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42950" y="2057400"/>
            <a:ext cx="84201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832C-B58D-4634-BE7C-507F25BE19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E899-E972-4316-91BD-8661FC255BD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8025" y="381000"/>
            <a:ext cx="2105025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2950" y="381000"/>
            <a:ext cx="6162675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2AFF-33AC-4CE4-9634-F877B9C49B9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42950" y="381000"/>
            <a:ext cx="84201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1339-801E-4DEC-ABEC-4F69C68F934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B115-9C67-4EE2-BDAD-F723790790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BAA76-11B6-4D5D-BB04-BB98B29D31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A29D-932D-477E-B1AD-00AA061478C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A5D2-8FC7-42C9-A5E0-6A29FE503B5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C1AC-AA75-40F8-8D73-162E3D6F113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E460-5E81-404E-9924-3571CF08FB9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DC33-A6DD-4059-894E-1E472846F6B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CB38-19D4-45A1-8726-D2CDE401E14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11113" y="4489450"/>
            <a:ext cx="6235701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845550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906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906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906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81000"/>
            <a:ext cx="842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22E01B-0B4E-4191-913F-041806BA750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84157" y="250195"/>
            <a:ext cx="2691763" cy="9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cs-CZ" sz="2000" dirty="0" smtClean="0">
                <a:solidFill>
                  <a:srgbClr val="FFC000"/>
                </a:solidFill>
              </a:rPr>
              <a:t>Kutná Hora 23.5.2017</a:t>
            </a:r>
            <a:endParaRPr kumimoji="1" lang="cs-CZ" sz="2000" dirty="0" smtClean="0">
              <a:solidFill>
                <a:srgbClr val="FFC000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endParaRPr kumimoji="1" lang="cs-CZ" sz="2800" b="1" dirty="0">
              <a:solidFill>
                <a:srgbClr val="00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2520" y="2294353"/>
            <a:ext cx="8856984" cy="27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Monotype Sorts"/>
              <a:buNone/>
            </a:pPr>
            <a:r>
              <a:rPr kumimoji="1" lang="cs-CZ" sz="4400" b="1" dirty="0" smtClean="0">
                <a:solidFill>
                  <a:srgbClr val="00FF00"/>
                </a:solidFill>
              </a:rPr>
              <a:t>Minimální zůstatkové průtoky </a:t>
            </a:r>
            <a:r>
              <a:rPr kumimoji="1" lang="cs-CZ" sz="3200" b="1" dirty="0" smtClean="0">
                <a:solidFill>
                  <a:schemeClr val="tx2"/>
                </a:solidFill>
              </a:rPr>
              <a:t>Ing. Petr Březina</a:t>
            </a:r>
          </a:p>
          <a:p>
            <a:pPr algn="ctr"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Monotype Sorts"/>
              <a:buNone/>
            </a:pPr>
            <a:endParaRPr kumimoji="1" lang="cs-CZ" sz="4400" b="1" dirty="0" smtClean="0">
              <a:solidFill>
                <a:srgbClr val="00FF00"/>
              </a:solidFill>
            </a:endParaRPr>
          </a:p>
          <a:p>
            <a:pPr algn="ctr"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Monotype Sorts"/>
              <a:buNone/>
            </a:pPr>
            <a:endParaRPr kumimoji="1" lang="cs-CZ" sz="2800" b="1" dirty="0">
              <a:solidFill>
                <a:srgbClr val="00FF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05525" y="5157788"/>
            <a:ext cx="34956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2000" b="1" dirty="0">
                <a:solidFill>
                  <a:srgbClr val="FFFFFF"/>
                </a:solidFill>
              </a:rPr>
              <a:t>Povodí Odry, státní podnik</a:t>
            </a:r>
          </a:p>
          <a:p>
            <a:pPr eaLnBrk="0" hangingPunct="0">
              <a:spcBef>
                <a:spcPct val="20000"/>
              </a:spcBef>
            </a:pPr>
            <a:r>
              <a:rPr lang="cs-CZ" sz="2000" b="1" dirty="0">
                <a:solidFill>
                  <a:srgbClr val="FFFFFF"/>
                </a:solidFill>
              </a:rPr>
              <a:t>Varenská 49</a:t>
            </a:r>
          </a:p>
          <a:p>
            <a:pPr eaLnBrk="0" hangingPunct="0">
              <a:spcBef>
                <a:spcPct val="20000"/>
              </a:spcBef>
            </a:pPr>
            <a:r>
              <a:rPr lang="cs-CZ" sz="2000" b="1" dirty="0">
                <a:solidFill>
                  <a:srgbClr val="FFFFFF"/>
                </a:solidFill>
              </a:rPr>
              <a:t>701 26  OSTRAVA</a:t>
            </a:r>
          </a:p>
        </p:txBody>
      </p:sp>
      <p:pic>
        <p:nvPicPr>
          <p:cNvPr id="3077" name="Picture 5" descr="P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600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67000" y="533400"/>
            <a:ext cx="144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</a:pPr>
            <a:endParaRPr lang="cs-CZ" sz="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4488" y="188640"/>
            <a:ext cx="9217024" cy="461665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Výhrady s.p. Povodí k návrhu nařízení</a:t>
            </a:r>
            <a:endParaRPr lang="cs-CZ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4528" y="1124744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dirty="0" smtClean="0"/>
              <a:t> Problematika </a:t>
            </a:r>
            <a:r>
              <a:rPr lang="cs-CZ" sz="2000" b="1" dirty="0" smtClean="0"/>
              <a:t>vodních nádrží </a:t>
            </a:r>
            <a:r>
              <a:rPr lang="cs-CZ" sz="2000" dirty="0" smtClean="0"/>
              <a:t>a </a:t>
            </a:r>
            <a:r>
              <a:rPr lang="cs-CZ" sz="2000" b="1" dirty="0" smtClean="0"/>
              <a:t>ovlivněných</a:t>
            </a:r>
            <a:r>
              <a:rPr lang="cs-CZ" sz="2000" dirty="0" smtClean="0"/>
              <a:t> údajů</a:t>
            </a:r>
          </a:p>
          <a:p>
            <a:pPr marL="0" lvl="1">
              <a:buFontTx/>
              <a:buChar char="-"/>
            </a:pPr>
            <a:endParaRPr lang="cs-CZ" sz="2000" dirty="0" smtClean="0"/>
          </a:p>
          <a:p>
            <a:pPr marL="457200" lvl="2">
              <a:buFontTx/>
              <a:buChar char="-"/>
            </a:pPr>
            <a:r>
              <a:rPr lang="cs-CZ" sz="2000" dirty="0" smtClean="0"/>
              <a:t> je nutné brát ohled na </a:t>
            </a:r>
            <a:r>
              <a:rPr lang="cs-CZ" sz="2000" b="1" dirty="0" smtClean="0"/>
              <a:t>vodohospodářské řešení nádrže – </a:t>
            </a:r>
            <a:r>
              <a:rPr lang="cs-CZ" sz="2000" dirty="0" smtClean="0"/>
              <a:t>stanovený MZP může v některých případech (menší nádrž na větším toku),</a:t>
            </a:r>
          </a:p>
          <a:p>
            <a:pPr marL="457200" lvl="2">
              <a:buFontTx/>
              <a:buChar char="-"/>
            </a:pPr>
            <a:r>
              <a:rPr lang="cs-CZ" sz="2000" b="1" dirty="0" smtClean="0"/>
              <a:t> </a:t>
            </a:r>
            <a:r>
              <a:rPr lang="cs-CZ" sz="2000" dirty="0" smtClean="0"/>
              <a:t>stanovený MZP by mohl </a:t>
            </a:r>
            <a:r>
              <a:rPr lang="cs-CZ" sz="2000" b="1" dirty="0" smtClean="0"/>
              <a:t>pohltit větší část nadlepšovacího nádrže a potlačit další účely – </a:t>
            </a:r>
            <a:r>
              <a:rPr lang="cs-CZ" sz="2000" dirty="0" smtClean="0"/>
              <a:t>paradoxně včetně zajišťování MZP v důležitějších profilech,</a:t>
            </a:r>
          </a:p>
          <a:p>
            <a:pPr marL="457200" lvl="2">
              <a:buFontTx/>
              <a:buChar char="-"/>
            </a:pPr>
            <a:r>
              <a:rPr lang="cs-CZ" sz="2000" dirty="0" smtClean="0"/>
              <a:t> velice problematické stanovení MZP z tzv. ovlivněných údajů u starších nádrží</a:t>
            </a:r>
          </a:p>
          <a:p>
            <a:pPr marL="457200" lvl="2">
              <a:buFontTx/>
              <a:buChar char="-"/>
            </a:pPr>
            <a:endParaRPr lang="cs-CZ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Výhrady s.p. Povodí k návrhu nařízení </a:t>
            </a:r>
            <a:r>
              <a:rPr lang="cs-CZ" sz="2400" b="1" i="1" dirty="0" smtClean="0">
                <a:solidFill>
                  <a:srgbClr val="00FF00"/>
                </a:solidFill>
              </a:rPr>
              <a:t> - GD </a:t>
            </a:r>
            <a:r>
              <a:rPr lang="cs-CZ" sz="2400" b="1" i="1" dirty="0" smtClean="0">
                <a:solidFill>
                  <a:srgbClr val="00FF00"/>
                </a:solidFill>
              </a:rPr>
              <a:t>No 31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56856" y="692696"/>
            <a:ext cx="62491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Problematika </a:t>
            </a:r>
            <a:r>
              <a:rPr lang="cs-CZ" sz="2000" dirty="0" err="1" smtClean="0"/>
              <a:t>Guidance</a:t>
            </a:r>
            <a:r>
              <a:rPr lang="cs-CZ" sz="2000" dirty="0" smtClean="0"/>
              <a:t> </a:t>
            </a:r>
            <a:r>
              <a:rPr lang="cs-CZ" sz="2000" dirty="0" err="1" smtClean="0"/>
              <a:t>Document</a:t>
            </a:r>
            <a:r>
              <a:rPr lang="cs-CZ" sz="2000" dirty="0" smtClean="0"/>
              <a:t> No 31 – </a:t>
            </a:r>
            <a:r>
              <a:rPr lang="cs-CZ" sz="2000" dirty="0" err="1" smtClean="0"/>
              <a:t>Ecological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flows</a:t>
            </a:r>
            <a:r>
              <a:rPr lang="cs-CZ" sz="2000" dirty="0" smtClean="0"/>
              <a:t> (EF) jako </a:t>
            </a:r>
            <a:r>
              <a:rPr lang="cs-CZ" sz="2000" b="1" dirty="0" smtClean="0"/>
              <a:t>strategického</a:t>
            </a:r>
            <a:r>
              <a:rPr lang="cs-CZ" sz="2000" dirty="0" smtClean="0"/>
              <a:t> </a:t>
            </a:r>
            <a:r>
              <a:rPr lang="cs-CZ" sz="2000" dirty="0" smtClean="0"/>
              <a:t>dokumentu</a:t>
            </a:r>
          </a:p>
          <a:p>
            <a:r>
              <a:rPr lang="cs-CZ" sz="2000" dirty="0" smtClean="0"/>
              <a:t>(plnění podmínek nelze vyžadovat ze dne na den)</a:t>
            </a:r>
            <a:endParaRPr lang="cs-CZ" sz="2000" dirty="0" smtClean="0"/>
          </a:p>
          <a:p>
            <a:pPr lvl="1">
              <a:buFontTx/>
              <a:buChar char="-"/>
            </a:pPr>
            <a:endParaRPr lang="cs-CZ" sz="2000" dirty="0" smtClean="0"/>
          </a:p>
          <a:p>
            <a:pPr lvl="1">
              <a:buFontTx/>
              <a:buChar char="-"/>
            </a:pPr>
            <a:r>
              <a:rPr lang="cs-CZ" sz="2000" dirty="0" smtClean="0"/>
              <a:t> upozorňuje na </a:t>
            </a:r>
            <a:r>
              <a:rPr lang="cs-CZ" sz="2000" b="1" dirty="0" smtClean="0"/>
              <a:t>komplexnost </a:t>
            </a:r>
            <a:r>
              <a:rPr lang="cs-CZ" sz="2000" dirty="0" smtClean="0"/>
              <a:t>a šíři problematiky EF,</a:t>
            </a:r>
          </a:p>
          <a:p>
            <a:pPr lvl="1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hydrologické metody považuje za předběžné </a:t>
            </a:r>
            <a:r>
              <a:rPr lang="cs-CZ" sz="2000" dirty="0" smtClean="0"/>
              <a:t>a použitelné v jednoduchých podmínkách, kde nehrozí střety v zájmech, v případě hydrologie nabádá ke stanovení </a:t>
            </a:r>
            <a:r>
              <a:rPr lang="cs-CZ" sz="2000" b="1" dirty="0" smtClean="0"/>
              <a:t>režimu</a:t>
            </a:r>
            <a:r>
              <a:rPr lang="cs-CZ" sz="2000" dirty="0" smtClean="0"/>
              <a:t> – nikoliv konstanty</a:t>
            </a:r>
          </a:p>
          <a:p>
            <a:pPr lvl="1">
              <a:buFontTx/>
              <a:buChar char="-"/>
            </a:pPr>
            <a:r>
              <a:rPr lang="cs-CZ" sz="2000" dirty="0" smtClean="0"/>
              <a:t> nabádá k </a:t>
            </a:r>
            <a:r>
              <a:rPr lang="cs-CZ" sz="2000" b="1" dirty="0" smtClean="0"/>
              <a:t>respektu k jednotlivým účelům </a:t>
            </a:r>
            <a:r>
              <a:rPr lang="cs-CZ" sz="2000" dirty="0" smtClean="0"/>
              <a:t>využití vody, jak k účelů ekologickým, tak při využití pro lidské potřeby,</a:t>
            </a:r>
          </a:p>
          <a:p>
            <a:pPr lvl="1">
              <a:buFontTx/>
              <a:buChar char="-"/>
            </a:pPr>
            <a:r>
              <a:rPr lang="cs-CZ" sz="2000" dirty="0" smtClean="0"/>
              <a:t> poukazuje na </a:t>
            </a:r>
            <a:r>
              <a:rPr lang="cs-CZ" sz="2000" b="1" dirty="0" smtClean="0"/>
              <a:t>ekonomické vyhodnocení </a:t>
            </a:r>
            <a:r>
              <a:rPr lang="cs-CZ" sz="2000" dirty="0" smtClean="0"/>
              <a:t>problematiky,</a:t>
            </a:r>
          </a:p>
          <a:p>
            <a:pPr lvl="1">
              <a:buFontTx/>
              <a:buChar char="-"/>
            </a:pPr>
            <a:r>
              <a:rPr lang="cs-CZ" sz="2000" dirty="0" smtClean="0"/>
              <a:t> za nejvíce efektivní považuje </a:t>
            </a:r>
            <a:r>
              <a:rPr lang="cs-CZ" sz="2000" b="1" dirty="0" smtClean="0"/>
              <a:t>kombinované</a:t>
            </a:r>
            <a:r>
              <a:rPr lang="cs-CZ" sz="2000" dirty="0" smtClean="0"/>
              <a:t> metody – stanovení režimu EF + morfologická opatření v korytě,</a:t>
            </a:r>
          </a:p>
          <a:p>
            <a:pPr lvl="1">
              <a:buFontTx/>
              <a:buChar char="-"/>
            </a:pPr>
            <a:r>
              <a:rPr lang="cs-CZ" sz="2000" dirty="0" smtClean="0"/>
              <a:t> vybízí k vypracování </a:t>
            </a:r>
            <a:r>
              <a:rPr lang="cs-CZ" sz="2000" b="1" dirty="0" smtClean="0"/>
              <a:t>národní strategie pro EF</a:t>
            </a:r>
          </a:p>
          <a:p>
            <a:pPr>
              <a:buFontTx/>
              <a:buChar char="-"/>
            </a:pPr>
            <a:endParaRPr lang="cs-CZ" sz="2000" dirty="0" smtClean="0"/>
          </a:p>
        </p:txBody>
      </p:sp>
      <p:pic>
        <p:nvPicPr>
          <p:cNvPr id="6" name="Obrázek 5" descr="Guidance No 31 EF tit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692696"/>
            <a:ext cx="2647069" cy="3744416"/>
          </a:xfrm>
          <a:prstGeom prst="rect">
            <a:avLst/>
          </a:prstGeom>
        </p:spPr>
      </p:pic>
      <p:pic>
        <p:nvPicPr>
          <p:cNvPr id="7" name="Obrázek 6" descr="EF režim M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4444"/>
            <a:ext cx="3872880" cy="2173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Výhrady s.p. Povodí k návrhu nařízení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2520" y="1700809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Aktuální návrh </a:t>
            </a:r>
            <a:r>
              <a:rPr lang="cs-CZ" sz="2000" dirty="0" smtClean="0"/>
              <a:t>je problematický vzhledem ke znění samotného vodního zákona:</a:t>
            </a:r>
          </a:p>
          <a:p>
            <a:pPr lvl="1">
              <a:buFontTx/>
              <a:buChar char="-"/>
            </a:pPr>
            <a:r>
              <a:rPr lang="cs-CZ" sz="2000" dirty="0" smtClean="0"/>
              <a:t> nepřihlíží k podmínkám vodního toku,</a:t>
            </a:r>
          </a:p>
          <a:p>
            <a:pPr lvl="1">
              <a:buFontTx/>
              <a:buChar char="-"/>
            </a:pPr>
            <a:r>
              <a:rPr lang="cs-CZ" sz="2000" dirty="0" smtClean="0"/>
              <a:t> nepřihlíží k charakteru nakládání s vodami,</a:t>
            </a:r>
          </a:p>
          <a:p>
            <a:pPr lvl="1">
              <a:buFontTx/>
              <a:buChar char="-"/>
            </a:pPr>
            <a:r>
              <a:rPr lang="cs-CZ" sz="2000" dirty="0" smtClean="0"/>
              <a:t> nepřihlíží k procesu plánování v oblasti vod.</a:t>
            </a:r>
          </a:p>
          <a:p>
            <a:pPr lvl="1">
              <a:buFontTx/>
              <a:buChar char="-"/>
            </a:pPr>
            <a:endParaRPr lang="cs-CZ" sz="2000" dirty="0" smtClean="0"/>
          </a:p>
          <a:p>
            <a:pPr lvl="1">
              <a:buFontTx/>
              <a:buChar char="-"/>
            </a:pPr>
            <a:endParaRPr lang="cs-CZ" sz="2000" dirty="0" smtClean="0"/>
          </a:p>
          <a:p>
            <a:pPr marL="0" lvl="1"/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468313" y="692696"/>
            <a:ext cx="943768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u="sng" dirty="0" smtClean="0">
                <a:solidFill>
                  <a:srgbClr val="00FF00"/>
                </a:solidFill>
              </a:rPr>
              <a:t>VHS PO</a:t>
            </a:r>
            <a:r>
              <a:rPr lang="cs-CZ" sz="2000" b="1" dirty="0" smtClean="0">
                <a:solidFill>
                  <a:srgbClr val="FFFFFF"/>
                </a:solidFill>
              </a:rPr>
              <a:t> tvoří 6 významných nádrží (Slezská </a:t>
            </a:r>
            <a:r>
              <a:rPr lang="cs-CZ" sz="2000" b="1" dirty="0" err="1" smtClean="0">
                <a:solidFill>
                  <a:srgbClr val="FFFFFF"/>
                </a:solidFill>
              </a:rPr>
              <a:t>Harta</a:t>
            </a:r>
            <a:r>
              <a:rPr lang="cs-CZ" sz="2000" b="1" dirty="0" smtClean="0">
                <a:solidFill>
                  <a:srgbClr val="FFFFFF"/>
                </a:solidFill>
              </a:rPr>
              <a:t>, </a:t>
            </a:r>
            <a:r>
              <a:rPr lang="cs-CZ" sz="2000" b="1" dirty="0" err="1" smtClean="0">
                <a:solidFill>
                  <a:srgbClr val="FFFFFF"/>
                </a:solidFill>
              </a:rPr>
              <a:t>Kružberk</a:t>
            </a:r>
            <a:r>
              <a:rPr lang="cs-CZ" sz="2000" b="1" dirty="0" smtClean="0">
                <a:solidFill>
                  <a:srgbClr val="FFFFFF"/>
                </a:solidFill>
              </a:rPr>
              <a:t>, Šance, Morávka, Žermanice, </a:t>
            </a:r>
            <a:r>
              <a:rPr lang="cs-CZ" sz="2000" b="1" dirty="0" err="1" smtClean="0">
                <a:solidFill>
                  <a:srgbClr val="FFFFFF"/>
                </a:solidFill>
              </a:rPr>
              <a:t>Olešná</a:t>
            </a:r>
            <a:r>
              <a:rPr lang="cs-CZ" sz="2000" b="1" dirty="0" smtClean="0">
                <a:solidFill>
                  <a:srgbClr val="FFFFFF"/>
                </a:solidFill>
              </a:rPr>
              <a:t>), 7 jezů a 3 gravitační převody vody (Ostravice – </a:t>
            </a:r>
            <a:r>
              <a:rPr lang="cs-CZ" sz="2000" b="1" dirty="0" err="1" smtClean="0">
                <a:solidFill>
                  <a:srgbClr val="FFFFFF"/>
                </a:solidFill>
              </a:rPr>
              <a:t>Olešná</a:t>
            </a:r>
            <a:r>
              <a:rPr lang="cs-CZ" sz="2000" b="1" dirty="0" smtClean="0">
                <a:solidFill>
                  <a:srgbClr val="FFFFFF"/>
                </a:solidFill>
              </a:rPr>
              <a:t>, Morávka – Lučina, </a:t>
            </a:r>
            <a:r>
              <a:rPr lang="cs-CZ" sz="2000" b="1" dirty="0" err="1" smtClean="0">
                <a:solidFill>
                  <a:srgbClr val="FFFFFF"/>
                </a:solidFill>
              </a:rPr>
              <a:t>Olešná</a:t>
            </a:r>
            <a:r>
              <a:rPr lang="cs-CZ" sz="2000" b="1" dirty="0" smtClean="0">
                <a:solidFill>
                  <a:srgbClr val="FFFFFF"/>
                </a:solidFill>
              </a:rPr>
              <a:t> – Ostravice), propojených pomocí vodních toků. </a:t>
            </a:r>
          </a:p>
          <a:p>
            <a:pPr algn="just"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Samostatně funguje subsystém zásobení vodou v povodí Olše tvořený </a:t>
            </a:r>
            <a:br>
              <a:rPr lang="cs-CZ" sz="2000" b="1" dirty="0" smtClean="0">
                <a:solidFill>
                  <a:srgbClr val="FFFFFF"/>
                </a:solidFill>
              </a:rPr>
            </a:br>
            <a:r>
              <a:rPr lang="cs-CZ" sz="2000" b="1" dirty="0" smtClean="0">
                <a:solidFill>
                  <a:srgbClr val="FFFFFF"/>
                </a:solidFill>
              </a:rPr>
              <a:t>1 nádrží (</a:t>
            </a:r>
            <a:r>
              <a:rPr lang="cs-CZ" sz="2000" b="1" dirty="0" err="1" smtClean="0">
                <a:solidFill>
                  <a:srgbClr val="FFFFFF"/>
                </a:solidFill>
              </a:rPr>
              <a:t>Těrlicko</a:t>
            </a:r>
            <a:r>
              <a:rPr lang="cs-CZ" sz="2000" b="1" dirty="0" smtClean="0">
                <a:solidFill>
                  <a:srgbClr val="FFFFFF"/>
                </a:solidFill>
              </a:rPr>
              <a:t>), 3 jezy a 1 gravitačním převodem vody (</a:t>
            </a:r>
            <a:r>
              <a:rPr lang="cs-CZ" sz="2000" b="1" dirty="0" err="1" smtClean="0">
                <a:solidFill>
                  <a:srgbClr val="FFFFFF"/>
                </a:solidFill>
              </a:rPr>
              <a:t>Ropičanka</a:t>
            </a:r>
            <a:r>
              <a:rPr lang="cs-CZ" sz="2000" b="1" dirty="0" smtClean="0">
                <a:solidFill>
                  <a:srgbClr val="FFFFFF"/>
                </a:solidFill>
              </a:rPr>
              <a:t> -  </a:t>
            </a:r>
            <a:r>
              <a:rPr lang="cs-CZ" sz="2000" b="1" dirty="0" err="1" smtClean="0">
                <a:solidFill>
                  <a:srgbClr val="FFFFFF"/>
                </a:solidFill>
              </a:rPr>
              <a:t>Stonávka</a:t>
            </a:r>
            <a:r>
              <a:rPr lang="cs-CZ" sz="2000" b="1" dirty="0" smtClean="0">
                <a:solidFill>
                  <a:srgbClr val="FFFFFF"/>
                </a:solidFill>
              </a:rPr>
              <a:t>).</a:t>
            </a:r>
            <a:endParaRPr lang="cs-CZ" sz="2000" b="1" dirty="0">
              <a:solidFill>
                <a:srgbClr val="FFFFFF"/>
              </a:solidFill>
            </a:endParaRPr>
          </a:p>
        </p:txBody>
      </p:sp>
      <p:pic>
        <p:nvPicPr>
          <p:cNvPr id="13317" name="Picture 37" descr="harta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924944"/>
            <a:ext cx="2847474" cy="39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Vodohospodářská soustava povodí Odry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2520" y="645789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VD Slezská </a:t>
            </a:r>
            <a:r>
              <a:rPr lang="cs-CZ" sz="2000" b="1" dirty="0" err="1" smtClean="0">
                <a:solidFill>
                  <a:srgbClr val="FFFFFF"/>
                </a:solidFill>
              </a:rPr>
              <a:t>Harta</a:t>
            </a:r>
            <a:endParaRPr lang="cs-CZ" sz="2000" b="1" dirty="0" smtClean="0">
              <a:solidFill>
                <a:srgbClr val="FFFFFF"/>
              </a:solidFill>
            </a:endParaRPr>
          </a:p>
        </p:txBody>
      </p:sp>
      <p:pic>
        <p:nvPicPr>
          <p:cNvPr id="11" name="Obrázek 10" descr="Senkey_VHS_2016 d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002" y="2924944"/>
            <a:ext cx="5470506" cy="39330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4488" y="188640"/>
            <a:ext cx="9217024" cy="461665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Vodohospodářská soustava povodí Odry</a:t>
            </a:r>
            <a:endParaRPr lang="cs-CZ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44488" y="836712"/>
            <a:ext cx="3960440" cy="576138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cs-CZ" sz="2000" b="1" dirty="0" smtClean="0">
                <a:solidFill>
                  <a:srgbClr val="FFC000"/>
                </a:solidFill>
              </a:rPr>
              <a:t>Účely VHS a jejich priority 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zásobení pitnou vodou          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zabezpečení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minimálních  průtoků    2-3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zásobení </a:t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provozní  vodou	       2-3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povodňová ochrana               4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ovlivňování jakosti </a:t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vody v tocích                   5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zajištění rekreačních </a:t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podmínek                         6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výroba elektrické energie     7		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Obrázek 0" descr="Bez náz1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952" y="662970"/>
            <a:ext cx="5385048" cy="61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500" y="228600"/>
            <a:ext cx="8763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Vodohospodářská soustava povodí Odry</a:t>
            </a:r>
            <a:endParaRPr lang="cs-CZ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44960" y="1169368"/>
            <a:ext cx="93610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srgbClr val="FFFFFF"/>
                </a:solidFill>
              </a:rPr>
              <a:t>nalepšovací</a:t>
            </a:r>
            <a:r>
              <a:rPr lang="cs-CZ" sz="1800" b="1" dirty="0" smtClean="0">
                <a:solidFill>
                  <a:srgbClr val="FFFFFF"/>
                </a:solidFill>
              </a:rPr>
              <a:t> účinek VHS PO - 8,5 m</a:t>
            </a:r>
            <a:r>
              <a:rPr lang="cs-CZ" sz="1800" b="1" baseline="30000" dirty="0" smtClean="0">
                <a:solidFill>
                  <a:srgbClr val="FFFFFF"/>
                </a:solidFill>
              </a:rPr>
              <a:t>3</a:t>
            </a:r>
            <a:r>
              <a:rPr lang="cs-CZ" sz="1800" b="1" dirty="0" smtClean="0">
                <a:solidFill>
                  <a:srgbClr val="FFFFFF"/>
                </a:solidFill>
              </a:rPr>
              <a:t>/s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FFFFFF"/>
                </a:solidFill>
              </a:rPr>
              <a:t>zabezpečenost dodávky vody podle trvání 99,5% pro vodárenské odběry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    a 97,5% pro průmyslové odběry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    (ČSN 75 2405    Vodohospodářská řešení vodních nádrží)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FFFFFF"/>
                </a:solidFill>
              </a:rPr>
              <a:t>současné odběry povrchové vody ze zdrojů VHS PO – 4 </a:t>
            </a:r>
            <a:r>
              <a:rPr lang="cs-CZ" sz="1800" b="1" dirty="0" smtClean="0">
                <a:solidFill>
                  <a:srgbClr val="FFFFFF"/>
                </a:solidFill>
              </a:rPr>
              <a:t>m</a:t>
            </a:r>
            <a:r>
              <a:rPr lang="cs-CZ" sz="1800" b="1" baseline="30000" dirty="0" smtClean="0">
                <a:solidFill>
                  <a:srgbClr val="FFFFFF"/>
                </a:solidFill>
              </a:rPr>
              <a:t>3</a:t>
            </a:r>
            <a:r>
              <a:rPr lang="cs-CZ" sz="1800" b="1" dirty="0" smtClean="0">
                <a:solidFill>
                  <a:srgbClr val="FFFFFF"/>
                </a:solidFill>
              </a:rPr>
              <a:t>/s                                    </a:t>
            </a:r>
            <a:r>
              <a:rPr lang="cs-CZ" sz="1800" b="1" dirty="0" smtClean="0">
                <a:solidFill>
                  <a:schemeClr val="accent1"/>
                </a:solidFill>
              </a:rPr>
              <a:t>( </a:t>
            </a:r>
            <a:r>
              <a:rPr lang="en-US" sz="1800" b="1" dirty="0" smtClean="0">
                <a:solidFill>
                  <a:schemeClr val="accent1"/>
                </a:solidFill>
              </a:rPr>
              <a:t>~</a:t>
            </a:r>
            <a:r>
              <a:rPr lang="cs-CZ" sz="1800" b="1" dirty="0" smtClean="0">
                <a:solidFill>
                  <a:schemeClr val="accent1"/>
                </a:solidFill>
              </a:rPr>
              <a:t> ½ Q355d v profilu Odra Bohumín)</a:t>
            </a:r>
            <a:r>
              <a:rPr lang="cs-CZ" sz="1800" b="1" dirty="0" smtClean="0">
                <a:solidFill>
                  <a:schemeClr val="accent1"/>
                </a:solidFill>
              </a:rPr>
              <a:t> </a:t>
            </a:r>
            <a:r>
              <a:rPr lang="cs-CZ" sz="1800" b="1" dirty="0" smtClean="0">
                <a:solidFill>
                  <a:srgbClr val="FFFFFF"/>
                </a:solidFill>
              </a:rPr>
              <a:t/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    mírně převažují odběry provozní vody nad vodárenskými odběry (52 % / 48 %)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FFFFFF"/>
                </a:solidFill>
              </a:rPr>
              <a:t>minimální zůstatkové průtoky pod nádržemi základní / zvýšené (kolem Q</a:t>
            </a:r>
            <a:r>
              <a:rPr lang="cs-CZ" sz="1800" b="1" baseline="-25000" dirty="0" smtClean="0">
                <a:solidFill>
                  <a:srgbClr val="FFFFFF"/>
                </a:solidFill>
              </a:rPr>
              <a:t>330d</a:t>
            </a:r>
            <a:r>
              <a:rPr lang="cs-CZ" sz="1800" b="1" dirty="0" smtClean="0">
                <a:solidFill>
                  <a:srgbClr val="FFFFFF"/>
                </a:solidFill>
              </a:rPr>
              <a:t>)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FFFFFF"/>
                </a:solidFill>
              </a:rPr>
              <a:t>ovlivnění toků prvky VHS PO :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endParaRPr lang="cs-CZ" sz="1800" b="1" dirty="0" smtClean="0">
              <a:solidFill>
                <a:srgbClr val="FFFFFF"/>
              </a:solidFill>
            </a:endParaRPr>
          </a:p>
          <a:p>
            <a:r>
              <a:rPr lang="cs-CZ" sz="1800" b="1" dirty="0" smtClean="0">
                <a:solidFill>
                  <a:srgbClr val="FFFFFF"/>
                </a:solidFill>
              </a:rPr>
              <a:t>       - délka významných VT ve správě PO s.p.     1 111 km	</a:t>
            </a:r>
          </a:p>
          <a:p>
            <a:endParaRPr lang="cs-CZ" sz="1800" b="1" dirty="0" smtClean="0">
              <a:solidFill>
                <a:srgbClr val="FFFFFF"/>
              </a:solidFill>
            </a:endParaRPr>
          </a:p>
          <a:p>
            <a:r>
              <a:rPr lang="cs-CZ" sz="1800" b="1" dirty="0" smtClean="0">
                <a:solidFill>
                  <a:srgbClr val="FFFFFF"/>
                </a:solidFill>
              </a:rPr>
              <a:t>       - ovlivnění VT současnými nádržemi 	                 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                                                                                      </a:t>
            </a:r>
            <a:r>
              <a:rPr lang="cs-CZ" sz="1800" b="1" dirty="0" smtClean="0">
                <a:solidFill>
                  <a:schemeClr val="accent1"/>
                </a:solidFill>
              </a:rPr>
              <a:t>212 km</a:t>
            </a:r>
            <a:r>
              <a:rPr lang="cs-CZ" sz="1800" b="1" dirty="0" smtClean="0">
                <a:solidFill>
                  <a:srgbClr val="FFFFFF"/>
                </a:solidFill>
              </a:rPr>
              <a:t>, tj.  ovlivnění </a:t>
            </a:r>
            <a:r>
              <a:rPr lang="en-US" sz="1800" b="1" dirty="0" smtClean="0">
                <a:solidFill>
                  <a:srgbClr val="FFFFFF"/>
                </a:solidFill>
              </a:rPr>
              <a:t>~ </a:t>
            </a:r>
            <a:r>
              <a:rPr lang="en-US" sz="1800" b="1" dirty="0" smtClean="0">
                <a:solidFill>
                  <a:srgbClr val="FFC000"/>
                </a:solidFill>
              </a:rPr>
              <a:t>20 % </a:t>
            </a:r>
            <a:r>
              <a:rPr lang="en-US" sz="1800" b="1" dirty="0" err="1" smtClean="0">
                <a:solidFill>
                  <a:srgbClr val="FFC000"/>
                </a:solidFill>
              </a:rPr>
              <a:t>délky</a:t>
            </a:r>
            <a:r>
              <a:rPr lang="cs-CZ" sz="1800" b="1" dirty="0" smtClean="0">
                <a:solidFill>
                  <a:srgbClr val="FFC000"/>
                </a:solidFill>
              </a:rPr>
              <a:t>,</a:t>
            </a:r>
          </a:p>
          <a:p>
            <a:r>
              <a:rPr lang="cs-CZ" sz="1800" b="1" dirty="0" smtClean="0">
                <a:solidFill>
                  <a:srgbClr val="FFFFFF"/>
                </a:solidFill>
              </a:rPr>
              <a:t>                     </a:t>
            </a:r>
            <a:r>
              <a:rPr lang="cs-CZ" sz="1800" b="1" dirty="0" smtClean="0">
                <a:solidFill>
                  <a:schemeClr val="tx2"/>
                </a:solidFill>
              </a:rPr>
              <a:t>do kterých jsou realizovány nejvýznamnější vypouštění odpadních vod</a:t>
            </a:r>
            <a:br>
              <a:rPr lang="cs-CZ" sz="1800" b="1" dirty="0" smtClean="0">
                <a:solidFill>
                  <a:schemeClr val="tx2"/>
                </a:solidFill>
              </a:rPr>
            </a:br>
            <a:r>
              <a:rPr lang="cs-CZ" sz="1800" b="1" dirty="0" smtClean="0">
                <a:solidFill>
                  <a:schemeClr val="tx2"/>
                </a:solidFill>
              </a:rPr>
              <a:t>                    od 3/5 obyvatelstva</a:t>
            </a:r>
          </a:p>
          <a:p>
            <a:endParaRPr lang="cs-CZ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	</a:t>
            </a:r>
            <a:r>
              <a:rPr lang="cs-CZ" sz="1800" b="1" dirty="0" smtClean="0">
                <a:solidFill>
                  <a:srgbClr val="FFFFFF"/>
                </a:solidFill>
              </a:rPr>
              <a:t>      </a:t>
            </a:r>
          </a:p>
          <a:p>
            <a:r>
              <a:rPr lang="cs-CZ" sz="1800" b="1" dirty="0" smtClean="0">
                <a:solidFill>
                  <a:srgbClr val="FFFFFF"/>
                </a:solidFill>
              </a:rPr>
              <a:t> </a:t>
            </a:r>
            <a:endParaRPr lang="cs-CZ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88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0512" y="0"/>
            <a:ext cx="8763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1" i="1" dirty="0" smtClean="0">
                <a:solidFill>
                  <a:srgbClr val="00FF00"/>
                </a:solidFill>
              </a:rPr>
              <a:t>Sucho v povodí Odry 2015 - 2016 </a:t>
            </a:r>
            <a:endParaRPr lang="cs-CZ" sz="2400" b="1" i="1" dirty="0">
              <a:solidFill>
                <a:srgbClr val="00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60512" y="692696"/>
            <a:ext cx="90885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1800" b="1" dirty="0" smtClean="0">
                <a:solidFill>
                  <a:srgbClr val="FFFFFF"/>
                </a:solidFill>
              </a:rPr>
              <a:t> - začátek projevů sucha </a:t>
            </a:r>
            <a:r>
              <a:rPr lang="cs-CZ" sz="1800" b="1" dirty="0" smtClean="0">
                <a:solidFill>
                  <a:srgbClr val="FFC000"/>
                </a:solidFill>
              </a:rPr>
              <a:t>červen 2015 </a:t>
            </a:r>
            <a:r>
              <a:rPr lang="cs-CZ" sz="1800" b="1" dirty="0" smtClean="0">
                <a:solidFill>
                  <a:srgbClr val="FFFFFF"/>
                </a:solidFill>
              </a:rPr>
              <a:t>– nulové srážky, dlouhodobě nadprůměrné   teploty, vysoký výpar </a:t>
            </a:r>
          </a:p>
          <a:p>
            <a:pPr marL="84138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FFFF"/>
                </a:solidFill>
              </a:rPr>
              <a:t>VHS PO v době horkého léta kryla všechny potřebné nároky na vodu,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tj. dodávala vysoké množství pitné vody obyvatelstvu (odběry pitné vody stouply až na 125 % průměrných hodnot), dodávala vyšší množství vody pro chlazení průmyslových a energetických provozů v extrémních teplotách (i zde to bylo cca o 20 % více než obvykle) a v neposlední řadě </a:t>
            </a:r>
            <a:r>
              <a:rPr lang="cs-CZ" sz="1800" b="1" dirty="0" smtClean="0">
                <a:solidFill>
                  <a:schemeClr val="tx2"/>
                </a:solidFill>
              </a:rPr>
              <a:t>zajišťovala </a:t>
            </a:r>
            <a:r>
              <a:rPr lang="cs-CZ" sz="1800" b="1" dirty="0" smtClean="0">
                <a:solidFill>
                  <a:schemeClr val="tx2"/>
                </a:solidFill>
              </a:rPr>
              <a:t>nadlepšování </a:t>
            </a:r>
            <a:r>
              <a:rPr lang="cs-CZ" sz="1800" b="1" dirty="0" smtClean="0">
                <a:solidFill>
                  <a:schemeClr val="tx2"/>
                </a:solidFill>
              </a:rPr>
              <a:t>průtoků </a:t>
            </a:r>
            <a:r>
              <a:rPr lang="cs-CZ" sz="1800" b="1" dirty="0" smtClean="0">
                <a:solidFill>
                  <a:schemeClr val="tx2"/>
                </a:solidFill>
              </a:rPr>
              <a:t>v řekách pod</a:t>
            </a:r>
            <a:r>
              <a:rPr lang="cs-CZ" sz="1800" b="1" dirty="0" smtClean="0">
                <a:solidFill>
                  <a:schemeClr val="tx2"/>
                </a:solidFill>
              </a:rPr>
              <a:t> </a:t>
            </a:r>
            <a:r>
              <a:rPr lang="cs-CZ" sz="1800" b="1" dirty="0" smtClean="0">
                <a:solidFill>
                  <a:schemeClr val="tx2"/>
                </a:solidFill>
              </a:rPr>
              <a:t>nádržemi – např. Morávka 2,5 x MQ.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 marL="84138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FFFF"/>
                </a:solidFill>
              </a:rPr>
              <a:t>nástup podzimu neznamenal změnu počasí, přetrvávalo nadále velmi teplo </a:t>
            </a:r>
            <a:br>
              <a:rPr lang="cs-CZ" sz="1800" b="1" dirty="0" smtClean="0">
                <a:solidFill>
                  <a:srgbClr val="FFFFFF"/>
                </a:solidFill>
              </a:rPr>
            </a:br>
            <a:r>
              <a:rPr lang="cs-CZ" sz="1800" b="1" dirty="0" smtClean="0">
                <a:solidFill>
                  <a:srgbClr val="FFFFFF"/>
                </a:solidFill>
              </a:rPr>
              <a:t>a podprůměrný úhrn srážek nebyl schopen zvýšit průtoky v řekách. Objemy vody v </a:t>
            </a:r>
            <a:r>
              <a:rPr lang="cs-CZ" sz="1800" b="1" dirty="0" smtClean="0">
                <a:solidFill>
                  <a:srgbClr val="FFC000"/>
                </a:solidFill>
              </a:rPr>
              <a:t>nádržích stále klesaly a blížily se již 50 % </a:t>
            </a:r>
            <a:r>
              <a:rPr lang="cs-CZ" sz="1800" b="1" dirty="0" smtClean="0">
                <a:solidFill>
                  <a:srgbClr val="FFFFFF"/>
                </a:solidFill>
              </a:rPr>
              <a:t>z celkového zásobního prostoru, v případě nádrže Šance 30 % (ovlivněno sníženou hladinou pro opravu)</a:t>
            </a:r>
          </a:p>
          <a:p>
            <a:pPr marL="84138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FFFF"/>
                </a:solidFill>
              </a:rPr>
              <a:t>jednání s odběrateli o </a:t>
            </a:r>
            <a:r>
              <a:rPr lang="cs-CZ" sz="1800" b="1" dirty="0" smtClean="0">
                <a:solidFill>
                  <a:schemeClr val="tx2"/>
                </a:solidFill>
              </a:rPr>
              <a:t>omezení a přesunu odběrů, realizace úsporných opatření, mimořádné manipulace nad rámec MŘ VHS </a:t>
            </a:r>
            <a:r>
              <a:rPr lang="cs-CZ" sz="1800" b="1" dirty="0" smtClean="0">
                <a:solidFill>
                  <a:schemeClr val="tx2"/>
                </a:solidFill>
              </a:rPr>
              <a:t>PO – </a:t>
            </a:r>
            <a:r>
              <a:rPr lang="cs-CZ" sz="1800" b="1" dirty="0" smtClean="0">
                <a:solidFill>
                  <a:srgbClr val="FF6600"/>
                </a:solidFill>
              </a:rPr>
              <a:t>omezení MQ pod nádržemi a jezy od 15.11.2015 na </a:t>
            </a:r>
            <a:r>
              <a:rPr lang="cs-CZ" sz="2400" b="1" u="sng" dirty="0" smtClean="0">
                <a:solidFill>
                  <a:srgbClr val="FF6600"/>
                </a:solidFill>
              </a:rPr>
              <a:t>1/2</a:t>
            </a:r>
            <a:r>
              <a:rPr lang="cs-CZ" sz="1800" b="1" dirty="0" smtClean="0">
                <a:solidFill>
                  <a:srgbClr val="FF6600"/>
                </a:solidFill>
              </a:rPr>
              <a:t> - rozhodnutí KÚ </a:t>
            </a:r>
            <a:r>
              <a:rPr lang="cs-CZ" sz="1800" b="1" dirty="0" err="1" smtClean="0">
                <a:solidFill>
                  <a:srgbClr val="FF6600"/>
                </a:solidFill>
              </a:rPr>
              <a:t>MsK</a:t>
            </a:r>
            <a:endParaRPr lang="cs-CZ" sz="1800" b="1" dirty="0" smtClean="0">
              <a:solidFill>
                <a:srgbClr val="FF6600"/>
              </a:solidFill>
            </a:endParaRPr>
          </a:p>
          <a:p>
            <a:pPr marL="84138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6600"/>
                </a:solidFill>
              </a:rPr>
              <a:t>Omezení MQ pod nádržemi </a:t>
            </a:r>
            <a:r>
              <a:rPr lang="cs-CZ" sz="1800" b="1" dirty="0" err="1" smtClean="0">
                <a:solidFill>
                  <a:srgbClr val="FF6600"/>
                </a:solidFill>
              </a:rPr>
              <a:t>Olešná</a:t>
            </a:r>
            <a:r>
              <a:rPr lang="cs-CZ" sz="1800" b="1" dirty="0" smtClean="0">
                <a:solidFill>
                  <a:srgbClr val="FF6600"/>
                </a:solidFill>
              </a:rPr>
              <a:t> a Žermanice na </a:t>
            </a:r>
            <a:r>
              <a:rPr lang="cs-CZ" sz="2400" b="1" u="sng" dirty="0" smtClean="0">
                <a:solidFill>
                  <a:srgbClr val="FF6600"/>
                </a:solidFill>
              </a:rPr>
              <a:t>1/10</a:t>
            </a:r>
            <a:r>
              <a:rPr lang="cs-CZ" sz="1800" b="1" dirty="0" smtClean="0">
                <a:solidFill>
                  <a:srgbClr val="FF6600"/>
                </a:solidFill>
              </a:rPr>
              <a:t> k 15.2.2016</a:t>
            </a:r>
            <a:endParaRPr lang="cs-CZ" sz="1800" b="1" dirty="0" smtClean="0">
              <a:solidFill>
                <a:srgbClr val="FF6600"/>
              </a:solidFill>
            </a:endParaRPr>
          </a:p>
          <a:p>
            <a:pPr marL="84138" lvl="1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FFFF"/>
                </a:solidFill>
              </a:rPr>
              <a:t>v </a:t>
            </a:r>
            <a:r>
              <a:rPr lang="cs-CZ" sz="1800" b="1" dirty="0" smtClean="0">
                <a:solidFill>
                  <a:srgbClr val="FFFFFF"/>
                </a:solidFill>
              </a:rPr>
              <a:t>průběhu druhé poloviny </a:t>
            </a:r>
            <a:r>
              <a:rPr lang="cs-CZ" sz="1800" b="1" dirty="0" smtClean="0">
                <a:solidFill>
                  <a:srgbClr val="FFC000"/>
                </a:solidFill>
              </a:rPr>
              <a:t>února </a:t>
            </a:r>
            <a:r>
              <a:rPr lang="cs-CZ" sz="1800" b="1" dirty="0" smtClean="0">
                <a:solidFill>
                  <a:srgbClr val="FFC000"/>
                </a:solidFill>
              </a:rPr>
              <a:t>2016 </a:t>
            </a:r>
            <a:r>
              <a:rPr lang="cs-CZ" sz="1800" b="1" dirty="0" smtClean="0">
                <a:solidFill>
                  <a:srgbClr val="FFC000"/>
                </a:solidFill>
              </a:rPr>
              <a:t>srážky, tání - ukončení </a:t>
            </a:r>
            <a:r>
              <a:rPr lang="cs-CZ" sz="1800" b="1" dirty="0" smtClean="0">
                <a:solidFill>
                  <a:srgbClr val="FFC000"/>
                </a:solidFill>
              </a:rPr>
              <a:t>zavedených opatření</a:t>
            </a:r>
          </a:p>
          <a:p>
            <a:pPr marL="84138" lvl="1" indent="-357188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sz="1800" b="1" dirty="0" smtClean="0">
                <a:solidFill>
                  <a:srgbClr val="FFC000"/>
                </a:solidFill>
              </a:rPr>
              <a:t>největší sucho v povodí Odry </a:t>
            </a:r>
            <a:r>
              <a:rPr lang="cs-CZ" sz="1800" b="1" dirty="0" smtClean="0">
                <a:solidFill>
                  <a:srgbClr val="FFFFFF"/>
                </a:solidFill>
              </a:rPr>
              <a:t>(Bohumín od 1920), překonány všechny dosud naměřené hodnoty za cca 100 let, </a:t>
            </a:r>
            <a:endParaRPr lang="en-GB" sz="1800" b="1" dirty="0" smtClean="0">
              <a:solidFill>
                <a:srgbClr val="FFFFFF"/>
              </a:solidFill>
            </a:endParaRPr>
          </a:p>
          <a:p>
            <a:pPr marL="717550" lvl="1" indent="-533400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endParaRPr lang="cs-CZ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88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Sucho 2015-16 v povodí Odry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6" name="Obrázek 2" descr="20160301_Plneni_nadrz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692696"/>
            <a:ext cx="8712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500" y="228600"/>
            <a:ext cx="8763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1" i="1" dirty="0" smtClean="0">
                <a:solidFill>
                  <a:srgbClr val="00FF00"/>
                </a:solidFill>
              </a:rPr>
              <a:t>Sucho v povodí Odry 2015 - 2016 </a:t>
            </a:r>
            <a:endParaRPr lang="cs-CZ" sz="2400" b="1" i="1" dirty="0">
              <a:solidFill>
                <a:srgbClr val="00FF00"/>
              </a:solidFill>
            </a:endParaRPr>
          </a:p>
        </p:txBody>
      </p:sp>
      <p:pic>
        <p:nvPicPr>
          <p:cNvPr id="5" name="Obrázek 5" descr="Žerman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968" y="3277904"/>
            <a:ext cx="5241032" cy="358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5" descr="20150930_Šance sucho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5086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00472" y="494116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VD Šance na řece Ostravici</a:t>
            </a:r>
          </a:p>
          <a:p>
            <a:r>
              <a:rPr lang="cs-CZ" sz="2000" b="1" dirty="0" smtClean="0">
                <a:solidFill>
                  <a:srgbClr val="FFFFFF"/>
                </a:solidFill>
              </a:rPr>
              <a:t>- snížení hladiny pod kótu zásobního prostoru o 20 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05128" y="2780928"/>
            <a:ext cx="380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VD Žermanice na řece Lučině</a:t>
            </a:r>
          </a:p>
        </p:txBody>
      </p:sp>
    </p:spTree>
    <p:extLst>
      <p:ext uri="{BB962C8B-B14F-4D97-AF65-F5344CB8AC3E}">
        <p14:creationId xmlns:p14="http://schemas.microsoft.com/office/powerpoint/2010/main" xmlns="" val="3420988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500" y="228600"/>
            <a:ext cx="8763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1" i="1" dirty="0" smtClean="0">
                <a:solidFill>
                  <a:srgbClr val="00FF00"/>
                </a:solidFill>
              </a:rPr>
              <a:t>Sucho v povodí Odry 2015 - 2016 </a:t>
            </a:r>
            <a:endParaRPr lang="cs-CZ" sz="2400" b="1" i="1" dirty="0">
              <a:solidFill>
                <a:srgbClr val="00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05128" y="2780928"/>
            <a:ext cx="380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VD Žermanice na řece Lučině</a:t>
            </a:r>
          </a:p>
        </p:txBody>
      </p:sp>
      <p:pic>
        <p:nvPicPr>
          <p:cNvPr id="9" name="Obrázek 8" descr="IMG_7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6696" y="2564904"/>
            <a:ext cx="5724128" cy="4293096"/>
          </a:xfrm>
          <a:prstGeom prst="rect">
            <a:avLst/>
          </a:prstGeom>
        </p:spPr>
      </p:pic>
      <p:pic>
        <p:nvPicPr>
          <p:cNvPr id="10" name="Obrázek 9" descr="IMG_7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2" y="764704"/>
            <a:ext cx="4664968" cy="3498726"/>
          </a:xfrm>
          <a:prstGeom prst="rect">
            <a:avLst/>
          </a:prstGeom>
        </p:spPr>
      </p:pic>
      <p:pic>
        <p:nvPicPr>
          <p:cNvPr id="8" name="Obrázek 7" descr="IMG_7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4592960" cy="34447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221088"/>
            <a:ext cx="171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Odra s Olší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625408" y="42930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FFFF"/>
                </a:solidFill>
              </a:rPr>
              <a:t>Tyra</a:t>
            </a:r>
            <a:endParaRPr lang="cs-CZ" sz="2000" b="1" dirty="0" smtClean="0">
              <a:solidFill>
                <a:srgbClr val="FFFF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77336" y="6457890"/>
            <a:ext cx="171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</a:rPr>
              <a:t>Odra</a:t>
            </a:r>
          </a:p>
        </p:txBody>
      </p:sp>
    </p:spTree>
    <p:extLst>
      <p:ext uri="{BB962C8B-B14F-4D97-AF65-F5344CB8AC3E}">
        <p14:creationId xmlns:p14="http://schemas.microsoft.com/office/powerpoint/2010/main" xmlns="" val="3420988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Minimální zůstatkové průtoky ve vodním zákoně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7" name="Obrázek 6" descr="VZ par 36 M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940" y="1376076"/>
            <a:ext cx="9088119" cy="41058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25697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667000" y="533400"/>
            <a:ext cx="144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</a:pPr>
            <a:endParaRPr lang="cs-CZ" sz="800" dirty="0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2720752" y="2348880"/>
            <a:ext cx="49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3434CC"/>
              </a:buClr>
              <a:buSzPct val="80000"/>
              <a:buFont typeface="Wingdings" pitchFamily="2" charset="2"/>
              <a:buNone/>
              <a:defRPr/>
            </a:pPr>
            <a:r>
              <a:rPr lang="cs-CZ" sz="32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Děkuji za pozornost </a:t>
            </a:r>
            <a:endParaRPr lang="cs-CZ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415925" y="4652963"/>
            <a:ext cx="69119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Povodí Odry, státní podnik</a:t>
            </a:r>
            <a:b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Varenská 49</a:t>
            </a:r>
            <a:b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cs-CZ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701 26  OSTRAVA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http://www.povodiodry.cz </a:t>
            </a:r>
          </a:p>
        </p:txBody>
      </p:sp>
      <p:pic>
        <p:nvPicPr>
          <p:cNvPr id="6" name="Obrázek 5" descr="logo s okraj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3212976"/>
            <a:ext cx="3789568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Nyní platný Metodický pokyn OOV MŽP č. 9/1998 ke stanovení hodnot minimálních zůstatkových průtoků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3" name="Obrázek 2" descr="MP M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1412776"/>
            <a:ext cx="9088119" cy="515374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25697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Nový přístup dle návrhu MŽP - 1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3" name="Obrázek 2" descr="Nový přístup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980728"/>
            <a:ext cx="9088119" cy="55252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25697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Nový přístup dle návrhu MŽP - 2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4" name="Obrázek 3" descr="Nový přístup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52" y="764704"/>
            <a:ext cx="8134933" cy="59302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16200000">
            <a:off x="-1330191" y="5207888"/>
            <a:ext cx="2980303" cy="31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Nový přístup dle návrhu MŽP - 3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4" name="Obrázek 3" descr="Nový přístup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980728"/>
            <a:ext cx="8735645" cy="55443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16200000">
            <a:off x="-1330191" y="5207888"/>
            <a:ext cx="2980303" cy="31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Nový přístup dle návrhu MŽP - 4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4" name="Obrázek 3" descr="Nový přístup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764704"/>
            <a:ext cx="9088119" cy="57443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16200000">
            <a:off x="-1330191" y="5207888"/>
            <a:ext cx="2980303" cy="31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Nový přístup dle návrhu MŽP - 5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6" name="Obrázek 5" descr="Nový přístup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93" y="918538"/>
            <a:ext cx="9050014" cy="55347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rot="16200000">
            <a:off x="-1330191" y="5207888"/>
            <a:ext cx="2980303" cy="31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prezentace resortu MŽP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2520" y="18864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Clr>
                <a:srgbClr val="00FF00"/>
              </a:buClr>
              <a:defRPr/>
            </a:pPr>
            <a:r>
              <a:rPr lang="cs-CZ" sz="2400" b="1" i="1" dirty="0" smtClean="0">
                <a:solidFill>
                  <a:srgbClr val="00FF00"/>
                </a:solidFill>
              </a:rPr>
              <a:t>Výhrady s.p. Povodí k návrhu nařízení</a:t>
            </a:r>
            <a:endParaRPr lang="cs-CZ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4528" y="1124744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dirty="0" smtClean="0"/>
              <a:t> Návrh </a:t>
            </a:r>
            <a:r>
              <a:rPr lang="cs-CZ" sz="2000" dirty="0" smtClean="0"/>
              <a:t>nezohledňuje zejména:</a:t>
            </a:r>
            <a:endParaRPr lang="cs-CZ" sz="2000" dirty="0" smtClean="0"/>
          </a:p>
          <a:p>
            <a:pPr marL="0" lvl="1">
              <a:buFontTx/>
              <a:buChar char="-"/>
            </a:pPr>
            <a:endParaRPr lang="cs-CZ" sz="2000" dirty="0" smtClean="0"/>
          </a:p>
          <a:p>
            <a:pPr marL="457200" lvl="2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účel a význam </a:t>
            </a:r>
            <a:r>
              <a:rPr lang="cs-CZ" sz="2000" dirty="0" smtClean="0"/>
              <a:t>nakládání s vodami (rozdíl např. v odběru </a:t>
            </a:r>
            <a:r>
              <a:rPr lang="cs-CZ" sz="2000" b="1" dirty="0" smtClean="0"/>
              <a:t>vodárenském</a:t>
            </a:r>
            <a:r>
              <a:rPr lang="cs-CZ" sz="2000" dirty="0" smtClean="0"/>
              <a:t> a v odběru pro MVE na toku),</a:t>
            </a:r>
          </a:p>
          <a:p>
            <a:pPr marL="457200" lvl="2">
              <a:buFontTx/>
              <a:buChar char="-"/>
            </a:pPr>
            <a:r>
              <a:rPr lang="cs-CZ" sz="2000" dirty="0" smtClean="0"/>
              <a:t> individuální </a:t>
            </a:r>
            <a:r>
              <a:rPr lang="cs-CZ" sz="2000" b="1" dirty="0" smtClean="0"/>
              <a:t>místní podmínky</a:t>
            </a:r>
          </a:p>
          <a:p>
            <a:pPr marL="914400" lvl="3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poměr</a:t>
            </a:r>
            <a:r>
              <a:rPr lang="cs-CZ" sz="2000" dirty="0" smtClean="0"/>
              <a:t> velikosti odběru a průtoku v toku, trvání minimálních průtoků – ovlivnění čáry překročení průtoků</a:t>
            </a:r>
          </a:p>
          <a:p>
            <a:pPr marL="914400" lvl="3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délka</a:t>
            </a:r>
            <a:r>
              <a:rPr lang="cs-CZ" sz="2000" dirty="0" smtClean="0"/>
              <a:t> ochuzeného úseku,</a:t>
            </a:r>
          </a:p>
          <a:p>
            <a:pPr marL="914400" lvl="3"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b="1" dirty="0" smtClean="0"/>
              <a:t>morfologické podmínky toku </a:t>
            </a:r>
            <a:r>
              <a:rPr lang="cs-CZ" sz="2000" dirty="0" smtClean="0"/>
              <a:t>(třeba jde o vzdutí jezu, úsek, kde je dodržena hloubka ),</a:t>
            </a:r>
          </a:p>
          <a:p>
            <a:pPr marL="914400" lvl="3">
              <a:buFontTx/>
              <a:buChar char="-"/>
            </a:pPr>
            <a:r>
              <a:rPr lang="cs-CZ" sz="2000" dirty="0" smtClean="0"/>
              <a:t> možnost individuálních řešení – úprava morfologie toku, specifický hydrologický režim,</a:t>
            </a:r>
          </a:p>
          <a:p>
            <a:pPr lvl="1">
              <a:buFontTx/>
              <a:buChar char="-"/>
            </a:pPr>
            <a:r>
              <a:rPr lang="cs-CZ" sz="2000" dirty="0" smtClean="0"/>
              <a:t> širší vodohospodářské aspekty – minimální průtok ve vzdálenějším profilu na toku (velké město, vyústění ČOV), minimální průtoky ve vodohospodářských soustavách.</a:t>
            </a:r>
          </a:p>
        </p:txBody>
      </p:sp>
    </p:spTree>
    <p:extLst>
      <p:ext uri="{BB962C8B-B14F-4D97-AF65-F5344CB8AC3E}">
        <p14:creationId xmlns="" xmlns:p14="http://schemas.microsoft.com/office/powerpoint/2010/main" val="1448838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uls">
  <a:themeElements>
    <a:clrScheme name="">
      <a:dk1>
        <a:srgbClr val="000000"/>
      </a:dk1>
      <a:lt1>
        <a:srgbClr val="FFFF99"/>
      </a:lt1>
      <a:dk2>
        <a:srgbClr val="336699"/>
      </a:dk2>
      <a:lt2>
        <a:srgbClr val="FF9900"/>
      </a:lt2>
      <a:accent1>
        <a:srgbClr val="FF9900"/>
      </a:accent1>
      <a:accent2>
        <a:srgbClr val="00006A"/>
      </a:accent2>
      <a:accent3>
        <a:srgbClr val="ADB8CA"/>
      </a:accent3>
      <a:accent4>
        <a:srgbClr val="DADA82"/>
      </a:accent4>
      <a:accent5>
        <a:srgbClr val="FFCAAA"/>
      </a:accent5>
      <a:accent6>
        <a:srgbClr val="00005F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25000"/>
          </a:spcAft>
          <a:buClr>
            <a:srgbClr val="3434CC"/>
          </a:buClr>
          <a:buSzPct val="80000"/>
          <a:buFont typeface="Wingdings" pitchFamily="2" charset="2"/>
          <a:buNone/>
          <a:tabLst/>
          <a:defRPr kumimoji="0" lang="cs-CZ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25000"/>
          </a:spcAft>
          <a:buClr>
            <a:srgbClr val="3434CC"/>
          </a:buClr>
          <a:buSzPct val="80000"/>
          <a:buFont typeface="Wingdings" pitchFamily="2" charset="2"/>
          <a:buNone/>
          <a:tabLst/>
          <a:defRPr kumimoji="0" lang="cs-CZ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15025</TotalTime>
  <Words>656</Words>
  <Application>Microsoft Office PowerPoint</Application>
  <PresentationFormat>A4 (210 x 297 mm)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  <vt:variant>
        <vt:lpstr>Vlastní prezentace</vt:lpstr>
      </vt:variant>
      <vt:variant>
        <vt:i4>1</vt:i4>
      </vt:variant>
    </vt:vector>
  </HeadingPairs>
  <TitlesOfParts>
    <vt:vector size="22" baseType="lpstr">
      <vt:lpstr>Impuls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Vlastní prezentace 1</vt:lpstr>
    </vt:vector>
  </TitlesOfParts>
  <Company>MZe 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V OBLASTI VOD</dc:title>
  <dc:creator>Pavlas</dc:creator>
  <cp:lastModifiedBy>Brezina</cp:lastModifiedBy>
  <cp:revision>1123</cp:revision>
  <cp:lastPrinted>2002-02-25T12:43:07Z</cp:lastPrinted>
  <dcterms:created xsi:type="dcterms:W3CDTF">2001-03-02T13:08:37Z</dcterms:created>
  <dcterms:modified xsi:type="dcterms:W3CDTF">2017-05-22T08:38:56Z</dcterms:modified>
</cp:coreProperties>
</file>