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371" r:id="rId2"/>
    <p:sldId id="451" r:id="rId3"/>
    <p:sldId id="452" r:id="rId4"/>
    <p:sldId id="455" r:id="rId5"/>
    <p:sldId id="456" r:id="rId6"/>
    <p:sldId id="453" r:id="rId7"/>
    <p:sldId id="402" r:id="rId8"/>
    <p:sldId id="448" r:id="rId9"/>
    <p:sldId id="405" r:id="rId10"/>
    <p:sldId id="457" r:id="rId11"/>
    <p:sldId id="444" r:id="rId12"/>
    <p:sldId id="440" r:id="rId13"/>
    <p:sldId id="430" r:id="rId14"/>
    <p:sldId id="435" r:id="rId15"/>
    <p:sldId id="442" r:id="rId16"/>
    <p:sldId id="434" r:id="rId17"/>
    <p:sldId id="433" r:id="rId18"/>
    <p:sldId id="441" r:id="rId19"/>
  </p:sldIdLst>
  <p:sldSz cx="9144000" cy="6858000" type="screen4x3"/>
  <p:notesSz cx="6669088" cy="9926638"/>
  <p:defaultTextStyle>
    <a:defPPr>
      <a:defRPr lang="cs-CZ"/>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A81B"/>
    <a:srgbClr val="00CC00"/>
    <a:srgbClr val="1E9224"/>
    <a:srgbClr val="3D911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50" autoAdjust="0"/>
    <p:restoredTop sz="94660" autoAdjust="0"/>
  </p:normalViewPr>
  <p:slideViewPr>
    <p:cSldViewPr>
      <p:cViewPr varScale="1">
        <p:scale>
          <a:sx n="86" d="100"/>
          <a:sy n="86" d="100"/>
        </p:scale>
        <p:origin x="1110" y="84"/>
      </p:cViewPr>
      <p:guideLst>
        <p:guide orient="horz" pos="2160"/>
        <p:guide pos="2880"/>
      </p:guideLst>
    </p:cSldViewPr>
  </p:slideViewPr>
  <p:outlineViewPr>
    <p:cViewPr>
      <p:scale>
        <a:sx n="33" d="100"/>
        <a:sy n="33" d="100"/>
      </p:scale>
      <p:origin x="48" y="5259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cs-CZ" dirty="0"/>
          </a:p>
        </p:txBody>
      </p:sp>
      <p:sp>
        <p:nvSpPr>
          <p:cNvPr id="45059" name="Rectangle 3"/>
          <p:cNvSpPr>
            <a:spLocks noGrp="1" noChangeArrowheads="1"/>
          </p:cNvSpPr>
          <p:nvPr>
            <p:ph type="dt" sz="quarter" idx="1"/>
          </p:nvPr>
        </p:nvSpPr>
        <p:spPr bwMode="auto">
          <a:xfrm>
            <a:off x="377825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F856CB85-D07A-4386-9DA5-268990BF1587}" type="datetimeFigureOut">
              <a:rPr lang="cs-CZ"/>
              <a:pPr>
                <a:defRPr/>
              </a:pPr>
              <a:t>23.5.2017</a:t>
            </a:fld>
            <a:endParaRPr lang="cs-CZ" dirty="0"/>
          </a:p>
        </p:txBody>
      </p:sp>
      <p:sp>
        <p:nvSpPr>
          <p:cNvPr id="45060" name="Rectangle 4"/>
          <p:cNvSpPr>
            <a:spLocks noGrp="1" noChangeArrowheads="1"/>
          </p:cNvSpPr>
          <p:nvPr>
            <p:ph type="ftr" sz="quarter" idx="2"/>
          </p:nvPr>
        </p:nvSpPr>
        <p:spPr bwMode="auto">
          <a:xfrm>
            <a:off x="0" y="9428163"/>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cs-CZ" dirty="0"/>
          </a:p>
        </p:txBody>
      </p:sp>
      <p:sp>
        <p:nvSpPr>
          <p:cNvPr id="45061" name="Rectangle 5"/>
          <p:cNvSpPr>
            <a:spLocks noGrp="1" noChangeArrowheads="1"/>
          </p:cNvSpPr>
          <p:nvPr>
            <p:ph type="sldNum" sz="quarter" idx="3"/>
          </p:nvPr>
        </p:nvSpPr>
        <p:spPr bwMode="auto">
          <a:xfrm>
            <a:off x="3778250" y="9428163"/>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7D35217E-9BE1-4F9D-8867-9C3F63816615}" type="slidenum">
              <a:rPr lang="cs-CZ"/>
              <a:pPr>
                <a:defRPr/>
              </a:pPr>
              <a:t>‹#›</a:t>
            </a:fld>
            <a:endParaRPr lang="cs-CZ" dirty="0"/>
          </a:p>
        </p:txBody>
      </p:sp>
    </p:spTree>
    <p:extLst>
      <p:ext uri="{BB962C8B-B14F-4D97-AF65-F5344CB8AC3E}">
        <p14:creationId xmlns:p14="http://schemas.microsoft.com/office/powerpoint/2010/main" val="41412293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pPr>
              <a:defRPr/>
            </a:pPr>
            <a:endParaRPr lang="cs-CZ" dirty="0"/>
          </a:p>
        </p:txBody>
      </p:sp>
      <p:sp>
        <p:nvSpPr>
          <p:cNvPr id="3" name="Zástupný symbol pro datum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pPr>
              <a:defRPr/>
            </a:pPr>
            <a:fld id="{BA4C8ACD-7EEC-4195-ADF7-00C858C1B5E7}" type="datetimeFigureOut">
              <a:rPr lang="cs-CZ"/>
              <a:pPr>
                <a:defRPr/>
              </a:pPr>
              <a:t>23.5.2017</a:t>
            </a:fld>
            <a:endParaRPr lang="cs-CZ" dirty="0"/>
          </a:p>
        </p:txBody>
      </p:sp>
      <p:sp>
        <p:nvSpPr>
          <p:cNvPr id="4" name="Zástupný symbol pro obrázek snímku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pPr lvl="0"/>
            <a:endParaRPr lang="cs-CZ" noProof="0" dirty="0" smtClean="0"/>
          </a:p>
        </p:txBody>
      </p:sp>
      <p:sp>
        <p:nvSpPr>
          <p:cNvPr id="5" name="Zástupný symbol pro poznámky 4"/>
          <p:cNvSpPr>
            <a:spLocks noGrp="1"/>
          </p:cNvSpPr>
          <p:nvPr>
            <p:ph type="body" sz="quarter" idx="3"/>
          </p:nvPr>
        </p:nvSpPr>
        <p:spPr>
          <a:xfrm>
            <a:off x="666750" y="4714875"/>
            <a:ext cx="5335588" cy="4467225"/>
          </a:xfrm>
          <a:prstGeom prst="rect">
            <a:avLst/>
          </a:prstGeom>
        </p:spPr>
        <p:txBody>
          <a:bodyPr vert="horz" lIns="91440" tIns="45720" rIns="91440" bIns="45720"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6" name="Zástupný symbol pro zápatí 5"/>
          <p:cNvSpPr>
            <a:spLocks noGrp="1"/>
          </p:cNvSpPr>
          <p:nvPr>
            <p:ph type="ftr" sz="quarter" idx="4"/>
          </p:nvPr>
        </p:nvSpPr>
        <p:spPr>
          <a:xfrm>
            <a:off x="0" y="9428163"/>
            <a:ext cx="2889250" cy="496887"/>
          </a:xfrm>
          <a:prstGeom prst="rect">
            <a:avLst/>
          </a:prstGeom>
        </p:spPr>
        <p:txBody>
          <a:bodyPr vert="horz" lIns="91440" tIns="45720" rIns="91440" bIns="45720" rtlCol="0" anchor="b"/>
          <a:lstStyle>
            <a:lvl1pPr algn="l">
              <a:defRPr sz="1200"/>
            </a:lvl1pPr>
          </a:lstStyle>
          <a:p>
            <a:pPr>
              <a:defRPr/>
            </a:pPr>
            <a:endParaRPr lang="cs-CZ" dirty="0"/>
          </a:p>
        </p:txBody>
      </p:sp>
      <p:sp>
        <p:nvSpPr>
          <p:cNvPr id="7" name="Zástupný symbol pro číslo snímku 6"/>
          <p:cNvSpPr>
            <a:spLocks noGrp="1"/>
          </p:cNvSpPr>
          <p:nvPr>
            <p:ph type="sldNum" sz="quarter" idx="5"/>
          </p:nvPr>
        </p:nvSpPr>
        <p:spPr>
          <a:xfrm>
            <a:off x="3778250" y="9428163"/>
            <a:ext cx="2889250" cy="496887"/>
          </a:xfrm>
          <a:prstGeom prst="rect">
            <a:avLst/>
          </a:prstGeom>
        </p:spPr>
        <p:txBody>
          <a:bodyPr vert="horz" lIns="91440" tIns="45720" rIns="91440" bIns="45720" rtlCol="0" anchor="b"/>
          <a:lstStyle>
            <a:lvl1pPr algn="r">
              <a:defRPr sz="1200"/>
            </a:lvl1pPr>
          </a:lstStyle>
          <a:p>
            <a:pPr>
              <a:defRPr/>
            </a:pPr>
            <a:fld id="{22CBE1D5-A1B2-46BA-8788-B6E009B55B7A}" type="slidenum">
              <a:rPr lang="cs-CZ"/>
              <a:pPr>
                <a:defRPr/>
              </a:pPr>
              <a:t>‹#›</a:t>
            </a:fld>
            <a:endParaRPr lang="cs-CZ" dirty="0"/>
          </a:p>
        </p:txBody>
      </p:sp>
    </p:spTree>
    <p:extLst>
      <p:ext uri="{BB962C8B-B14F-4D97-AF65-F5344CB8AC3E}">
        <p14:creationId xmlns:p14="http://schemas.microsoft.com/office/powerpoint/2010/main" val="40215655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50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cs-CZ" dirty="0" smtClean="0"/>
          </a:p>
        </p:txBody>
      </p:sp>
    </p:spTree>
    <p:extLst>
      <p:ext uri="{BB962C8B-B14F-4D97-AF65-F5344CB8AC3E}">
        <p14:creationId xmlns:p14="http://schemas.microsoft.com/office/powerpoint/2010/main" val="22575113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17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cs-CZ" dirty="0" smtClean="0"/>
          </a:p>
        </p:txBody>
      </p:sp>
    </p:spTree>
    <p:extLst>
      <p:ext uri="{BB962C8B-B14F-4D97-AF65-F5344CB8AC3E}">
        <p14:creationId xmlns:p14="http://schemas.microsoft.com/office/powerpoint/2010/main" val="24322533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17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cs-CZ" dirty="0" smtClean="0"/>
          </a:p>
        </p:txBody>
      </p:sp>
    </p:spTree>
    <p:extLst>
      <p:ext uri="{BB962C8B-B14F-4D97-AF65-F5344CB8AC3E}">
        <p14:creationId xmlns:p14="http://schemas.microsoft.com/office/powerpoint/2010/main" val="26273710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325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cs-CZ" dirty="0" smtClean="0"/>
          </a:p>
        </p:txBody>
      </p:sp>
    </p:spTree>
    <p:extLst>
      <p:ext uri="{BB962C8B-B14F-4D97-AF65-F5344CB8AC3E}">
        <p14:creationId xmlns:p14="http://schemas.microsoft.com/office/powerpoint/2010/main" val="11415554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cs-CZ" dirty="0" smtClean="0"/>
          </a:p>
        </p:txBody>
      </p:sp>
    </p:spTree>
    <p:extLst>
      <p:ext uri="{BB962C8B-B14F-4D97-AF65-F5344CB8AC3E}">
        <p14:creationId xmlns:p14="http://schemas.microsoft.com/office/powerpoint/2010/main" val="2992846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cs-CZ" dirty="0" smtClean="0"/>
          </a:p>
        </p:txBody>
      </p:sp>
    </p:spTree>
    <p:extLst>
      <p:ext uri="{BB962C8B-B14F-4D97-AF65-F5344CB8AC3E}">
        <p14:creationId xmlns:p14="http://schemas.microsoft.com/office/powerpoint/2010/main" val="19659202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cs-CZ" dirty="0" smtClean="0"/>
          </a:p>
        </p:txBody>
      </p:sp>
    </p:spTree>
    <p:extLst>
      <p:ext uri="{BB962C8B-B14F-4D97-AF65-F5344CB8AC3E}">
        <p14:creationId xmlns:p14="http://schemas.microsoft.com/office/powerpoint/2010/main" val="33890118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cs-CZ" dirty="0" smtClean="0"/>
          </a:p>
        </p:txBody>
      </p:sp>
    </p:spTree>
    <p:extLst>
      <p:ext uri="{BB962C8B-B14F-4D97-AF65-F5344CB8AC3E}">
        <p14:creationId xmlns:p14="http://schemas.microsoft.com/office/powerpoint/2010/main" val="42815077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cs-CZ" dirty="0" smtClean="0"/>
          </a:p>
        </p:txBody>
      </p:sp>
    </p:spTree>
    <p:extLst>
      <p:ext uri="{BB962C8B-B14F-4D97-AF65-F5344CB8AC3E}">
        <p14:creationId xmlns:p14="http://schemas.microsoft.com/office/powerpoint/2010/main" val="17997945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cs-CZ" dirty="0" smtClean="0"/>
          </a:p>
        </p:txBody>
      </p:sp>
    </p:spTree>
    <p:extLst>
      <p:ext uri="{BB962C8B-B14F-4D97-AF65-F5344CB8AC3E}">
        <p14:creationId xmlns:p14="http://schemas.microsoft.com/office/powerpoint/2010/main" val="547343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cs-CZ" dirty="0" smtClean="0"/>
          </a:p>
        </p:txBody>
      </p:sp>
    </p:spTree>
    <p:extLst>
      <p:ext uri="{BB962C8B-B14F-4D97-AF65-F5344CB8AC3E}">
        <p14:creationId xmlns:p14="http://schemas.microsoft.com/office/powerpoint/2010/main" val="207319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17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cs-CZ" smtClean="0"/>
          </a:p>
        </p:txBody>
      </p:sp>
    </p:spTree>
    <p:extLst>
      <p:ext uri="{BB962C8B-B14F-4D97-AF65-F5344CB8AC3E}">
        <p14:creationId xmlns:p14="http://schemas.microsoft.com/office/powerpoint/2010/main" val="2511404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cs-CZ" dirty="0" smtClean="0"/>
          </a:p>
        </p:txBody>
      </p:sp>
    </p:spTree>
    <p:extLst>
      <p:ext uri="{BB962C8B-B14F-4D97-AF65-F5344CB8AC3E}">
        <p14:creationId xmlns:p14="http://schemas.microsoft.com/office/powerpoint/2010/main" val="3161953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cs-CZ" dirty="0" smtClean="0"/>
          </a:p>
        </p:txBody>
      </p:sp>
    </p:spTree>
    <p:extLst>
      <p:ext uri="{BB962C8B-B14F-4D97-AF65-F5344CB8AC3E}">
        <p14:creationId xmlns:p14="http://schemas.microsoft.com/office/powerpoint/2010/main" val="3268877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17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cs-CZ" dirty="0" smtClean="0"/>
          </a:p>
        </p:txBody>
      </p:sp>
    </p:spTree>
    <p:extLst>
      <p:ext uri="{BB962C8B-B14F-4D97-AF65-F5344CB8AC3E}">
        <p14:creationId xmlns:p14="http://schemas.microsoft.com/office/powerpoint/2010/main" val="20854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cs-CZ" dirty="0" smtClean="0"/>
          </a:p>
        </p:txBody>
      </p:sp>
    </p:spTree>
    <p:extLst>
      <p:ext uri="{BB962C8B-B14F-4D97-AF65-F5344CB8AC3E}">
        <p14:creationId xmlns:p14="http://schemas.microsoft.com/office/powerpoint/2010/main" val="124130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cs-CZ" dirty="0" smtClean="0"/>
          </a:p>
        </p:txBody>
      </p:sp>
    </p:spTree>
    <p:extLst>
      <p:ext uri="{BB962C8B-B14F-4D97-AF65-F5344CB8AC3E}">
        <p14:creationId xmlns:p14="http://schemas.microsoft.com/office/powerpoint/2010/main" val="37242866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cs-CZ" dirty="0" smtClean="0"/>
          </a:p>
        </p:txBody>
      </p:sp>
    </p:spTree>
    <p:extLst>
      <p:ext uri="{BB962C8B-B14F-4D97-AF65-F5344CB8AC3E}">
        <p14:creationId xmlns:p14="http://schemas.microsoft.com/office/powerpoint/2010/main" val="328628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15100" y="609600"/>
            <a:ext cx="1943100" cy="5181600"/>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685800" y="609600"/>
            <a:ext cx="5676900" cy="518160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685800" y="609600"/>
            <a:ext cx="7772400" cy="1143000"/>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685800" y="1981200"/>
            <a:ext cx="3810000" cy="38100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981200"/>
            <a:ext cx="3810000" cy="38100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685800" y="19812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9812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dirty="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Nadpis, téma</a:t>
            </a:r>
          </a:p>
        </p:txBody>
      </p:sp>
      <p:sp>
        <p:nvSpPr>
          <p:cNvPr id="1027" name="Rectangle 3"/>
          <p:cNvSpPr>
            <a:spLocks noGrp="1" noChangeArrowheads="1"/>
          </p:cNvSpPr>
          <p:nvPr>
            <p:ph type="body" idx="1"/>
          </p:nvPr>
        </p:nvSpPr>
        <p:spPr bwMode="auto">
          <a:xfrm>
            <a:off x="685800" y="1981200"/>
            <a:ext cx="77724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Tree>
  </p:cSld>
  <p:clrMap bg1="lt1" tx1="dk1" bg2="lt2" tx2="dk2" accent1="accent1" accent2="accent2" accent3="accent3" accent4="accent4" accent5="accent5" accent6="accent6" hlink="hlink" folHlink="folHlink"/>
  <p:sldLayoutIdLst>
    <p:sldLayoutId id="2147484036" r:id="rId1"/>
    <p:sldLayoutId id="2147484037" r:id="rId2"/>
    <p:sldLayoutId id="2147484038" r:id="rId3"/>
    <p:sldLayoutId id="2147484039" r:id="rId4"/>
    <p:sldLayoutId id="2147484040" r:id="rId5"/>
    <p:sldLayoutId id="2147484041" r:id="rId6"/>
    <p:sldLayoutId id="2147484042" r:id="rId7"/>
    <p:sldLayoutId id="2147484043" r:id="rId8"/>
    <p:sldLayoutId id="2147484044" r:id="rId9"/>
    <p:sldLayoutId id="2147484045" r:id="rId10"/>
    <p:sldLayoutId id="2147484046" r:id="rId11"/>
    <p:sldLayoutId id="2147484047" r:id="rId12"/>
  </p:sldLayoutIdLst>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Verdana" pitchFamily="34" charset="0"/>
        </a:defRPr>
      </a:lvl2pPr>
      <a:lvl3pPr algn="ctr" rtl="0" eaLnBrk="0" fontAlgn="base" hangingPunct="0">
        <a:spcBef>
          <a:spcPct val="0"/>
        </a:spcBef>
        <a:spcAft>
          <a:spcPct val="0"/>
        </a:spcAft>
        <a:defRPr sz="4400" b="1">
          <a:solidFill>
            <a:schemeClr val="tx2"/>
          </a:solidFill>
          <a:latin typeface="Verdana" pitchFamily="34" charset="0"/>
        </a:defRPr>
      </a:lvl3pPr>
      <a:lvl4pPr algn="ctr" rtl="0" eaLnBrk="0" fontAlgn="base" hangingPunct="0">
        <a:spcBef>
          <a:spcPct val="0"/>
        </a:spcBef>
        <a:spcAft>
          <a:spcPct val="0"/>
        </a:spcAft>
        <a:defRPr sz="4400" b="1">
          <a:solidFill>
            <a:schemeClr val="tx2"/>
          </a:solidFill>
          <a:latin typeface="Verdana" pitchFamily="34" charset="0"/>
        </a:defRPr>
      </a:lvl4pPr>
      <a:lvl5pPr algn="ctr" rtl="0" eaLnBrk="0" fontAlgn="base" hangingPunct="0">
        <a:spcBef>
          <a:spcPct val="0"/>
        </a:spcBef>
        <a:spcAft>
          <a:spcPct val="0"/>
        </a:spcAft>
        <a:defRPr sz="4400" b="1">
          <a:solidFill>
            <a:schemeClr val="tx2"/>
          </a:solidFill>
          <a:latin typeface="Verdana" pitchFamily="34" charset="0"/>
        </a:defRPr>
      </a:lvl5pPr>
      <a:lvl6pPr marL="457200" algn="ctr" rtl="0" fontAlgn="base">
        <a:spcBef>
          <a:spcPct val="0"/>
        </a:spcBef>
        <a:spcAft>
          <a:spcPct val="0"/>
        </a:spcAft>
        <a:defRPr sz="4400" b="1">
          <a:solidFill>
            <a:schemeClr val="tx2"/>
          </a:solidFill>
          <a:latin typeface="Verdana" pitchFamily="34" charset="0"/>
        </a:defRPr>
      </a:lvl6pPr>
      <a:lvl7pPr marL="914400" algn="ctr" rtl="0" fontAlgn="base">
        <a:spcBef>
          <a:spcPct val="0"/>
        </a:spcBef>
        <a:spcAft>
          <a:spcPct val="0"/>
        </a:spcAft>
        <a:defRPr sz="4400" b="1">
          <a:solidFill>
            <a:schemeClr val="tx2"/>
          </a:solidFill>
          <a:latin typeface="Verdana" pitchFamily="34" charset="0"/>
        </a:defRPr>
      </a:lvl7pPr>
      <a:lvl8pPr marL="1371600" algn="ctr" rtl="0" fontAlgn="base">
        <a:spcBef>
          <a:spcPct val="0"/>
        </a:spcBef>
        <a:spcAft>
          <a:spcPct val="0"/>
        </a:spcAft>
        <a:defRPr sz="4400" b="1">
          <a:solidFill>
            <a:schemeClr val="tx2"/>
          </a:solidFill>
          <a:latin typeface="Verdana" pitchFamily="34" charset="0"/>
        </a:defRPr>
      </a:lvl8pPr>
      <a:lvl9pPr marL="1828800" algn="ctr" rtl="0" fontAlgn="base">
        <a:spcBef>
          <a:spcPct val="0"/>
        </a:spcBef>
        <a:spcAft>
          <a:spcPct val="0"/>
        </a:spcAft>
        <a:defRPr sz="4400" b="1">
          <a:solidFill>
            <a:schemeClr val="tx2"/>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0" y="908050"/>
            <a:ext cx="9144000" cy="2305050"/>
          </a:xfrm>
        </p:spPr>
        <p:txBody>
          <a:bodyPr lIns="91430" tIns="45716" rIns="91430" bIns="45716"/>
          <a:lstStyle/>
          <a:p>
            <a:pPr eaLnBrk="1" hangingPunct="1"/>
            <a:r>
              <a:rPr lang="cs-CZ" sz="3500" dirty="0" smtClean="0">
                <a:latin typeface="Arial" pitchFamily="34" charset="0"/>
              </a:rPr>
              <a:t/>
            </a:r>
            <a:br>
              <a:rPr lang="cs-CZ" sz="3500" dirty="0" smtClean="0">
                <a:latin typeface="Arial" pitchFamily="34" charset="0"/>
              </a:rPr>
            </a:br>
            <a:r>
              <a:rPr lang="cs-CZ" sz="3500" dirty="0" smtClean="0">
                <a:latin typeface="Arial" pitchFamily="34" charset="0"/>
              </a:rPr>
              <a:t/>
            </a:r>
            <a:br>
              <a:rPr lang="cs-CZ" sz="3500" dirty="0" smtClean="0">
                <a:latin typeface="Arial" pitchFamily="34" charset="0"/>
              </a:rPr>
            </a:br>
            <a:r>
              <a:rPr lang="cs-CZ" sz="3500" dirty="0" smtClean="0">
                <a:latin typeface="Arial" pitchFamily="34" charset="0"/>
              </a:rPr>
              <a:t/>
            </a:r>
            <a:br>
              <a:rPr lang="cs-CZ" sz="3500" dirty="0" smtClean="0">
                <a:latin typeface="Arial" pitchFamily="34" charset="0"/>
              </a:rPr>
            </a:br>
            <a:endParaRPr lang="en-US" sz="3500" dirty="0" smtClean="0">
              <a:latin typeface="+mn-lt"/>
            </a:endParaRPr>
          </a:p>
        </p:txBody>
      </p:sp>
      <p:sp>
        <p:nvSpPr>
          <p:cNvPr id="28675" name="Rectangle 3"/>
          <p:cNvSpPr>
            <a:spLocks noGrp="1" noChangeArrowheads="1"/>
          </p:cNvSpPr>
          <p:nvPr>
            <p:ph type="body" idx="4294967295"/>
          </p:nvPr>
        </p:nvSpPr>
        <p:spPr>
          <a:xfrm>
            <a:off x="179512" y="1196752"/>
            <a:ext cx="8568952" cy="4492848"/>
          </a:xfrm>
        </p:spPr>
        <p:txBody>
          <a:bodyPr lIns="91430" tIns="45716" rIns="91430" bIns="45716"/>
          <a:lstStyle/>
          <a:p>
            <a:pPr marL="784225" lvl="1" indent="-342900" eaLnBrk="1" hangingPunct="1">
              <a:buClr>
                <a:srgbClr val="008000"/>
              </a:buClr>
              <a:buFontTx/>
              <a:buNone/>
              <a:tabLst>
                <a:tab pos="1954213" algn="l"/>
              </a:tabLst>
            </a:pPr>
            <a:endParaRPr lang="cs-CZ" sz="1800" dirty="0" smtClean="0"/>
          </a:p>
          <a:p>
            <a:pPr marL="784225" lvl="1" indent="-342900" algn="ctr" eaLnBrk="1" hangingPunct="1">
              <a:buClr>
                <a:srgbClr val="008000"/>
              </a:buClr>
              <a:buFontTx/>
              <a:buNone/>
              <a:tabLst>
                <a:tab pos="1954213" algn="l"/>
              </a:tabLst>
            </a:pPr>
            <a:endParaRPr lang="cs-CZ" sz="1800" dirty="0" smtClean="0"/>
          </a:p>
          <a:p>
            <a:pPr marL="784225" lvl="1" indent="-342900" algn="ctr" eaLnBrk="1" hangingPunct="1">
              <a:buClr>
                <a:srgbClr val="008000"/>
              </a:buClr>
              <a:buNone/>
              <a:tabLst>
                <a:tab pos="1954213" algn="l"/>
              </a:tabLst>
            </a:pPr>
            <a:r>
              <a:rPr lang="cs-CZ" sz="3200" b="1" u="sng" dirty="0" smtClean="0">
                <a:solidFill>
                  <a:srgbClr val="3D911F"/>
                </a:solidFill>
              </a:rPr>
              <a:t>Sedimenty v odpadových předpisech</a:t>
            </a:r>
          </a:p>
          <a:p>
            <a:pPr marL="784225" lvl="1" indent="-342900" algn="ctr" eaLnBrk="1" hangingPunct="1">
              <a:buClr>
                <a:srgbClr val="008000"/>
              </a:buClr>
              <a:buNone/>
              <a:tabLst>
                <a:tab pos="1954213" algn="l"/>
              </a:tabLst>
            </a:pPr>
            <a:endParaRPr lang="cs-CZ" sz="3200" b="1" u="sng" dirty="0">
              <a:solidFill>
                <a:srgbClr val="3D911F"/>
              </a:solidFill>
              <a:latin typeface="+mn-lt"/>
            </a:endParaRPr>
          </a:p>
          <a:p>
            <a:pPr marL="784225" lvl="1" indent="-342900" algn="ctr" eaLnBrk="1" hangingPunct="1">
              <a:buClr>
                <a:srgbClr val="008000"/>
              </a:buClr>
              <a:buNone/>
              <a:tabLst>
                <a:tab pos="1954213" algn="l"/>
              </a:tabLst>
            </a:pPr>
            <a:r>
              <a:rPr lang="cs-CZ" sz="3200" b="1" u="sng" dirty="0" smtClean="0">
                <a:solidFill>
                  <a:srgbClr val="3D911F"/>
                </a:solidFill>
              </a:rPr>
              <a:t>Podmínky pro použití kalů z ČOV na zemědělské půdě</a:t>
            </a:r>
            <a:endParaRPr lang="cs-CZ" dirty="0" smtClean="0">
              <a:solidFill>
                <a:schemeClr val="tx2">
                  <a:lumMod val="75000"/>
                </a:schemeClr>
              </a:solidFill>
              <a:latin typeface="+mn-lt"/>
            </a:endParaRPr>
          </a:p>
          <a:p>
            <a:pPr marL="784225" lvl="1" indent="-342900" algn="ctr" eaLnBrk="1" hangingPunct="1">
              <a:buClr>
                <a:srgbClr val="008000"/>
              </a:buClr>
              <a:buNone/>
              <a:tabLst>
                <a:tab pos="1954213" algn="l"/>
              </a:tabLst>
            </a:pPr>
            <a:r>
              <a:rPr lang="cs-CZ" dirty="0" smtClean="0">
                <a:solidFill>
                  <a:schemeClr val="tx2">
                    <a:lumMod val="75000"/>
                  </a:schemeClr>
                </a:solidFill>
                <a:latin typeface="+mn-lt"/>
              </a:rPr>
              <a:t>  </a:t>
            </a:r>
            <a:endParaRPr lang="cs-CZ" sz="1800" dirty="0" smtClean="0">
              <a:solidFill>
                <a:schemeClr val="tx2">
                  <a:lumMod val="75000"/>
                </a:schemeClr>
              </a:solidFill>
              <a:latin typeface="Arial" pitchFamily="34" charset="0"/>
            </a:endParaRPr>
          </a:p>
          <a:p>
            <a:pPr marL="784225" lvl="1" indent="-342900" algn="ctr" eaLnBrk="1" hangingPunct="1">
              <a:buClr>
                <a:srgbClr val="008000"/>
              </a:buClr>
              <a:buFontTx/>
              <a:buNone/>
              <a:tabLst>
                <a:tab pos="1954213" algn="l"/>
              </a:tabLst>
            </a:pPr>
            <a:r>
              <a:rPr lang="cs-CZ" sz="1800" dirty="0" smtClean="0"/>
              <a:t>Mgr. et Mgr. Štěpán Jakl</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395536" y="188640"/>
            <a:ext cx="8480177" cy="1080120"/>
          </a:xfrm>
        </p:spPr>
        <p:txBody>
          <a:bodyPr lIns="91430" tIns="45716" rIns="91430" bIns="45716"/>
          <a:lstStyle/>
          <a:p>
            <a:pPr eaLnBrk="1" hangingPunct="1">
              <a:defRPr/>
            </a:pPr>
            <a:r>
              <a:rPr lang="pt-BR" sz="3200" u="sng" dirty="0" smtClean="0">
                <a:solidFill>
                  <a:srgbClr val="3D911F"/>
                </a:solidFill>
                <a:latin typeface="+mn-lt"/>
              </a:rPr>
              <a:t>Podmínky </a:t>
            </a:r>
            <a:r>
              <a:rPr lang="pt-BR" sz="3200" u="sng" dirty="0">
                <a:solidFill>
                  <a:srgbClr val="3D911F"/>
                </a:solidFill>
                <a:latin typeface="+mn-lt"/>
              </a:rPr>
              <a:t>pro využití sedimentů na povrchu terénu</a:t>
            </a:r>
            <a:endParaRPr lang="en-US" sz="3200" u="sng" dirty="0" smtClean="0">
              <a:solidFill>
                <a:srgbClr val="3D911F"/>
              </a:solidFill>
              <a:latin typeface="+mn-lt"/>
            </a:endParaRPr>
          </a:p>
        </p:txBody>
      </p:sp>
      <p:sp>
        <p:nvSpPr>
          <p:cNvPr id="30723" name="Rectangle 3"/>
          <p:cNvSpPr>
            <a:spLocks noGrp="1" noChangeArrowheads="1"/>
          </p:cNvSpPr>
          <p:nvPr>
            <p:ph type="body" idx="4294967295"/>
          </p:nvPr>
        </p:nvSpPr>
        <p:spPr>
          <a:xfrm>
            <a:off x="395536" y="1484784"/>
            <a:ext cx="8424936" cy="4392488"/>
          </a:xfrm>
        </p:spPr>
        <p:txBody>
          <a:bodyPr lIns="91430" tIns="45716" rIns="91430" bIns="45716"/>
          <a:lstStyle/>
          <a:p>
            <a:pPr marL="0" indent="0" algn="just">
              <a:buFont typeface="Wingdings" pitchFamily="2" charset="2"/>
              <a:buChar char="ü"/>
            </a:pPr>
            <a:r>
              <a:rPr lang="cs-CZ" sz="2000" dirty="0" smtClean="0"/>
              <a:t> Obsah škodlivin v sušině nastaven rozdílně od ostatních odpadů v tabulce 10.3. Pokud jsou tato kritéria splněna nemusí se na rozdíl od ostatních odpadů posuzovat </a:t>
            </a:r>
            <a:r>
              <a:rPr lang="cs-CZ" sz="2000" dirty="0" err="1" smtClean="0"/>
              <a:t>ekotoxicitu</a:t>
            </a:r>
            <a:r>
              <a:rPr lang="cs-CZ" sz="2000" dirty="0" smtClean="0"/>
              <a:t>, vychází z původní přílohy č. 9 zákona o odpadech. </a:t>
            </a:r>
          </a:p>
          <a:p>
            <a:pPr marL="0" indent="0" algn="just">
              <a:buFont typeface="Wingdings" pitchFamily="2" charset="2"/>
              <a:buChar char="ü"/>
            </a:pPr>
            <a:endParaRPr lang="cs-CZ" sz="2000" dirty="0" smtClean="0"/>
          </a:p>
          <a:p>
            <a:pPr marL="0" indent="0" algn="just">
              <a:buFont typeface="Wingdings" pitchFamily="2" charset="2"/>
              <a:buChar char="ü"/>
            </a:pPr>
            <a:r>
              <a:rPr lang="cs-CZ" sz="2000" dirty="0" smtClean="0"/>
              <a:t> Možnost překročení </a:t>
            </a:r>
            <a:r>
              <a:rPr lang="cs-CZ" sz="2000" dirty="0" smtClean="0"/>
              <a:t>u </a:t>
            </a:r>
            <a:r>
              <a:rPr lang="cs-CZ" sz="2000" dirty="0" smtClean="0"/>
              <a:t>tří </a:t>
            </a:r>
            <a:r>
              <a:rPr lang="cs-CZ" sz="2000" dirty="0" smtClean="0"/>
              <a:t>ukazatelů, </a:t>
            </a:r>
            <a:r>
              <a:rPr lang="cs-CZ" sz="2000" dirty="0" smtClean="0"/>
              <a:t>v takovém případě se je třeba posoudit ekotoxicitu. </a:t>
            </a:r>
          </a:p>
          <a:p>
            <a:pPr marL="0" indent="0" algn="just">
              <a:buNone/>
            </a:pPr>
            <a:endParaRPr lang="cs-CZ" sz="2000" dirty="0" smtClean="0"/>
          </a:p>
          <a:p>
            <a:pPr marL="0" indent="0" algn="just">
              <a:buFont typeface="Wingdings" pitchFamily="2" charset="2"/>
              <a:buChar char="ü"/>
            </a:pPr>
            <a:r>
              <a:rPr lang="cs-CZ" sz="2000" dirty="0"/>
              <a:t> </a:t>
            </a:r>
            <a:r>
              <a:rPr lang="cs-CZ" sz="2000" dirty="0" smtClean="0"/>
              <a:t>V případě překročení více ukazatelů nesmí překročit </a:t>
            </a:r>
            <a:r>
              <a:rPr lang="cs-CZ" sz="2000" dirty="0" err="1" smtClean="0"/>
              <a:t>pozaďové</a:t>
            </a:r>
            <a:r>
              <a:rPr lang="cs-CZ" sz="2000" dirty="0" smtClean="0"/>
              <a:t> hodnoty.</a:t>
            </a:r>
          </a:p>
          <a:p>
            <a:pPr marL="0" indent="0" algn="just">
              <a:buFont typeface="Wingdings" pitchFamily="2" charset="2"/>
              <a:buChar char="ü"/>
            </a:pPr>
            <a:endParaRPr lang="cs-CZ" sz="2000" dirty="0" smtClean="0"/>
          </a:p>
          <a:p>
            <a:pPr marL="0" indent="0" algn="just">
              <a:buFont typeface="Wingdings" pitchFamily="2" charset="2"/>
              <a:buChar char="ü"/>
            </a:pPr>
            <a:r>
              <a:rPr lang="cs-CZ" sz="2000" dirty="0" smtClean="0"/>
              <a:t> Ve všech případech možnost zvolit si mezi stávajícím a novým způsobem posuzování ekotoxicity.</a:t>
            </a:r>
          </a:p>
          <a:p>
            <a:pPr marL="0" indent="0" algn="just">
              <a:buNone/>
            </a:pPr>
            <a:endParaRPr lang="cs-CZ" sz="2000" dirty="0" smtClean="0"/>
          </a:p>
          <a:p>
            <a:pPr marL="0" indent="0" algn="just">
              <a:buFont typeface="Wingdings" pitchFamily="2" charset="2"/>
              <a:buChar char="ü"/>
            </a:pPr>
            <a:r>
              <a:rPr lang="cs-CZ" sz="2000" dirty="0" smtClean="0"/>
              <a:t> Sedimenty je možné vzorkovat před vytěžením.</a:t>
            </a:r>
          </a:p>
          <a:p>
            <a:pPr marL="0" indent="0" algn="just">
              <a:buNone/>
            </a:pPr>
            <a:endParaRPr lang="cs-CZ" sz="2000" dirty="0" smtClean="0"/>
          </a:p>
        </p:txBody>
      </p:sp>
    </p:spTree>
    <p:extLst>
      <p:ext uri="{BB962C8B-B14F-4D97-AF65-F5344CB8AC3E}">
        <p14:creationId xmlns:p14="http://schemas.microsoft.com/office/powerpoint/2010/main" val="190335887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395536" y="332656"/>
            <a:ext cx="8480177" cy="1008112"/>
          </a:xfrm>
        </p:spPr>
        <p:txBody>
          <a:bodyPr lIns="91430" tIns="45716" rIns="91430" bIns="45716"/>
          <a:lstStyle/>
          <a:p>
            <a:pPr eaLnBrk="1" hangingPunct="1">
              <a:defRPr/>
            </a:pPr>
            <a:r>
              <a:rPr lang="cs-CZ" sz="3200" u="sng" dirty="0">
                <a:solidFill>
                  <a:srgbClr val="3D911F"/>
                </a:solidFill>
                <a:latin typeface="+mn-lt"/>
              </a:rPr>
              <a:t>Související z</a:t>
            </a:r>
            <a:r>
              <a:rPr lang="cs-CZ" sz="3200" u="sng" dirty="0" smtClean="0">
                <a:solidFill>
                  <a:srgbClr val="3D911F"/>
                </a:solidFill>
                <a:latin typeface="+mn-lt"/>
              </a:rPr>
              <a:t>měna </a:t>
            </a:r>
            <a:r>
              <a:rPr lang="cs-CZ" sz="3200" u="sng" dirty="0">
                <a:solidFill>
                  <a:srgbClr val="3D911F"/>
                </a:solidFill>
                <a:latin typeface="+mn-lt"/>
              </a:rPr>
              <a:t>vyhlášky č. 383/2001 Sb. </a:t>
            </a:r>
            <a:endParaRPr lang="en-US" sz="3200" u="sng" dirty="0" smtClean="0">
              <a:solidFill>
                <a:srgbClr val="3D911F"/>
              </a:solidFill>
              <a:latin typeface="+mn-lt"/>
            </a:endParaRPr>
          </a:p>
        </p:txBody>
      </p:sp>
      <p:sp>
        <p:nvSpPr>
          <p:cNvPr id="30723" name="Rectangle 3"/>
          <p:cNvSpPr>
            <a:spLocks noGrp="1" noChangeArrowheads="1"/>
          </p:cNvSpPr>
          <p:nvPr>
            <p:ph type="body" idx="4294967295"/>
          </p:nvPr>
        </p:nvSpPr>
        <p:spPr>
          <a:xfrm>
            <a:off x="395536" y="1628800"/>
            <a:ext cx="8424936" cy="4248472"/>
          </a:xfrm>
        </p:spPr>
        <p:txBody>
          <a:bodyPr lIns="91430" tIns="45716" rIns="91430" bIns="45716"/>
          <a:lstStyle/>
          <a:p>
            <a:pPr marL="0" indent="0" algn="just">
              <a:buFont typeface="Wingdings" pitchFamily="2" charset="2"/>
              <a:buChar char="ü"/>
            </a:pPr>
            <a:r>
              <a:rPr lang="cs-CZ" sz="2000" dirty="0" smtClean="0"/>
              <a:t> Sedimenty mohou být shromažďovány pouze na pozemcích koryta vodního toku nebo vodní nádrže nebo vodní plochy, nebo na bezprostředně sousedících, po dobu nejvýše 1 roku. Nevztahují se na ně však jiné požadavky na shromažďování.</a:t>
            </a:r>
          </a:p>
          <a:p>
            <a:pPr marL="0" indent="0" algn="just">
              <a:buFont typeface="Wingdings" pitchFamily="2" charset="2"/>
              <a:buChar char="ü"/>
            </a:pPr>
            <a:endParaRPr lang="cs-CZ" sz="2000" dirty="0" smtClean="0"/>
          </a:p>
          <a:p>
            <a:pPr marL="0" indent="0" algn="just">
              <a:buFont typeface="Wingdings" pitchFamily="2" charset="2"/>
              <a:buChar char="ü"/>
            </a:pPr>
            <a:r>
              <a:rPr lang="cs-CZ" sz="2000" dirty="0" smtClean="0"/>
              <a:t> Sedimenty nemusí být skladovány na volném terénu za podmínek ukládání odpadu na skládku.</a:t>
            </a:r>
          </a:p>
          <a:p>
            <a:pPr marL="0" indent="0" algn="just">
              <a:buFont typeface="Wingdings" pitchFamily="2" charset="2"/>
              <a:buChar char="ü"/>
            </a:pPr>
            <a:endParaRPr lang="cs-CZ" sz="2000" dirty="0" smtClean="0"/>
          </a:p>
          <a:p>
            <a:pPr marL="0" indent="0" algn="just">
              <a:buFont typeface="Wingdings" pitchFamily="2" charset="2"/>
              <a:buChar char="ü"/>
            </a:pPr>
            <a:r>
              <a:rPr lang="cs-CZ" sz="2000" dirty="0" smtClean="0"/>
              <a:t> Při přejímce sedimentů do zařízení provozovaného jejich původcem nemusí být provedeny všechny úkony podle přílohy č. 2. (například kontrola atd.)</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395536" y="1"/>
            <a:ext cx="8491289" cy="980728"/>
          </a:xfrm>
        </p:spPr>
        <p:txBody>
          <a:bodyPr lIns="91430" tIns="45716" rIns="91430" bIns="45716"/>
          <a:lstStyle/>
          <a:p>
            <a:pPr eaLnBrk="1" hangingPunct="1">
              <a:defRPr/>
            </a:pPr>
            <a:r>
              <a:rPr lang="cs-CZ" sz="3200" u="sng" dirty="0" smtClean="0">
                <a:solidFill>
                  <a:srgbClr val="3D911F"/>
                </a:solidFill>
                <a:latin typeface="+mn-lt"/>
              </a:rPr>
              <a:t>Změny v používání kalů na ZPF</a:t>
            </a:r>
            <a:endParaRPr lang="en-US" sz="3200" u="sng" dirty="0" smtClean="0">
              <a:solidFill>
                <a:srgbClr val="3D911F"/>
              </a:solidFill>
              <a:latin typeface="+mn-lt"/>
            </a:endParaRPr>
          </a:p>
        </p:txBody>
      </p:sp>
      <p:sp>
        <p:nvSpPr>
          <p:cNvPr id="36867" name="Rectangle 3"/>
          <p:cNvSpPr>
            <a:spLocks noGrp="1" noChangeArrowheads="1"/>
          </p:cNvSpPr>
          <p:nvPr>
            <p:ph type="body" idx="4294967295"/>
          </p:nvPr>
        </p:nvSpPr>
        <p:spPr>
          <a:xfrm>
            <a:off x="323528" y="1196752"/>
            <a:ext cx="8496944" cy="4680173"/>
          </a:xfrm>
        </p:spPr>
        <p:txBody>
          <a:bodyPr lIns="91430" tIns="45716" rIns="91430" bIns="45716"/>
          <a:lstStyle/>
          <a:p>
            <a:pPr marL="0" indent="0" algn="just">
              <a:spcBef>
                <a:spcPct val="0"/>
              </a:spcBef>
              <a:buNone/>
            </a:pPr>
            <a:r>
              <a:rPr lang="cs-CZ" sz="2000" b="1" dirty="0" smtClean="0">
                <a:latin typeface="Arial" pitchFamily="34" charset="0"/>
              </a:rPr>
              <a:t>Změny v zákoně o odpadech </a:t>
            </a:r>
          </a:p>
          <a:p>
            <a:pPr marL="0" indent="0" algn="just">
              <a:spcBef>
                <a:spcPct val="0"/>
              </a:spcBef>
              <a:buNone/>
            </a:pPr>
            <a:endParaRPr lang="cs-CZ" sz="2000" b="1" dirty="0" smtClean="0">
              <a:latin typeface="Arial" pitchFamily="34" charset="0"/>
            </a:endParaRPr>
          </a:p>
          <a:p>
            <a:pPr marL="0" indent="0" algn="just">
              <a:spcBef>
                <a:spcPct val="0"/>
              </a:spcBef>
              <a:buFont typeface="Wingdings" pitchFamily="2" charset="2"/>
              <a:buChar char="ü"/>
            </a:pPr>
            <a:r>
              <a:rPr lang="cs-CZ" sz="2000" dirty="0" smtClean="0">
                <a:latin typeface="Arial" pitchFamily="34" charset="0"/>
              </a:rPr>
              <a:t> Novelou zákona č. 223/2015 Sb. opraveny nepřesnosti v § 32 a 33. </a:t>
            </a:r>
          </a:p>
          <a:p>
            <a:pPr marL="0" indent="0" algn="just">
              <a:spcBef>
                <a:spcPct val="0"/>
              </a:spcBef>
              <a:buFont typeface="Wingdings" pitchFamily="2" charset="2"/>
              <a:buChar char="ü"/>
            </a:pPr>
            <a:endParaRPr lang="cs-CZ" sz="2000" dirty="0" smtClean="0">
              <a:latin typeface="Arial" pitchFamily="34" charset="0"/>
            </a:endParaRPr>
          </a:p>
          <a:p>
            <a:pPr marL="0" indent="0" algn="just">
              <a:spcBef>
                <a:spcPct val="0"/>
              </a:spcBef>
              <a:buFont typeface="Wingdings" pitchFamily="2" charset="2"/>
              <a:buChar char="ü"/>
            </a:pPr>
            <a:r>
              <a:rPr lang="cs-CZ" sz="2000" dirty="0" smtClean="0">
                <a:solidFill>
                  <a:schemeClr val="tx1"/>
                </a:solidFill>
                <a:latin typeface="+mn-lt"/>
                <a:ea typeface="+mn-ea"/>
                <a:cs typeface="+mn-cs"/>
              </a:rPr>
              <a:t> Definice kalu se upravuje tak, aby se v této části jednalo</a:t>
            </a:r>
            <a:br>
              <a:rPr lang="cs-CZ" sz="2000" dirty="0" smtClean="0">
                <a:solidFill>
                  <a:schemeClr val="tx1"/>
                </a:solidFill>
                <a:latin typeface="+mn-lt"/>
                <a:ea typeface="+mn-ea"/>
                <a:cs typeface="+mn-cs"/>
              </a:rPr>
            </a:br>
            <a:r>
              <a:rPr lang="cs-CZ" sz="2000" dirty="0" smtClean="0">
                <a:solidFill>
                  <a:schemeClr val="tx1"/>
                </a:solidFill>
                <a:latin typeface="+mn-lt"/>
                <a:ea typeface="+mn-ea"/>
                <a:cs typeface="+mn-cs"/>
              </a:rPr>
              <a:t>o kaly organického původu. </a:t>
            </a:r>
            <a:r>
              <a:rPr lang="cs-CZ" sz="2000" dirty="0" smtClean="0"/>
              <a:t>D</a:t>
            </a:r>
            <a:r>
              <a:rPr lang="cs-CZ" sz="2000" dirty="0" smtClean="0">
                <a:solidFill>
                  <a:schemeClr val="tx1"/>
                </a:solidFill>
                <a:latin typeface="+mn-lt"/>
                <a:ea typeface="+mn-ea"/>
                <a:cs typeface="+mn-cs"/>
              </a:rPr>
              <a:t>osavadní znění bodu 3, kam spadalo cokoliv jiného, neplnilo účel, kterým je jednoznačné určení kalu, který může být používán na zemědělské půdě.</a:t>
            </a:r>
          </a:p>
          <a:p>
            <a:pPr marL="0" indent="0" algn="just">
              <a:spcBef>
                <a:spcPct val="0"/>
              </a:spcBef>
              <a:buFont typeface="Wingdings" pitchFamily="2" charset="2"/>
              <a:buChar char="ü"/>
            </a:pPr>
            <a:endParaRPr lang="cs-CZ" sz="2000" dirty="0" smtClean="0"/>
          </a:p>
          <a:p>
            <a:pPr marL="0" indent="0" algn="just">
              <a:spcBef>
                <a:spcPct val="0"/>
              </a:spcBef>
              <a:buFont typeface="Wingdings" pitchFamily="2" charset="2"/>
              <a:buChar char="ü"/>
            </a:pPr>
            <a:r>
              <a:rPr lang="cs-CZ" sz="2000" dirty="0" smtClean="0">
                <a:latin typeface="Arial" pitchFamily="34" charset="0"/>
              </a:rPr>
              <a:t> Původní smysl § 33 bylo přímé předání od provozovatele ČOV zemědělci, praxe se však výrazně rozvolnila.</a:t>
            </a:r>
          </a:p>
          <a:p>
            <a:pPr marL="0" indent="0" algn="just">
              <a:spcBef>
                <a:spcPct val="0"/>
              </a:spcBef>
              <a:buNone/>
            </a:pPr>
            <a:endParaRPr lang="cs-CZ" sz="2000" dirty="0" smtClean="0">
              <a:latin typeface="Arial" pitchFamily="34" charset="0"/>
            </a:endParaRPr>
          </a:p>
          <a:p>
            <a:pPr marL="0" indent="0" algn="just">
              <a:spcBef>
                <a:spcPct val="0"/>
              </a:spcBef>
              <a:buFont typeface="Wingdings" pitchFamily="2" charset="2"/>
              <a:buChar char="ü"/>
            </a:pPr>
            <a:r>
              <a:rPr lang="cs-CZ" sz="2000" dirty="0" smtClean="0">
                <a:latin typeface="Arial" pitchFamily="34" charset="0"/>
              </a:rPr>
              <a:t> Návrh umožňuje předání kalu jiné osobě, která provede úpravu. Od osoby, která provede úpravu možno předat pouze zemědělci nebo do skladu, který bude plnit podmínky stanovené vyhláškou. Kal nesmí být předáván mezi více sklady.</a:t>
            </a:r>
          </a:p>
          <a:p>
            <a:pPr marL="0" indent="0" algn="just">
              <a:spcBef>
                <a:spcPct val="0"/>
              </a:spcBef>
              <a:buNone/>
            </a:pPr>
            <a:endParaRPr lang="cs-CZ" sz="2000" dirty="0" smtClean="0">
              <a:latin typeface="Arial"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684213" y="333375"/>
            <a:ext cx="8202612" cy="863600"/>
          </a:xfrm>
        </p:spPr>
        <p:txBody>
          <a:bodyPr lIns="91430" tIns="45716" rIns="91430" bIns="45716"/>
          <a:lstStyle/>
          <a:p>
            <a:pPr eaLnBrk="1" hangingPunct="1">
              <a:defRPr/>
            </a:pPr>
            <a:r>
              <a:rPr lang="cs-CZ" sz="3200" u="sng" dirty="0" smtClean="0">
                <a:solidFill>
                  <a:srgbClr val="3D911F"/>
                </a:solidFill>
                <a:latin typeface="+mn-lt"/>
              </a:rPr>
              <a:t>Nová vyhláška o používání upravených kalů na ZPF</a:t>
            </a:r>
          </a:p>
        </p:txBody>
      </p:sp>
      <p:sp>
        <p:nvSpPr>
          <p:cNvPr id="40963" name="Rectangle 3"/>
          <p:cNvSpPr>
            <a:spLocks noGrp="1" noChangeArrowheads="1"/>
          </p:cNvSpPr>
          <p:nvPr>
            <p:ph type="body" idx="4294967295"/>
          </p:nvPr>
        </p:nvSpPr>
        <p:spPr>
          <a:xfrm>
            <a:off x="323528" y="1556792"/>
            <a:ext cx="8496944" cy="4824536"/>
          </a:xfrm>
        </p:spPr>
        <p:txBody>
          <a:bodyPr lIns="91430" tIns="45716" rIns="91430" bIns="45716"/>
          <a:lstStyle/>
          <a:p>
            <a:pPr marL="0" indent="0" algn="just">
              <a:spcAft>
                <a:spcPts val="1200"/>
              </a:spcAft>
              <a:buFont typeface="Wingdings" pitchFamily="2" charset="2"/>
              <a:buChar char="ü"/>
            </a:pPr>
            <a:r>
              <a:rPr lang="cs-CZ" sz="2000" dirty="0" smtClean="0"/>
              <a:t> Nová </a:t>
            </a:r>
            <a:r>
              <a:rPr lang="cs-CZ" sz="2000" b="1" dirty="0" smtClean="0"/>
              <a:t>vyhláška č. 437/2016 Sb</a:t>
            </a:r>
            <a:r>
              <a:rPr lang="cs-CZ" sz="2000" dirty="0" smtClean="0"/>
              <a:t>., která od 1. ledna 2017 zcela nahradila dosavadní vyhlášku č. 382/2001 Sb. </a:t>
            </a:r>
          </a:p>
          <a:p>
            <a:pPr marL="0" indent="0" algn="just">
              <a:spcAft>
                <a:spcPts val="1200"/>
              </a:spcAft>
              <a:buFont typeface="Wingdings" pitchFamily="2" charset="2"/>
              <a:buChar char="ü"/>
            </a:pPr>
            <a:r>
              <a:rPr lang="cs-CZ" sz="2000" dirty="0" smtClean="0"/>
              <a:t> Zařízení na použití upravených kalů – zařízení podle § 14 odst. 2 zákona o odpadech, které zahrnuje všechny díly půdních bloků, na kterých používá kaly jeden zemědělec, a všechna místa, kde dočasně ukládá upravené kaly.</a:t>
            </a:r>
          </a:p>
          <a:p>
            <a:pPr marL="0" indent="0" algn="just">
              <a:spcAft>
                <a:spcPts val="1200"/>
              </a:spcAft>
              <a:buFont typeface="Wingdings" pitchFamily="2" charset="2"/>
              <a:buChar char="ü"/>
            </a:pPr>
            <a:r>
              <a:rPr lang="cs-CZ" sz="2000" dirty="0" smtClean="0"/>
              <a:t> Uložení od výstupu z technologie úpravy do 12 měsíců v ČOV a do 8 měsíců u zemědělce – bez souhlasu. </a:t>
            </a:r>
          </a:p>
          <a:p>
            <a:pPr marL="0" indent="0" algn="just">
              <a:spcAft>
                <a:spcPts val="1200"/>
              </a:spcAft>
              <a:buFont typeface="Wingdings" pitchFamily="2" charset="2"/>
              <a:buChar char="ü"/>
            </a:pPr>
            <a:r>
              <a:rPr lang="cs-CZ" sz="2000" dirty="0" smtClean="0"/>
              <a:t> Skladování v povoleném zařízení 3 roky, vyplývá z obecné úpravy skladování v zákoně. </a:t>
            </a:r>
          </a:p>
          <a:p>
            <a:pPr marL="0" indent="0" algn="just">
              <a:spcAft>
                <a:spcPts val="1200"/>
              </a:spcAft>
              <a:buFont typeface="Wingdings" pitchFamily="2" charset="2"/>
              <a:buChar char="ü"/>
            </a:pPr>
            <a:r>
              <a:rPr lang="cs-CZ" sz="2000" dirty="0" smtClean="0"/>
              <a:t> Nastaveny jednoznačné podmínky pro skladování a dočasné uložení kalů tak, aby nedošlo k úniku kalů a výluhů z kalů. </a:t>
            </a:r>
          </a:p>
          <a:p>
            <a:pPr marL="0" indent="0" algn="just">
              <a:buFont typeface="Wingdings" pitchFamily="2" charset="2"/>
              <a:buChar char="ü"/>
            </a:pPr>
            <a:endParaRPr lang="cs-CZ" sz="2000" dirty="0" smtClean="0"/>
          </a:p>
          <a:p>
            <a:pPr marL="0" indent="0" algn="just">
              <a:buNone/>
            </a:pPr>
            <a:endParaRPr lang="cs-CZ" sz="2000" dirty="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684213" y="333375"/>
            <a:ext cx="8202612" cy="863600"/>
          </a:xfrm>
        </p:spPr>
        <p:txBody>
          <a:bodyPr lIns="91430" tIns="45716" rIns="91430" bIns="45716"/>
          <a:lstStyle/>
          <a:p>
            <a:pPr eaLnBrk="1" hangingPunct="1">
              <a:defRPr/>
            </a:pPr>
            <a:r>
              <a:rPr lang="cs-CZ" sz="3200" u="sng" dirty="0" smtClean="0">
                <a:solidFill>
                  <a:srgbClr val="3D911F"/>
                </a:solidFill>
              </a:rPr>
              <a:t>Nová vyhláška o používání upravených kalů na ZPF</a:t>
            </a:r>
            <a:endParaRPr lang="cs-CZ" sz="3200" u="sng" dirty="0" smtClean="0">
              <a:solidFill>
                <a:srgbClr val="3D911F"/>
              </a:solidFill>
              <a:latin typeface="+mn-lt"/>
            </a:endParaRPr>
          </a:p>
        </p:txBody>
      </p:sp>
      <p:sp>
        <p:nvSpPr>
          <p:cNvPr id="40963" name="Rectangle 3"/>
          <p:cNvSpPr>
            <a:spLocks noGrp="1" noChangeArrowheads="1"/>
          </p:cNvSpPr>
          <p:nvPr>
            <p:ph type="body" idx="4294967295"/>
          </p:nvPr>
        </p:nvSpPr>
        <p:spPr>
          <a:xfrm>
            <a:off x="323528" y="1412776"/>
            <a:ext cx="8496944" cy="4968552"/>
          </a:xfrm>
        </p:spPr>
        <p:txBody>
          <a:bodyPr lIns="91430" tIns="45716" rIns="91430" bIns="45716"/>
          <a:lstStyle/>
          <a:p>
            <a:pPr marL="0" indent="0" algn="just">
              <a:spcAft>
                <a:spcPts val="1200"/>
              </a:spcAft>
              <a:buNone/>
            </a:pPr>
            <a:r>
              <a:rPr lang="cs-CZ" sz="2000" b="1" dirty="0" smtClean="0"/>
              <a:t>Podmínky pro skladování/dočasné uložení</a:t>
            </a:r>
          </a:p>
          <a:p>
            <a:pPr marL="0" indent="0" algn="just">
              <a:spcAft>
                <a:spcPts val="1200"/>
              </a:spcAft>
              <a:buFont typeface="Wingdings" pitchFamily="2" charset="2"/>
              <a:buChar char="ü"/>
            </a:pPr>
            <a:r>
              <a:rPr lang="cs-CZ" sz="2000" dirty="0" smtClean="0"/>
              <a:t>Musí být popsáno v programu použití</a:t>
            </a:r>
          </a:p>
          <a:p>
            <a:pPr marL="0" indent="0" algn="just">
              <a:spcAft>
                <a:spcPts val="1200"/>
              </a:spcAft>
              <a:buFont typeface="Wingdings" pitchFamily="2" charset="2"/>
              <a:buChar char="ü"/>
            </a:pPr>
            <a:r>
              <a:rPr lang="cs-CZ" sz="2000" dirty="0" smtClean="0"/>
              <a:t> Omezený obsah sušiny – 4 % nádoby, kontejnery, obaly, jímky, nádrže - jiné způsoby (hromady) 18 %, zároveň omezení výšky na 3m</a:t>
            </a:r>
          </a:p>
          <a:p>
            <a:pPr marL="0" lvl="1" indent="0" algn="just">
              <a:spcAft>
                <a:spcPts val="1200"/>
              </a:spcAft>
              <a:buFont typeface="Wingdings" pitchFamily="2" charset="2"/>
              <a:buChar char="ü"/>
            </a:pPr>
            <a:r>
              <a:rPr lang="cs-CZ" sz="2000" dirty="0" smtClean="0"/>
              <a:t>  Schválení místa havarijním plánem pouze při nakládání se závadnou látkou ve větším rozsahu. </a:t>
            </a:r>
          </a:p>
          <a:p>
            <a:pPr marL="0" lvl="1" indent="0" algn="just">
              <a:spcAft>
                <a:spcPts val="1200"/>
              </a:spcAft>
              <a:buFont typeface="Wingdings" pitchFamily="2" charset="2"/>
              <a:buChar char="ü"/>
            </a:pPr>
            <a:r>
              <a:rPr lang="cs-CZ" sz="2000" dirty="0" smtClean="0"/>
              <a:t> Musí být zabezpečeno proti vstupu cizích osob (závory, zámek, balíky slámy)</a:t>
            </a:r>
          </a:p>
          <a:p>
            <a:pPr marL="0" lvl="1" indent="0" algn="just">
              <a:spcAft>
                <a:spcPts val="1200"/>
              </a:spcAft>
              <a:buFont typeface="Wingdings" pitchFamily="2" charset="2"/>
              <a:buChar char="ü"/>
            </a:pPr>
            <a:r>
              <a:rPr lang="cs-CZ" sz="2000" dirty="0" smtClean="0"/>
              <a:t> Vzdálenost od obytné zástavby 300 m, s mimo zástavby, která je součástí areálu, kde je kal uložen nebo skladován a 100m pro stávající sklady statkových hnojiv.</a:t>
            </a:r>
          </a:p>
          <a:p>
            <a:pPr marL="0" indent="0" algn="just">
              <a:buNone/>
            </a:pPr>
            <a:endParaRPr lang="cs-CZ" sz="2000" dirty="0"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684213" y="333375"/>
            <a:ext cx="8202612" cy="863600"/>
          </a:xfrm>
        </p:spPr>
        <p:txBody>
          <a:bodyPr lIns="91430" tIns="45716" rIns="91430" bIns="45716"/>
          <a:lstStyle/>
          <a:p>
            <a:pPr eaLnBrk="1" hangingPunct="1">
              <a:defRPr/>
            </a:pPr>
            <a:r>
              <a:rPr lang="cs-CZ" sz="3200" u="sng" dirty="0" smtClean="0">
                <a:solidFill>
                  <a:srgbClr val="3D911F"/>
                </a:solidFill>
              </a:rPr>
              <a:t>Nová vyhláška o používání upravených kalů na ZPF</a:t>
            </a:r>
            <a:endParaRPr lang="cs-CZ" sz="3200" u="sng" dirty="0" smtClean="0">
              <a:solidFill>
                <a:srgbClr val="3D911F"/>
              </a:solidFill>
              <a:latin typeface="+mn-lt"/>
            </a:endParaRPr>
          </a:p>
        </p:txBody>
      </p:sp>
      <p:sp>
        <p:nvSpPr>
          <p:cNvPr id="40963" name="Rectangle 3"/>
          <p:cNvSpPr>
            <a:spLocks noGrp="1" noChangeArrowheads="1"/>
          </p:cNvSpPr>
          <p:nvPr>
            <p:ph type="body" idx="4294967295"/>
          </p:nvPr>
        </p:nvSpPr>
        <p:spPr>
          <a:xfrm>
            <a:off x="323528" y="1412776"/>
            <a:ext cx="8496944" cy="4968552"/>
          </a:xfrm>
        </p:spPr>
        <p:txBody>
          <a:bodyPr lIns="91430" tIns="45716" rIns="91430" bIns="45716"/>
          <a:lstStyle/>
          <a:p>
            <a:pPr marL="0" indent="0" algn="just">
              <a:spcAft>
                <a:spcPts val="1200"/>
              </a:spcAft>
              <a:buNone/>
            </a:pPr>
            <a:r>
              <a:rPr lang="cs-CZ" sz="2000" b="1" dirty="0" smtClean="0"/>
              <a:t>Podmínky pro skladování/dočasné </a:t>
            </a:r>
            <a:r>
              <a:rPr lang="cs-CZ" sz="2000" b="1" dirty="0" smtClean="0"/>
              <a:t>uložení</a:t>
            </a:r>
          </a:p>
          <a:p>
            <a:pPr marL="0" indent="0" algn="just">
              <a:spcAft>
                <a:spcPts val="1200"/>
              </a:spcAft>
              <a:buNone/>
            </a:pPr>
            <a:endParaRPr lang="cs-CZ" sz="2000" b="1" dirty="0" smtClean="0"/>
          </a:p>
          <a:p>
            <a:pPr marL="0" indent="0" algn="just">
              <a:spcAft>
                <a:spcPts val="1200"/>
              </a:spcAft>
              <a:buFont typeface="Wingdings" pitchFamily="2" charset="2"/>
              <a:buChar char="ü"/>
            </a:pPr>
            <a:r>
              <a:rPr lang="cs-CZ" sz="2000" dirty="0" smtClean="0"/>
              <a:t> Místo musí být zabezpečeno proti přítoku srážkových a jiných vod a úniku kalů a výluhů.</a:t>
            </a:r>
          </a:p>
          <a:p>
            <a:pPr marL="0" lvl="1" indent="0" algn="just">
              <a:spcAft>
                <a:spcPts val="1200"/>
              </a:spcAft>
              <a:buFont typeface="Wingdings" pitchFamily="2" charset="2"/>
              <a:buChar char="ü"/>
            </a:pPr>
            <a:r>
              <a:rPr lang="cs-CZ" sz="2000" dirty="0" smtClean="0"/>
              <a:t> Kaly musí být vždy uloženy odděleně podle technologií úpravy kalů, z nichž pocházejí.</a:t>
            </a:r>
          </a:p>
          <a:p>
            <a:pPr marL="0" lvl="1" indent="0" algn="just">
              <a:spcAft>
                <a:spcPts val="1200"/>
              </a:spcAft>
              <a:buFont typeface="Wingdings" pitchFamily="2" charset="2"/>
              <a:buChar char="ü"/>
            </a:pPr>
            <a:r>
              <a:rPr lang="cs-CZ" sz="2000" dirty="0" smtClean="0"/>
              <a:t>Pokud doba uložení nebo skladování přesáhne 8 měsíců povinnost provést nové mikrobiologické rozbory, pokud nevyjdou, </a:t>
            </a:r>
            <a:r>
              <a:rPr lang="cs-CZ" sz="2000" dirty="0" smtClean="0"/>
              <a:t>musí </a:t>
            </a:r>
            <a:r>
              <a:rPr lang="cs-CZ" sz="2000" dirty="0" smtClean="0"/>
              <a:t>být kaly vráceny do technologie úpravy.  </a:t>
            </a:r>
          </a:p>
          <a:p>
            <a:pPr marL="0" lvl="1" indent="0" algn="just">
              <a:spcAft>
                <a:spcPts val="1200"/>
              </a:spcAft>
              <a:buFont typeface="Wingdings" pitchFamily="2" charset="2"/>
              <a:buChar char="ü"/>
            </a:pPr>
            <a:endParaRPr lang="cs-CZ" sz="2000" dirty="0" smtClean="0"/>
          </a:p>
          <a:p>
            <a:pPr marL="0" lvl="1" indent="0" algn="just">
              <a:spcAft>
                <a:spcPts val="1200"/>
              </a:spcAft>
              <a:buFont typeface="Wingdings" pitchFamily="2" charset="2"/>
              <a:buChar char="ü"/>
            </a:pPr>
            <a:endParaRPr lang="cs-CZ" sz="2000" dirty="0" smtClean="0"/>
          </a:p>
          <a:p>
            <a:pPr marL="0" lvl="1" indent="0" algn="just">
              <a:spcAft>
                <a:spcPts val="1200"/>
              </a:spcAft>
              <a:buFont typeface="Wingdings" pitchFamily="2" charset="2"/>
              <a:buChar char="ü"/>
            </a:pPr>
            <a:endParaRPr lang="cs-CZ" sz="2000" dirty="0" smtClean="0"/>
          </a:p>
          <a:p>
            <a:pPr marL="0" indent="0" algn="just">
              <a:buNone/>
            </a:pPr>
            <a:endParaRPr lang="cs-CZ" sz="2000" dirty="0"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684213" y="333375"/>
            <a:ext cx="8202612" cy="863600"/>
          </a:xfrm>
        </p:spPr>
        <p:txBody>
          <a:bodyPr lIns="91430" tIns="45716" rIns="91430" bIns="45716"/>
          <a:lstStyle/>
          <a:p>
            <a:pPr eaLnBrk="1" hangingPunct="1">
              <a:defRPr/>
            </a:pPr>
            <a:r>
              <a:rPr lang="cs-CZ" sz="3200" u="sng" dirty="0" smtClean="0">
                <a:solidFill>
                  <a:srgbClr val="3D911F"/>
                </a:solidFill>
              </a:rPr>
              <a:t>Nová vyhláška o používání upravených kalů na ZPF</a:t>
            </a:r>
            <a:endParaRPr lang="cs-CZ" sz="3200" u="sng" dirty="0" smtClean="0">
              <a:solidFill>
                <a:srgbClr val="3D911F"/>
              </a:solidFill>
              <a:latin typeface="+mn-lt"/>
            </a:endParaRPr>
          </a:p>
        </p:txBody>
      </p:sp>
      <p:sp>
        <p:nvSpPr>
          <p:cNvPr id="40963" name="Rectangle 3"/>
          <p:cNvSpPr>
            <a:spLocks noGrp="1" noChangeArrowheads="1"/>
          </p:cNvSpPr>
          <p:nvPr>
            <p:ph type="body" idx="4294967295"/>
          </p:nvPr>
        </p:nvSpPr>
        <p:spPr>
          <a:xfrm>
            <a:off x="323528" y="1340768"/>
            <a:ext cx="8496944" cy="4536157"/>
          </a:xfrm>
        </p:spPr>
        <p:txBody>
          <a:bodyPr lIns="91430" tIns="45716" rIns="91430" bIns="45716"/>
          <a:lstStyle/>
          <a:p>
            <a:pPr marL="0" indent="0" algn="just">
              <a:spcAft>
                <a:spcPts val="1200"/>
              </a:spcAft>
              <a:buNone/>
            </a:pPr>
            <a:r>
              <a:rPr lang="cs-CZ" sz="2000" b="1" dirty="0" smtClean="0"/>
              <a:t>Podmínky při aplikaci kalů</a:t>
            </a:r>
          </a:p>
          <a:p>
            <a:pPr marL="0" indent="0" algn="just">
              <a:spcAft>
                <a:spcPts val="1200"/>
              </a:spcAft>
              <a:buFont typeface="Wingdings" pitchFamily="2" charset="2"/>
              <a:buChar char="ü"/>
            </a:pPr>
            <a:r>
              <a:rPr lang="cs-CZ" sz="2000" dirty="0" smtClean="0"/>
              <a:t> Po dobu 30 dnů mohou být kaly uloženy na půdním bloku, kde budou použity. (nezapočítává se do doby podle předchozího bodu).</a:t>
            </a:r>
          </a:p>
          <a:p>
            <a:pPr marL="0" indent="0" algn="just">
              <a:spcAft>
                <a:spcPts val="1200"/>
              </a:spcAft>
              <a:buFont typeface="Wingdings" pitchFamily="2" charset="2"/>
              <a:buChar char="ü"/>
            </a:pPr>
            <a:r>
              <a:rPr lang="cs-CZ" sz="2000" dirty="0" smtClean="0"/>
              <a:t> Pro toto uložení jsou rovněž nastaveny podmínky.</a:t>
            </a:r>
          </a:p>
          <a:p>
            <a:pPr marL="0" indent="0" algn="just">
              <a:spcAft>
                <a:spcPts val="1200"/>
              </a:spcAft>
              <a:buNone/>
            </a:pPr>
            <a:r>
              <a:rPr lang="cs-CZ" sz="2000" dirty="0" smtClean="0"/>
              <a:t>18 % sušiny, 50 m od povrchových vod, 300 metrů od obydlí, případně havarijní plán, sklon do 5°</a:t>
            </a:r>
          </a:p>
          <a:p>
            <a:pPr marL="0" lvl="1" indent="0" algn="just">
              <a:spcAft>
                <a:spcPts val="1200"/>
              </a:spcAft>
              <a:buFont typeface="Wingdings" pitchFamily="2" charset="2"/>
              <a:buChar char="ü"/>
            </a:pPr>
            <a:r>
              <a:rPr lang="cs-CZ" sz="2000" dirty="0" smtClean="0"/>
              <a:t> Schválení místa havarijním plánem pouze při nakládání se závadnou látkou ve větším rozsahu. </a:t>
            </a:r>
          </a:p>
          <a:p>
            <a:pPr marL="0" indent="0" algn="just">
              <a:spcAft>
                <a:spcPts val="1200"/>
              </a:spcAft>
              <a:buFont typeface="Wingdings" pitchFamily="2" charset="2"/>
              <a:buChar char="ü"/>
            </a:pPr>
            <a:r>
              <a:rPr lang="cs-CZ" sz="2000" dirty="0" smtClean="0"/>
              <a:t> Do 48 hodin od rozprostření musí být kaly zapraveny.</a:t>
            </a:r>
          </a:p>
          <a:p>
            <a:pPr marL="0" indent="0" algn="just">
              <a:spcAft>
                <a:spcPts val="1200"/>
              </a:spcAft>
              <a:buFont typeface="Wingdings" pitchFamily="2" charset="2"/>
              <a:buChar char="ü"/>
            </a:pPr>
            <a:r>
              <a:rPr lang="cs-CZ" sz="2000" dirty="0" smtClean="0"/>
              <a:t> Nastaveno přechodné ustanovení pro všechny výše uvedené povinnosti do konce dubna 2017 (postup podle 382/2001 Sb.)</a:t>
            </a:r>
          </a:p>
          <a:p>
            <a:pPr marL="0" indent="0" algn="just">
              <a:spcAft>
                <a:spcPts val="1200"/>
              </a:spcAft>
              <a:buNone/>
            </a:pPr>
            <a:r>
              <a:rPr lang="cs-CZ" sz="2000" dirty="0" smtClean="0"/>
              <a:t> </a:t>
            </a:r>
          </a:p>
          <a:p>
            <a:pPr marL="0" indent="0" algn="just">
              <a:buFont typeface="Wingdings" pitchFamily="2" charset="2"/>
              <a:buChar char="ü"/>
            </a:pPr>
            <a:endParaRPr lang="cs-CZ" sz="2000"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684213" y="333375"/>
            <a:ext cx="8202612" cy="863600"/>
          </a:xfrm>
        </p:spPr>
        <p:txBody>
          <a:bodyPr lIns="91430" tIns="45716" rIns="91430" bIns="45716"/>
          <a:lstStyle/>
          <a:p>
            <a:pPr eaLnBrk="1" hangingPunct="1">
              <a:defRPr/>
            </a:pPr>
            <a:r>
              <a:rPr lang="cs-CZ" sz="3200" u="sng" dirty="0" smtClean="0">
                <a:solidFill>
                  <a:srgbClr val="3D911F"/>
                </a:solidFill>
              </a:rPr>
              <a:t>Nová vyhláška o používání upravených kalů na ZPF</a:t>
            </a:r>
            <a:endParaRPr lang="cs-CZ" sz="3200" u="sng" dirty="0" smtClean="0">
              <a:solidFill>
                <a:srgbClr val="3D911F"/>
              </a:solidFill>
              <a:latin typeface="+mn-lt"/>
            </a:endParaRPr>
          </a:p>
        </p:txBody>
      </p:sp>
      <p:sp>
        <p:nvSpPr>
          <p:cNvPr id="40963" name="Rectangle 3"/>
          <p:cNvSpPr>
            <a:spLocks noGrp="1" noChangeArrowheads="1"/>
          </p:cNvSpPr>
          <p:nvPr>
            <p:ph type="body" idx="4294967295"/>
          </p:nvPr>
        </p:nvSpPr>
        <p:spPr>
          <a:xfrm>
            <a:off x="323528" y="1340768"/>
            <a:ext cx="8496944" cy="4536157"/>
          </a:xfrm>
        </p:spPr>
        <p:txBody>
          <a:bodyPr lIns="91430" tIns="45716" rIns="91430" bIns="45716"/>
          <a:lstStyle/>
          <a:p>
            <a:pPr marL="0" indent="0" algn="just">
              <a:spcAft>
                <a:spcPts val="1200"/>
              </a:spcAft>
              <a:buNone/>
            </a:pPr>
            <a:r>
              <a:rPr lang="cs-CZ" sz="2000" b="1" dirty="0" smtClean="0"/>
              <a:t>Mikrobiologická kriteria</a:t>
            </a:r>
          </a:p>
          <a:p>
            <a:pPr marL="0" indent="0" algn="just">
              <a:spcAft>
                <a:spcPts val="1200"/>
              </a:spcAft>
              <a:buFont typeface="Wingdings" pitchFamily="2" charset="2"/>
              <a:buChar char="ü"/>
            </a:pPr>
            <a:r>
              <a:rPr lang="cs-CZ" sz="2000" dirty="0" smtClean="0"/>
              <a:t> Nastavena nová kriteria, pro která byly převzaty limity dle nařízení o VŽP.</a:t>
            </a:r>
          </a:p>
          <a:p>
            <a:pPr marL="0" indent="0" algn="just">
              <a:spcAft>
                <a:spcPts val="1200"/>
              </a:spcAft>
              <a:buFont typeface="Wingdings" pitchFamily="2" charset="2"/>
              <a:buChar char="ü"/>
            </a:pPr>
            <a:r>
              <a:rPr lang="cs-CZ" sz="2000" dirty="0" smtClean="0"/>
              <a:t> Do konce roku 2019 je možné používat kaly odpovídající stávající kategorii I nebo II. Pouze se mění požadavek na počet odebíraných vzorků.</a:t>
            </a:r>
          </a:p>
          <a:p>
            <a:pPr marL="0" indent="0" algn="just">
              <a:spcAft>
                <a:spcPts val="1200"/>
              </a:spcAft>
              <a:buFont typeface="Wingdings" pitchFamily="2" charset="2"/>
              <a:buChar char="ü"/>
            </a:pPr>
            <a:r>
              <a:rPr lang="cs-CZ" sz="2000" dirty="0" smtClean="0"/>
              <a:t> Nastavení požadavků na prokazování účinnosti technologie úpravy. Deset vzorků na vstupu i výstupu během třiceti dnů.</a:t>
            </a:r>
          </a:p>
          <a:p>
            <a:pPr marL="0" indent="0" algn="just">
              <a:spcAft>
                <a:spcPts val="1200"/>
              </a:spcAft>
              <a:buFont typeface="Wingdings" pitchFamily="2" charset="2"/>
              <a:buChar char="ü"/>
            </a:pPr>
            <a:r>
              <a:rPr lang="cs-CZ" sz="2000" dirty="0" smtClean="0"/>
              <a:t> Přechodné období opět do konce roku 2019, do té doby se technologie, které doposud produkovaly upravené kaly, považují za ověřené. </a:t>
            </a:r>
          </a:p>
          <a:p>
            <a:pPr marL="0" indent="0" algn="just">
              <a:spcAft>
                <a:spcPts val="1200"/>
              </a:spcAft>
              <a:buFont typeface="Wingdings" pitchFamily="2" charset="2"/>
              <a:buChar char="ü"/>
            </a:pPr>
            <a:r>
              <a:rPr lang="cs-CZ" sz="2000" dirty="0" smtClean="0"/>
              <a:t> Technologie, které doposud produkovaly kaly kategorie I se považují za již ověřené bez přechodného období.</a:t>
            </a:r>
          </a:p>
          <a:p>
            <a:pPr marL="0" indent="0" algn="just">
              <a:spcAft>
                <a:spcPts val="1200"/>
              </a:spcAft>
              <a:buFont typeface="Wingdings" pitchFamily="2" charset="2"/>
              <a:buChar char="ü"/>
            </a:pPr>
            <a:endParaRPr lang="cs-CZ" sz="2000" dirty="0" smtClean="0"/>
          </a:p>
          <a:p>
            <a:pPr marL="0" indent="0" algn="just">
              <a:buNone/>
            </a:pPr>
            <a:endParaRPr lang="cs-CZ" sz="2000" dirty="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684213" y="333375"/>
            <a:ext cx="8202612" cy="863600"/>
          </a:xfrm>
        </p:spPr>
        <p:txBody>
          <a:bodyPr lIns="91430" tIns="45716" rIns="91430" bIns="45716"/>
          <a:lstStyle/>
          <a:p>
            <a:pPr eaLnBrk="1" hangingPunct="1">
              <a:defRPr/>
            </a:pPr>
            <a:r>
              <a:rPr lang="cs-CZ" sz="3200" u="sng" dirty="0" smtClean="0">
                <a:solidFill>
                  <a:srgbClr val="3D911F"/>
                </a:solidFill>
              </a:rPr>
              <a:t>Nová vyhláška o používání upravených kalů na ZPF</a:t>
            </a:r>
            <a:endParaRPr lang="cs-CZ" sz="3200" u="sng" dirty="0" smtClean="0">
              <a:solidFill>
                <a:srgbClr val="3D911F"/>
              </a:solidFill>
              <a:latin typeface="+mn-lt"/>
            </a:endParaRPr>
          </a:p>
        </p:txBody>
      </p:sp>
      <p:sp>
        <p:nvSpPr>
          <p:cNvPr id="40963" name="Rectangle 3"/>
          <p:cNvSpPr>
            <a:spLocks noGrp="1" noChangeArrowheads="1"/>
          </p:cNvSpPr>
          <p:nvPr>
            <p:ph type="body" idx="4294967295"/>
          </p:nvPr>
        </p:nvSpPr>
        <p:spPr>
          <a:xfrm>
            <a:off x="323528" y="1340768"/>
            <a:ext cx="8496944" cy="4536157"/>
          </a:xfrm>
        </p:spPr>
        <p:txBody>
          <a:bodyPr lIns="91430" tIns="45716" rIns="91430" bIns="45716"/>
          <a:lstStyle/>
          <a:p>
            <a:pPr marL="0" indent="0" algn="just">
              <a:spcAft>
                <a:spcPts val="1200"/>
              </a:spcAft>
              <a:buFont typeface="Wingdings" pitchFamily="2" charset="2"/>
              <a:buChar char="ü"/>
            </a:pPr>
            <a:r>
              <a:rPr lang="cs-CZ" sz="2000" dirty="0" smtClean="0"/>
              <a:t> Touto vyhláškou byla rovněž novelizována vyhláška č. 383/2001 Sb. Nastaveny podmínky pro ohlašování zařízení na použití kalů na ZPF.</a:t>
            </a:r>
          </a:p>
          <a:p>
            <a:pPr marL="0" indent="0" algn="just">
              <a:spcAft>
                <a:spcPts val="1200"/>
              </a:spcAft>
              <a:buFont typeface="Wingdings" pitchFamily="2" charset="2"/>
              <a:buChar char="ü"/>
            </a:pPr>
            <a:r>
              <a:rPr lang="cs-CZ" sz="2000" dirty="0" smtClean="0"/>
              <a:t> Zároveň bylo stanoveno přechodné období pro ohlášení tohoto zařízení a to do konce listopadu 2017.  Jako adresa zařízení se uvede místo, kde dochází k dočasnému uložení kalů nebo pokud zemědělec dočasně neukládá uvede se provozovna, která používání kalů zajišťuje.  </a:t>
            </a:r>
          </a:p>
          <a:p>
            <a:pPr marL="0" indent="0" algn="just">
              <a:spcAft>
                <a:spcPts val="1200"/>
              </a:spcAft>
              <a:buFont typeface="Wingdings" pitchFamily="2" charset="2"/>
              <a:buChar char="ü"/>
            </a:pPr>
            <a:r>
              <a:rPr lang="cs-CZ" sz="2000" dirty="0" smtClean="0"/>
              <a:t> Následně kraje přidělí zemědělci identifikační číslo zařízení. </a:t>
            </a:r>
            <a:endParaRPr lang="cs-CZ" sz="2000" b="1" dirty="0" smtClean="0"/>
          </a:p>
          <a:p>
            <a:pPr marL="0" indent="0" algn="just">
              <a:spcAft>
                <a:spcPts val="1200"/>
              </a:spcAft>
              <a:buFont typeface="Wingdings" pitchFamily="2" charset="2"/>
              <a:buChar char="ü"/>
            </a:pPr>
            <a:r>
              <a:rPr lang="cs-CZ" sz="2000" dirty="0" smtClean="0"/>
              <a:t> Vydáno sdělení pro způsob ohlášení produkce a nakládání s odpady za rok 2016. V kolonce pro zadání IČZ mělo být uvedeno „ZPF2016“ a ohlášeno mělo být ORP, podle sídla provozovny, která používání kalů zajišťuje. </a:t>
            </a:r>
          </a:p>
          <a:p>
            <a:pPr marL="0" indent="0" algn="just">
              <a:buNone/>
            </a:pPr>
            <a:endParaRPr lang="cs-CZ" sz="2000"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684213" y="333375"/>
            <a:ext cx="8202612" cy="863600"/>
          </a:xfrm>
        </p:spPr>
        <p:txBody>
          <a:bodyPr lIns="91430" tIns="45716" rIns="91430" bIns="45716"/>
          <a:lstStyle/>
          <a:p>
            <a:pPr eaLnBrk="1" hangingPunct="1">
              <a:defRPr/>
            </a:pPr>
            <a:r>
              <a:rPr lang="cs-CZ" sz="3200" u="sng" dirty="0" smtClean="0">
                <a:solidFill>
                  <a:srgbClr val="3D911F"/>
                </a:solidFill>
                <a:latin typeface="+mn-lt"/>
              </a:rPr>
              <a:t>Novela zákona o odpadech</a:t>
            </a:r>
          </a:p>
        </p:txBody>
      </p:sp>
      <p:sp>
        <p:nvSpPr>
          <p:cNvPr id="40963" name="Rectangle 3"/>
          <p:cNvSpPr>
            <a:spLocks noGrp="1" noChangeArrowheads="1"/>
          </p:cNvSpPr>
          <p:nvPr>
            <p:ph type="body" idx="4294967295"/>
          </p:nvPr>
        </p:nvSpPr>
        <p:spPr>
          <a:xfrm>
            <a:off x="323528" y="1340768"/>
            <a:ext cx="8496944" cy="4536157"/>
          </a:xfrm>
        </p:spPr>
        <p:txBody>
          <a:bodyPr lIns="91430" tIns="45716" rIns="91430" bIns="45716"/>
          <a:lstStyle/>
          <a:p>
            <a:pPr marL="0" indent="0" algn="just">
              <a:buNone/>
            </a:pPr>
            <a:r>
              <a:rPr lang="cs-CZ" sz="2000" b="1" dirty="0" smtClean="0"/>
              <a:t>Důvod novelizace</a:t>
            </a:r>
          </a:p>
          <a:p>
            <a:pPr marL="0" indent="0" algn="just">
              <a:buNone/>
            </a:pPr>
            <a:endParaRPr lang="cs-CZ" sz="2000" b="1" dirty="0" smtClean="0"/>
          </a:p>
          <a:p>
            <a:pPr marL="0" indent="0" algn="just">
              <a:buFont typeface="Wingdings" pitchFamily="2" charset="2"/>
              <a:buChar char="ü"/>
            </a:pPr>
            <a:r>
              <a:rPr lang="cs-CZ" sz="2000" dirty="0" smtClean="0"/>
              <a:t> </a:t>
            </a:r>
            <a:r>
              <a:rPr lang="cs-CZ" sz="2000" dirty="0" err="1"/>
              <a:t>I</a:t>
            </a:r>
            <a:r>
              <a:rPr lang="cs-CZ" sz="2000" dirty="0" err="1" smtClean="0"/>
              <a:t>nfringementové</a:t>
            </a:r>
            <a:r>
              <a:rPr lang="cs-CZ" sz="2000" dirty="0" smtClean="0"/>
              <a:t> řízení kvůli nedostatečné transpozici rámcové směrnice o odpadech.</a:t>
            </a:r>
          </a:p>
          <a:p>
            <a:pPr marL="0" indent="0" algn="just">
              <a:buNone/>
            </a:pPr>
            <a:endParaRPr lang="cs-CZ" sz="2000" dirty="0" smtClean="0"/>
          </a:p>
          <a:p>
            <a:pPr marL="0" indent="0" algn="just">
              <a:buFont typeface="Wingdings" pitchFamily="2" charset="2"/>
              <a:buChar char="ü"/>
            </a:pPr>
            <a:r>
              <a:rPr lang="cs-CZ" sz="2000" dirty="0"/>
              <a:t> </a:t>
            </a:r>
            <a:r>
              <a:rPr lang="cs-CZ" sz="2000" dirty="0" smtClean="0"/>
              <a:t>ČR řadu výtek vysvětlila, v ostatních případech byla přislíbena </a:t>
            </a:r>
            <a:r>
              <a:rPr lang="cs-CZ" sz="2000" dirty="0" smtClean="0"/>
              <a:t>náprava.</a:t>
            </a:r>
            <a:endParaRPr lang="cs-CZ" sz="2000" dirty="0" smtClean="0"/>
          </a:p>
          <a:p>
            <a:pPr marL="0" indent="0" algn="just">
              <a:buNone/>
            </a:pPr>
            <a:endParaRPr lang="cs-CZ" sz="2000" dirty="0" smtClean="0"/>
          </a:p>
          <a:p>
            <a:pPr marL="0" indent="0" algn="just">
              <a:buFont typeface="Wingdings" pitchFamily="2" charset="2"/>
              <a:buChar char="ü"/>
            </a:pPr>
            <a:r>
              <a:rPr lang="cs-CZ" sz="2000" dirty="0"/>
              <a:t> Z</a:t>
            </a:r>
            <a:r>
              <a:rPr lang="cs-CZ" sz="2000" dirty="0" smtClean="0"/>
              <a:t>ákon o odpadech novelizován zákonem č. 223/2015 Sb. s účinností od 1. října 2015.</a:t>
            </a:r>
          </a:p>
          <a:p>
            <a:pPr marL="0" indent="0" algn="just">
              <a:buNone/>
            </a:pPr>
            <a:endParaRPr lang="cs-CZ" sz="2000" dirty="0" smtClean="0"/>
          </a:p>
          <a:p>
            <a:pPr marL="0" indent="0" algn="just">
              <a:buFont typeface="Wingdings" pitchFamily="2" charset="2"/>
              <a:buChar char="ü"/>
            </a:pPr>
            <a:r>
              <a:rPr lang="cs-CZ" sz="2000" dirty="0"/>
              <a:t> </a:t>
            </a:r>
            <a:r>
              <a:rPr lang="cs-CZ" sz="2000" dirty="0" smtClean="0"/>
              <a:t>V návaznosti novelizována řada prováděcích předpisů včetně vyhlášky č. 294/2005 Sb., která upravuje mimo jiné podmínky pro využívání odpadů na povrchu terénu. </a:t>
            </a:r>
          </a:p>
        </p:txBody>
      </p:sp>
    </p:spTree>
    <p:extLst>
      <p:ext uri="{BB962C8B-B14F-4D97-AF65-F5344CB8AC3E}">
        <p14:creationId xmlns:p14="http://schemas.microsoft.com/office/powerpoint/2010/main" val="176716463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395536" y="188639"/>
            <a:ext cx="8480177" cy="1008113"/>
          </a:xfrm>
        </p:spPr>
        <p:txBody>
          <a:bodyPr lIns="91430" tIns="45716" rIns="91430" bIns="45716"/>
          <a:lstStyle/>
          <a:p>
            <a:pPr eaLnBrk="1" hangingPunct="1">
              <a:defRPr/>
            </a:pPr>
            <a:r>
              <a:rPr lang="cs-CZ" sz="3200" u="sng" dirty="0" smtClean="0">
                <a:solidFill>
                  <a:srgbClr val="3D911F"/>
                </a:solidFill>
                <a:latin typeface="+mn-lt"/>
              </a:rPr>
              <a:t>Vyloučení z působnosti</a:t>
            </a:r>
            <a:br>
              <a:rPr lang="cs-CZ" sz="3200" u="sng" dirty="0" smtClean="0">
                <a:solidFill>
                  <a:srgbClr val="3D911F"/>
                </a:solidFill>
                <a:latin typeface="+mn-lt"/>
              </a:rPr>
            </a:br>
            <a:r>
              <a:rPr lang="cs-CZ" sz="3200" u="sng" dirty="0" smtClean="0">
                <a:solidFill>
                  <a:srgbClr val="3D911F"/>
                </a:solidFill>
                <a:latin typeface="+mn-lt"/>
              </a:rPr>
              <a:t>odpadní vody</a:t>
            </a:r>
            <a:endParaRPr lang="en-US" sz="3200" u="sng" dirty="0" smtClean="0">
              <a:solidFill>
                <a:srgbClr val="3D911F"/>
              </a:solidFill>
              <a:latin typeface="+mn-lt"/>
            </a:endParaRPr>
          </a:p>
        </p:txBody>
      </p:sp>
      <p:sp>
        <p:nvSpPr>
          <p:cNvPr id="30723" name="Rectangle 3"/>
          <p:cNvSpPr>
            <a:spLocks noGrp="1" noChangeArrowheads="1"/>
          </p:cNvSpPr>
          <p:nvPr>
            <p:ph type="body" idx="4294967295"/>
          </p:nvPr>
        </p:nvSpPr>
        <p:spPr>
          <a:xfrm>
            <a:off x="539552" y="1268760"/>
            <a:ext cx="8136904" cy="4608512"/>
          </a:xfrm>
        </p:spPr>
        <p:txBody>
          <a:bodyPr lIns="91430" tIns="45716" rIns="91430" bIns="45716"/>
          <a:lstStyle/>
          <a:p>
            <a:pPr marL="0" indent="0" algn="just">
              <a:buNone/>
              <a:defRPr/>
            </a:pPr>
            <a:r>
              <a:rPr lang="cs-CZ" sz="2000" dirty="0" smtClean="0"/>
              <a:t>Doposud vyloučeny zcela.</a:t>
            </a:r>
          </a:p>
          <a:p>
            <a:pPr marL="0" indent="0" algn="just">
              <a:buFontTx/>
              <a:buNone/>
              <a:defRPr/>
            </a:pPr>
            <a:endParaRPr lang="cs-CZ" sz="2000" dirty="0" smtClean="0"/>
          </a:p>
          <a:p>
            <a:pPr marL="0" indent="0" algn="just">
              <a:buFontTx/>
              <a:buNone/>
              <a:defRPr/>
            </a:pPr>
            <a:r>
              <a:rPr lang="cs-CZ" sz="2000" b="1" dirty="0" smtClean="0"/>
              <a:t>Návrh:</a:t>
            </a:r>
          </a:p>
          <a:p>
            <a:pPr marL="0" indent="0" algn="just">
              <a:buFontTx/>
              <a:buNone/>
              <a:defRPr/>
            </a:pPr>
            <a:r>
              <a:rPr lang="cs-CZ" sz="2000" i="1" dirty="0" smtClean="0"/>
              <a:t>Zákon se vztahuje na nakládání se všemi odpady, s výjimkou</a:t>
            </a:r>
          </a:p>
          <a:p>
            <a:pPr marL="457200" indent="-457200" algn="just">
              <a:buFontTx/>
              <a:buAutoNum type="alphaLcParenR"/>
              <a:defRPr/>
            </a:pPr>
            <a:r>
              <a:rPr lang="cs-CZ" sz="2000" i="1" dirty="0" smtClean="0"/>
              <a:t>odpadních vod, pokud jde o nakládání dle povolení </a:t>
            </a:r>
            <a:br>
              <a:rPr lang="cs-CZ" sz="2000" i="1" dirty="0" smtClean="0"/>
            </a:br>
            <a:r>
              <a:rPr lang="cs-CZ" sz="2000" i="1" dirty="0" smtClean="0"/>
              <a:t>k vypouštění odpadních vod do vod povrchových nebo podzemních nebo jejich odvádění kanalizací, </a:t>
            </a:r>
          </a:p>
          <a:p>
            <a:pPr marL="457200" indent="-457200" algn="just">
              <a:buNone/>
              <a:defRPr/>
            </a:pPr>
            <a:r>
              <a:rPr lang="cs-CZ" sz="2000" b="1" dirty="0" smtClean="0"/>
              <a:t>Po MPŘ</a:t>
            </a:r>
          </a:p>
          <a:p>
            <a:pPr marL="457200" indent="-457200" algn="just">
              <a:buAutoNum type="alphaLcParenR"/>
              <a:defRPr/>
            </a:pPr>
            <a:r>
              <a:rPr lang="cs-CZ" sz="2000" i="1" dirty="0" smtClean="0"/>
              <a:t>odpadních vod v rozsahu, v jakém se na ně vztahují jiné právní předpisy</a:t>
            </a:r>
          </a:p>
          <a:p>
            <a:pPr marL="457200" indent="-457200" algn="just">
              <a:buNone/>
              <a:defRPr/>
            </a:pPr>
            <a:endParaRPr lang="cs-CZ" sz="2000" dirty="0" smtClean="0"/>
          </a:p>
          <a:p>
            <a:pPr marL="0" indent="0" algn="just">
              <a:spcBef>
                <a:spcPts val="0"/>
              </a:spcBef>
              <a:buFont typeface="Wingdings" pitchFamily="2" charset="2"/>
              <a:buChar char="ü"/>
              <a:defRPr/>
            </a:pPr>
            <a:r>
              <a:rPr lang="cs-CZ" sz="2000" dirty="0" smtClean="0"/>
              <a:t> Zákon o odpadech se tak vztahuje pouze na případy, kdy jsou odpadní vody z jímek vypouštěny mimo ČOV a nedojde nebo se nepodaří prokázat ohrožení povrchových nebo podzemních vod.</a:t>
            </a:r>
          </a:p>
        </p:txBody>
      </p:sp>
    </p:spTree>
    <p:extLst>
      <p:ext uri="{BB962C8B-B14F-4D97-AF65-F5344CB8AC3E}">
        <p14:creationId xmlns:p14="http://schemas.microsoft.com/office/powerpoint/2010/main" val="70095938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684213" y="333375"/>
            <a:ext cx="8202612" cy="863600"/>
          </a:xfrm>
        </p:spPr>
        <p:txBody>
          <a:bodyPr lIns="91430" tIns="45716" rIns="91430" bIns="45716"/>
          <a:lstStyle/>
          <a:p>
            <a:pPr eaLnBrk="1" hangingPunct="1">
              <a:defRPr/>
            </a:pPr>
            <a:r>
              <a:rPr lang="cs-CZ" sz="3200" u="sng" dirty="0" smtClean="0">
                <a:solidFill>
                  <a:srgbClr val="3D911F"/>
                </a:solidFill>
                <a:latin typeface="+mn-lt"/>
              </a:rPr>
              <a:t>Vyloučení z působnosti pro sedimenty</a:t>
            </a:r>
          </a:p>
        </p:txBody>
      </p:sp>
      <p:sp>
        <p:nvSpPr>
          <p:cNvPr id="40963" name="Rectangle 3"/>
          <p:cNvSpPr>
            <a:spLocks noGrp="1" noChangeArrowheads="1"/>
          </p:cNvSpPr>
          <p:nvPr>
            <p:ph type="body" idx="4294967295"/>
          </p:nvPr>
        </p:nvSpPr>
        <p:spPr>
          <a:xfrm>
            <a:off x="323528" y="1340768"/>
            <a:ext cx="8496944" cy="4536157"/>
          </a:xfrm>
        </p:spPr>
        <p:txBody>
          <a:bodyPr lIns="91430" tIns="45716" rIns="91430" bIns="45716"/>
          <a:lstStyle/>
          <a:p>
            <a:pPr marL="0" indent="0" algn="just">
              <a:buNone/>
            </a:pPr>
            <a:r>
              <a:rPr lang="cs-CZ" sz="2000" b="1" dirty="0" smtClean="0"/>
              <a:t>Z § 2 vypadlo vyloučení sedimentů z působnosti </a:t>
            </a:r>
          </a:p>
          <a:p>
            <a:pPr marL="0" indent="0" algn="just">
              <a:buNone/>
            </a:pPr>
            <a:r>
              <a:rPr lang="cs-CZ" sz="2000" i="1" strike="sngStrike" dirty="0" smtClean="0"/>
              <a:t>h</a:t>
            </a:r>
            <a:r>
              <a:rPr lang="cs-CZ" sz="2000" i="1" strike="sngStrike" dirty="0"/>
              <a:t>) vytěžených sedimentů z vodních nádrží a koryt vodních toků, u kterých vlastník prokázal, že vyhovují limitům znečištění pro jejich využití k zavážení podzemních prostor a k úpravám povrchu terénu, stanoveným v příloze č. 9 k tomuto zákonu, a sedimentů z vodních nádrží a koryt vodních toků používaných na zemědělském půdním fondu podle zvláštních právních předpisů, </a:t>
            </a:r>
            <a:r>
              <a:rPr lang="cs-CZ" sz="2000" dirty="0"/>
              <a:t>(včetně přílohy č. 9)</a:t>
            </a:r>
          </a:p>
          <a:p>
            <a:pPr marL="0" indent="0" algn="just">
              <a:spcBef>
                <a:spcPts val="0"/>
              </a:spcBef>
              <a:spcAft>
                <a:spcPts val="0"/>
              </a:spcAft>
              <a:buNone/>
            </a:pPr>
            <a:endParaRPr lang="cs-CZ" sz="2000" dirty="0" smtClean="0"/>
          </a:p>
          <a:p>
            <a:pPr marL="0" indent="0" algn="just">
              <a:spcBef>
                <a:spcPts val="0"/>
              </a:spcBef>
              <a:spcAft>
                <a:spcPts val="0"/>
              </a:spcAft>
              <a:buNone/>
            </a:pPr>
            <a:r>
              <a:rPr lang="cs-CZ" sz="2000" b="1" dirty="0" smtClean="0"/>
              <a:t>Zůstalo pouze vyloučení v souladu s rámcovou směrnicí</a:t>
            </a:r>
          </a:p>
          <a:p>
            <a:pPr marL="0" indent="0" algn="just">
              <a:spcAft>
                <a:spcPts val="1200"/>
              </a:spcAft>
              <a:buNone/>
            </a:pPr>
            <a:r>
              <a:rPr lang="cs-CZ" sz="2000" i="1" dirty="0" smtClean="0"/>
              <a:t>Zákon </a:t>
            </a:r>
            <a:r>
              <a:rPr lang="cs-CZ" sz="2000" i="1" dirty="0"/>
              <a:t>se vztahuje na nakládání se všemi odpady, s výjimkou sedimentů přemísťovaných v rámci povrchových vod za účelem správy vod a vodních cest, předcházení povodním, zmírnění účinku povodní a období sucha nebo rekultivace půdy, je-li prokázáno, že nevykazují žádnou z nebezpečných vlastností uvedených v příloze přímo použitelného předpisu Evropské unie o nebezpečných vlastnostech odpadů.“</a:t>
            </a:r>
            <a:endParaRPr lang="cs-CZ" sz="2000" dirty="0"/>
          </a:p>
          <a:p>
            <a:pPr marL="0" indent="0" algn="just">
              <a:spcAft>
                <a:spcPts val="1200"/>
              </a:spcAft>
              <a:buNone/>
            </a:pPr>
            <a:endParaRPr lang="cs-CZ" sz="2000" dirty="0" smtClean="0"/>
          </a:p>
        </p:txBody>
      </p:sp>
    </p:spTree>
    <p:extLst>
      <p:ext uri="{BB962C8B-B14F-4D97-AF65-F5344CB8AC3E}">
        <p14:creationId xmlns:p14="http://schemas.microsoft.com/office/powerpoint/2010/main" val="398099857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684213" y="333375"/>
            <a:ext cx="8202612" cy="863600"/>
          </a:xfrm>
        </p:spPr>
        <p:txBody>
          <a:bodyPr lIns="91430" tIns="45716" rIns="91430" bIns="45716"/>
          <a:lstStyle/>
          <a:p>
            <a:pPr eaLnBrk="1" hangingPunct="1">
              <a:defRPr/>
            </a:pPr>
            <a:r>
              <a:rPr lang="cs-CZ" sz="3200" u="sng" dirty="0" smtClean="0">
                <a:solidFill>
                  <a:srgbClr val="3D911F"/>
                </a:solidFill>
                <a:latin typeface="+mn-lt"/>
              </a:rPr>
              <a:t>Vyloučení z působnosti pro sedimenty</a:t>
            </a:r>
          </a:p>
        </p:txBody>
      </p:sp>
      <p:sp>
        <p:nvSpPr>
          <p:cNvPr id="40963" name="Rectangle 3"/>
          <p:cNvSpPr>
            <a:spLocks noGrp="1" noChangeArrowheads="1"/>
          </p:cNvSpPr>
          <p:nvPr>
            <p:ph type="body" idx="4294967295"/>
          </p:nvPr>
        </p:nvSpPr>
        <p:spPr>
          <a:xfrm>
            <a:off x="323528" y="1412776"/>
            <a:ext cx="8496944" cy="4464149"/>
          </a:xfrm>
        </p:spPr>
        <p:txBody>
          <a:bodyPr lIns="91430" tIns="45716" rIns="91430" bIns="45716"/>
          <a:lstStyle/>
          <a:p>
            <a:pPr marL="0" indent="0" algn="just">
              <a:spcAft>
                <a:spcPts val="1200"/>
              </a:spcAft>
              <a:buNone/>
            </a:pPr>
            <a:r>
              <a:rPr lang="cs-CZ" sz="2000" b="1" dirty="0" smtClean="0"/>
              <a:t>Druhé vyloučení má omezenou použitelnost</a:t>
            </a:r>
          </a:p>
          <a:p>
            <a:pPr marL="0" indent="0" algn="just">
              <a:spcBef>
                <a:spcPts val="0"/>
              </a:spcBef>
              <a:spcAft>
                <a:spcPts val="1200"/>
              </a:spcAft>
              <a:buFont typeface="Wingdings" pitchFamily="2" charset="2"/>
              <a:buChar char="ü"/>
              <a:defRPr/>
            </a:pPr>
            <a:r>
              <a:rPr lang="cs-CZ" sz="2000" dirty="0" smtClean="0"/>
              <a:t> Problémem je prokazování nebezpečných vlastností.</a:t>
            </a:r>
          </a:p>
          <a:p>
            <a:pPr marL="0" indent="0" algn="just">
              <a:spcBef>
                <a:spcPts val="0"/>
              </a:spcBef>
              <a:spcAft>
                <a:spcPts val="1200"/>
              </a:spcAft>
              <a:buFont typeface="Wingdings" pitchFamily="2" charset="2"/>
              <a:buChar char="ü"/>
              <a:defRPr/>
            </a:pPr>
            <a:r>
              <a:rPr lang="cs-CZ" sz="2000" dirty="0"/>
              <a:t> </a:t>
            </a:r>
            <a:r>
              <a:rPr lang="cs-CZ" sz="2000" dirty="0" smtClean="0"/>
              <a:t>Fakticky je takové vyloučení zbytečné.  </a:t>
            </a:r>
          </a:p>
          <a:p>
            <a:pPr marL="0" indent="0" algn="just">
              <a:spcBef>
                <a:spcPts val="0"/>
              </a:spcBef>
              <a:spcAft>
                <a:spcPts val="1200"/>
              </a:spcAft>
              <a:buNone/>
            </a:pPr>
            <a:endParaRPr lang="cs-CZ" sz="2000" b="1" dirty="0" smtClean="0"/>
          </a:p>
          <a:p>
            <a:pPr marL="0" indent="0" algn="just">
              <a:spcBef>
                <a:spcPts val="0"/>
              </a:spcBef>
              <a:spcAft>
                <a:spcPts val="1200"/>
              </a:spcAft>
              <a:buNone/>
            </a:pPr>
            <a:r>
              <a:rPr lang="cs-CZ" sz="2000" b="1" dirty="0" smtClean="0"/>
              <a:t>Nově je nezbytné zabývat se otázkou, zda sediment naplnil definici odpadu</a:t>
            </a:r>
          </a:p>
          <a:p>
            <a:pPr marL="0" indent="0" algn="just">
              <a:spcBef>
                <a:spcPts val="0"/>
              </a:spcBef>
              <a:spcAft>
                <a:spcPts val="1200"/>
              </a:spcAft>
              <a:buFont typeface="Wingdings" pitchFamily="2" charset="2"/>
              <a:buChar char="ü"/>
              <a:defRPr/>
            </a:pPr>
            <a:r>
              <a:rPr lang="cs-CZ" sz="2000" dirty="0" smtClean="0"/>
              <a:t> Zbavuje se, má úmysl nebo povinnost zbavit se.</a:t>
            </a:r>
          </a:p>
          <a:p>
            <a:pPr marL="0" indent="0" algn="just">
              <a:spcBef>
                <a:spcPts val="0"/>
              </a:spcBef>
              <a:spcAft>
                <a:spcPts val="1200"/>
              </a:spcAft>
              <a:buFont typeface="Wingdings" pitchFamily="2" charset="2"/>
              <a:buChar char="ü"/>
              <a:defRPr/>
            </a:pPr>
            <a:r>
              <a:rPr lang="cs-CZ" sz="2000" dirty="0" smtClean="0"/>
              <a:t> Pokud sedimenty sám účelně využiji nezbavuji se a nenaplním definici odpadu. </a:t>
            </a:r>
          </a:p>
          <a:p>
            <a:pPr marL="0" indent="0" algn="just">
              <a:spcBef>
                <a:spcPts val="0"/>
              </a:spcBef>
              <a:spcAft>
                <a:spcPts val="1200"/>
              </a:spcAft>
              <a:buFont typeface="Wingdings" pitchFamily="2" charset="2"/>
              <a:buChar char="ü"/>
              <a:defRPr/>
            </a:pPr>
            <a:r>
              <a:rPr lang="cs-CZ" sz="2000" dirty="0" smtClean="0"/>
              <a:t> Nesmím ohrozit životní prostředí, protože bych mohl mít povinnost zbavit se.</a:t>
            </a:r>
          </a:p>
          <a:p>
            <a:pPr marL="0" indent="0" algn="just">
              <a:spcBef>
                <a:spcPts val="0"/>
              </a:spcBef>
              <a:spcAft>
                <a:spcPts val="1200"/>
              </a:spcAft>
              <a:buFont typeface="Wingdings" pitchFamily="2" charset="2"/>
              <a:buChar char="ü"/>
              <a:defRPr/>
            </a:pPr>
            <a:r>
              <a:rPr lang="cs-CZ" sz="2000" dirty="0" smtClean="0"/>
              <a:t> Doporučuji stanovit ukazatele podle 294/2005 Sb. </a:t>
            </a:r>
            <a:endParaRPr lang="cs-CZ" sz="2000" dirty="0"/>
          </a:p>
          <a:p>
            <a:pPr marL="0" indent="0" algn="just">
              <a:spcBef>
                <a:spcPts val="0"/>
              </a:spcBef>
              <a:buNone/>
              <a:defRPr/>
            </a:pPr>
            <a:endParaRPr lang="cs-CZ" sz="2000" dirty="0"/>
          </a:p>
          <a:p>
            <a:pPr marL="0" indent="0" algn="just">
              <a:spcBef>
                <a:spcPts val="0"/>
              </a:spcBef>
              <a:spcAft>
                <a:spcPts val="0"/>
              </a:spcAft>
              <a:buNone/>
            </a:pPr>
            <a:endParaRPr lang="cs-CZ" sz="2000" dirty="0"/>
          </a:p>
          <a:p>
            <a:pPr marL="0" indent="0" algn="just">
              <a:spcAft>
                <a:spcPts val="1200"/>
              </a:spcAft>
              <a:buNone/>
            </a:pPr>
            <a:endParaRPr lang="cs-CZ" sz="2000" dirty="0" smtClean="0"/>
          </a:p>
        </p:txBody>
      </p:sp>
    </p:spTree>
    <p:extLst>
      <p:ext uri="{BB962C8B-B14F-4D97-AF65-F5344CB8AC3E}">
        <p14:creationId xmlns:p14="http://schemas.microsoft.com/office/powerpoint/2010/main" val="387905347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395536" y="0"/>
            <a:ext cx="8480177" cy="1124743"/>
          </a:xfrm>
        </p:spPr>
        <p:txBody>
          <a:bodyPr lIns="91430" tIns="45716" rIns="91430" bIns="45716"/>
          <a:lstStyle/>
          <a:p>
            <a:pPr eaLnBrk="1" hangingPunct="1">
              <a:defRPr/>
            </a:pPr>
            <a:r>
              <a:rPr lang="cs-CZ" sz="3200" u="sng" dirty="0" smtClean="0">
                <a:solidFill>
                  <a:srgbClr val="3D911F"/>
                </a:solidFill>
                <a:latin typeface="+mn-lt"/>
              </a:rPr>
              <a:t>Sedimenty nastavení v zákoně</a:t>
            </a:r>
            <a:endParaRPr lang="en-US" sz="3200" u="sng" dirty="0" smtClean="0">
              <a:solidFill>
                <a:srgbClr val="3D911F"/>
              </a:solidFill>
              <a:latin typeface="+mn-lt"/>
            </a:endParaRPr>
          </a:p>
        </p:txBody>
      </p:sp>
      <p:sp>
        <p:nvSpPr>
          <p:cNvPr id="30723" name="Rectangle 3"/>
          <p:cNvSpPr>
            <a:spLocks noGrp="1" noChangeArrowheads="1"/>
          </p:cNvSpPr>
          <p:nvPr>
            <p:ph type="body" idx="4294967295"/>
          </p:nvPr>
        </p:nvSpPr>
        <p:spPr>
          <a:xfrm>
            <a:off x="395536" y="1124744"/>
            <a:ext cx="8424936" cy="4752528"/>
          </a:xfrm>
        </p:spPr>
        <p:txBody>
          <a:bodyPr lIns="91430" tIns="45716" rIns="91430" bIns="45716"/>
          <a:lstStyle/>
          <a:p>
            <a:pPr marL="0" indent="0">
              <a:spcBef>
                <a:spcPts val="0"/>
              </a:spcBef>
              <a:buNone/>
              <a:defRPr/>
            </a:pPr>
            <a:endParaRPr lang="cs-CZ" sz="2000" dirty="0" smtClean="0"/>
          </a:p>
          <a:p>
            <a:pPr marL="0" indent="0">
              <a:spcBef>
                <a:spcPts val="0"/>
              </a:spcBef>
              <a:buNone/>
              <a:defRPr/>
            </a:pPr>
            <a:r>
              <a:rPr lang="cs-CZ" sz="2000" b="1" dirty="0" smtClean="0"/>
              <a:t>Paragraf 37t zmírňuje podmínky odpadového režimu pro sedimenty: </a:t>
            </a:r>
          </a:p>
          <a:p>
            <a:pPr marL="0" indent="0" algn="just">
              <a:spcBef>
                <a:spcPts val="0"/>
              </a:spcBef>
              <a:buFontTx/>
              <a:buNone/>
              <a:defRPr/>
            </a:pPr>
            <a:endParaRPr lang="cs-CZ" sz="2000" dirty="0" smtClean="0"/>
          </a:p>
          <a:p>
            <a:pPr marL="0" indent="0" algn="just">
              <a:spcBef>
                <a:spcPts val="0"/>
              </a:spcBef>
              <a:spcAft>
                <a:spcPts val="1200"/>
              </a:spcAft>
              <a:buNone/>
              <a:defRPr/>
            </a:pPr>
            <a:r>
              <a:rPr lang="cs-CZ" sz="2000" b="1" dirty="0" smtClean="0"/>
              <a:t>Využití na ZPF</a:t>
            </a:r>
          </a:p>
          <a:p>
            <a:pPr marL="0" indent="0" algn="just">
              <a:spcBef>
                <a:spcPts val="0"/>
              </a:spcBef>
              <a:spcAft>
                <a:spcPts val="1200"/>
              </a:spcAft>
              <a:buFont typeface="Wingdings" pitchFamily="2" charset="2"/>
              <a:buChar char="ü"/>
              <a:defRPr/>
            </a:pPr>
            <a:r>
              <a:rPr lang="cs-CZ" sz="2000" dirty="0" smtClean="0"/>
              <a:t> Možnost využití v souladu s § 14 odst. 2. </a:t>
            </a:r>
          </a:p>
          <a:p>
            <a:pPr marL="0" indent="0" algn="just">
              <a:spcBef>
                <a:spcPts val="0"/>
              </a:spcBef>
              <a:spcAft>
                <a:spcPts val="1200"/>
              </a:spcAft>
              <a:buFont typeface="Wingdings" pitchFamily="2" charset="2"/>
              <a:buChar char="ü"/>
              <a:defRPr/>
            </a:pPr>
            <a:r>
              <a:rPr lang="cs-CZ" sz="2000" dirty="0" smtClean="0"/>
              <a:t> Musí být v souladu se zákonem o hnojivech a o ZPF.</a:t>
            </a:r>
          </a:p>
          <a:p>
            <a:pPr marL="0" indent="0" algn="just">
              <a:spcBef>
                <a:spcPts val="0"/>
              </a:spcBef>
              <a:spcAft>
                <a:spcPts val="1200"/>
              </a:spcAft>
              <a:buFont typeface="Wingdings" pitchFamily="2" charset="2"/>
              <a:buChar char="ü"/>
              <a:defRPr/>
            </a:pPr>
            <a:r>
              <a:rPr lang="cs-CZ" sz="2000" dirty="0" smtClean="0"/>
              <a:t> Nevede se odpadová evidence ani ohlašování. </a:t>
            </a:r>
          </a:p>
          <a:p>
            <a:pPr marL="0" indent="0" algn="just">
              <a:spcBef>
                <a:spcPts val="0"/>
              </a:spcBef>
              <a:buNone/>
              <a:defRPr/>
            </a:pPr>
            <a:endParaRPr lang="cs-CZ" sz="2000" dirty="0" smtClean="0"/>
          </a:p>
          <a:p>
            <a:pPr marL="0" indent="0" algn="just">
              <a:spcBef>
                <a:spcPts val="0"/>
              </a:spcBef>
              <a:spcAft>
                <a:spcPts val="1200"/>
              </a:spcAft>
              <a:buNone/>
              <a:defRPr/>
            </a:pPr>
            <a:r>
              <a:rPr lang="cs-CZ" sz="2000" b="1" dirty="0" smtClean="0"/>
              <a:t>Jako stavební materiál nebo na povrchu terénu</a:t>
            </a:r>
          </a:p>
          <a:p>
            <a:pPr marL="0" indent="0" algn="just">
              <a:spcBef>
                <a:spcPts val="0"/>
              </a:spcBef>
              <a:spcAft>
                <a:spcPts val="1200"/>
              </a:spcAft>
              <a:buFont typeface="Wingdings" pitchFamily="2" charset="2"/>
              <a:buChar char="ü"/>
              <a:defRPr/>
            </a:pPr>
            <a:r>
              <a:rPr lang="cs-CZ" sz="2000" dirty="0" smtClean="0"/>
              <a:t> Možnost využití v souladu s § 14 odst. 2. </a:t>
            </a:r>
          </a:p>
          <a:p>
            <a:pPr marL="0" indent="0" algn="just">
              <a:spcBef>
                <a:spcPts val="0"/>
              </a:spcBef>
              <a:spcAft>
                <a:spcPts val="1200"/>
              </a:spcAft>
              <a:buFont typeface="Wingdings" pitchFamily="2" charset="2"/>
              <a:buChar char="ü"/>
              <a:defRPr/>
            </a:pPr>
            <a:r>
              <a:rPr lang="cs-CZ" sz="2000" dirty="0" smtClean="0"/>
              <a:t> Úprava vyhlášky č. 294/2005 Sb. S ohledem na přílohu č. 9.</a:t>
            </a:r>
          </a:p>
          <a:p>
            <a:pPr marL="0" indent="0" algn="just">
              <a:spcBef>
                <a:spcPts val="0"/>
              </a:spcBef>
              <a:spcAft>
                <a:spcPts val="1200"/>
              </a:spcAft>
              <a:buFont typeface="Wingdings" pitchFamily="2" charset="2"/>
              <a:buChar char="ü"/>
              <a:defRPr/>
            </a:pPr>
            <a:r>
              <a:rPr lang="cs-CZ" sz="2000" dirty="0" smtClean="0"/>
              <a:t> Povinnost vést odpadovou evidenci a ohlašovat.</a:t>
            </a:r>
          </a:p>
        </p:txBody>
      </p:sp>
    </p:spTree>
    <p:extLst>
      <p:ext uri="{BB962C8B-B14F-4D97-AF65-F5344CB8AC3E}">
        <p14:creationId xmlns:p14="http://schemas.microsoft.com/office/powerpoint/2010/main" val="246913560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684213" y="333375"/>
            <a:ext cx="8202612" cy="863600"/>
          </a:xfrm>
        </p:spPr>
        <p:txBody>
          <a:bodyPr lIns="91430" tIns="45716" rIns="91430" bIns="45716"/>
          <a:lstStyle/>
          <a:p>
            <a:pPr eaLnBrk="1" hangingPunct="1">
              <a:defRPr/>
            </a:pPr>
            <a:r>
              <a:rPr lang="cs-CZ" sz="3200" u="sng" dirty="0" smtClean="0">
                <a:solidFill>
                  <a:srgbClr val="3D911F"/>
                </a:solidFill>
                <a:latin typeface="+mn-lt"/>
              </a:rPr>
              <a:t>Změna vyhlášky č. 294/2005 Sb.</a:t>
            </a:r>
          </a:p>
        </p:txBody>
      </p:sp>
      <p:sp>
        <p:nvSpPr>
          <p:cNvPr id="40963" name="Rectangle 3"/>
          <p:cNvSpPr>
            <a:spLocks noGrp="1" noChangeArrowheads="1"/>
          </p:cNvSpPr>
          <p:nvPr>
            <p:ph type="body" idx="4294967295"/>
          </p:nvPr>
        </p:nvSpPr>
        <p:spPr>
          <a:xfrm>
            <a:off x="323528" y="1340768"/>
            <a:ext cx="8496944" cy="4536157"/>
          </a:xfrm>
        </p:spPr>
        <p:txBody>
          <a:bodyPr lIns="91430" tIns="45716" rIns="91430" bIns="45716"/>
          <a:lstStyle/>
          <a:p>
            <a:pPr marL="0" indent="0" algn="just">
              <a:buNone/>
            </a:pPr>
            <a:r>
              <a:rPr lang="cs-CZ" sz="2000" b="1" dirty="0" smtClean="0"/>
              <a:t>Vyhláška č. 387/2016 Sb. </a:t>
            </a:r>
          </a:p>
          <a:p>
            <a:pPr marL="0" indent="0" algn="just">
              <a:buFont typeface="Wingdings" pitchFamily="2" charset="2"/>
              <a:buChar char="ü"/>
            </a:pPr>
            <a:r>
              <a:rPr lang="cs-CZ" sz="2000" dirty="0" smtClean="0"/>
              <a:t> účinnost od 1. ledna 2017</a:t>
            </a:r>
          </a:p>
          <a:p>
            <a:pPr marL="0" indent="0" algn="just">
              <a:buFont typeface="Wingdings" pitchFamily="2" charset="2"/>
              <a:buChar char="ü"/>
            </a:pPr>
            <a:endParaRPr lang="cs-CZ" sz="2000" b="1" smtClean="0"/>
          </a:p>
          <a:p>
            <a:pPr marL="0" indent="0" algn="just">
              <a:buNone/>
            </a:pPr>
            <a:r>
              <a:rPr lang="cs-CZ" sz="2000" b="1" smtClean="0"/>
              <a:t>Důvody </a:t>
            </a:r>
            <a:r>
              <a:rPr lang="cs-CZ" sz="2000" b="1" dirty="0" smtClean="0"/>
              <a:t>novelizace vyhlášky</a:t>
            </a:r>
            <a:r>
              <a:rPr lang="cs-CZ" sz="2000" dirty="0" smtClean="0"/>
              <a:t> </a:t>
            </a:r>
          </a:p>
          <a:p>
            <a:pPr marL="0" indent="0" algn="just">
              <a:buFont typeface="Wingdings" pitchFamily="2" charset="2"/>
              <a:buChar char="ü"/>
            </a:pPr>
            <a:r>
              <a:rPr lang="cs-CZ" sz="2000" dirty="0" smtClean="0"/>
              <a:t> Reakce na povinnost využívat sedimenty na povrchu terénu v odpadovém režim.</a:t>
            </a:r>
          </a:p>
          <a:p>
            <a:pPr marL="0" indent="0" algn="just">
              <a:buFont typeface="Wingdings" pitchFamily="2" charset="2"/>
              <a:buChar char="ü"/>
            </a:pPr>
            <a:endParaRPr lang="cs-CZ" sz="2000" dirty="0" smtClean="0"/>
          </a:p>
          <a:p>
            <a:pPr marL="0" indent="0" algn="just">
              <a:spcAft>
                <a:spcPts val="1200"/>
              </a:spcAft>
              <a:buFont typeface="Wingdings" pitchFamily="2" charset="2"/>
              <a:buChar char="ü"/>
            </a:pPr>
            <a:r>
              <a:rPr lang="cs-CZ" sz="2000" dirty="0" smtClean="0"/>
              <a:t> Aktuální nebo přetrvávající problémy.</a:t>
            </a:r>
          </a:p>
          <a:p>
            <a:pPr>
              <a:spcAft>
                <a:spcPts val="1200"/>
              </a:spcAft>
              <a:buNone/>
            </a:pPr>
            <a:r>
              <a:rPr lang="cs-CZ" sz="2000" dirty="0" smtClean="0"/>
              <a:t>	- Úprava definic  - stabilizace a využívání na povrchu terénu.	</a:t>
            </a:r>
          </a:p>
          <a:p>
            <a:pPr>
              <a:spcAft>
                <a:spcPts val="1200"/>
              </a:spcAft>
              <a:buNone/>
            </a:pPr>
            <a:r>
              <a:rPr lang="cs-CZ" sz="2000" dirty="0" smtClean="0"/>
              <a:t>	- Limity pro obsah škodlivin při překročení DOC.</a:t>
            </a:r>
          </a:p>
          <a:p>
            <a:pPr>
              <a:spcAft>
                <a:spcPts val="1200"/>
              </a:spcAft>
              <a:buNone/>
            </a:pPr>
            <a:r>
              <a:rPr lang="cs-CZ" sz="2000" dirty="0" smtClean="0"/>
              <a:t>	- Nakládání se odpady vystupujícími z úpravy SKO.</a:t>
            </a:r>
          </a:p>
          <a:p>
            <a:pPr marL="0" indent="0" algn="just">
              <a:buFont typeface="Wingdings" pitchFamily="2" charset="2"/>
              <a:buChar char="ü"/>
            </a:pPr>
            <a:endParaRPr lang="cs-CZ" sz="20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684213" y="333375"/>
            <a:ext cx="8202612" cy="863600"/>
          </a:xfrm>
        </p:spPr>
        <p:txBody>
          <a:bodyPr lIns="91430" tIns="45716" rIns="91430" bIns="45716"/>
          <a:lstStyle/>
          <a:p>
            <a:pPr eaLnBrk="1" hangingPunct="1">
              <a:defRPr/>
            </a:pPr>
            <a:r>
              <a:rPr lang="cs-CZ" sz="3200" u="sng" dirty="0" smtClean="0">
                <a:solidFill>
                  <a:srgbClr val="3D911F"/>
                </a:solidFill>
                <a:latin typeface="+mn-lt"/>
              </a:rPr>
              <a:t>Změna vyhlášky č. 294/2005 Sb.</a:t>
            </a:r>
          </a:p>
        </p:txBody>
      </p:sp>
      <p:sp>
        <p:nvSpPr>
          <p:cNvPr id="40963" name="Rectangle 3"/>
          <p:cNvSpPr>
            <a:spLocks noGrp="1" noChangeArrowheads="1"/>
          </p:cNvSpPr>
          <p:nvPr>
            <p:ph type="body" idx="4294967295"/>
          </p:nvPr>
        </p:nvSpPr>
        <p:spPr>
          <a:xfrm>
            <a:off x="323528" y="1052736"/>
            <a:ext cx="8496944" cy="4824189"/>
          </a:xfrm>
        </p:spPr>
        <p:txBody>
          <a:bodyPr lIns="91430" tIns="45716" rIns="91430" bIns="45716"/>
          <a:lstStyle/>
          <a:p>
            <a:pPr marL="0" indent="0" algn="just">
              <a:spcAft>
                <a:spcPts val="1200"/>
              </a:spcAft>
              <a:buNone/>
            </a:pPr>
            <a:r>
              <a:rPr lang="cs-CZ" sz="2000" b="1" dirty="0" smtClean="0"/>
              <a:t>Definice </a:t>
            </a:r>
          </a:p>
          <a:p>
            <a:pPr marL="0" indent="0" algn="just">
              <a:spcBef>
                <a:spcPts val="0"/>
              </a:spcBef>
              <a:buFont typeface="Wingdings" pitchFamily="2" charset="2"/>
              <a:buChar char="ü"/>
            </a:pPr>
            <a:r>
              <a:rPr lang="cs-CZ" sz="2000" dirty="0" smtClean="0"/>
              <a:t> sedimentem – materiál vytěžený z vodních nádrží, vodních ploch a koryt vodních toků vzniklý převážně erozí půdy, s výjimkou materiálu, který byl těžen jako říční materiál.</a:t>
            </a:r>
          </a:p>
          <a:p>
            <a:pPr marL="0" indent="0" algn="just">
              <a:spcBef>
                <a:spcPts val="0"/>
              </a:spcBef>
              <a:buNone/>
            </a:pPr>
            <a:endParaRPr lang="cs-CZ" sz="2000" dirty="0" smtClean="0"/>
          </a:p>
          <a:p>
            <a:pPr marL="0" indent="0" algn="just">
              <a:spcBef>
                <a:spcPts val="0"/>
              </a:spcBef>
              <a:buFont typeface="Wingdings" pitchFamily="2" charset="2"/>
              <a:buChar char="ü"/>
            </a:pPr>
            <a:r>
              <a:rPr lang="cs-CZ" sz="2000" dirty="0" smtClean="0"/>
              <a:t> využíváním odpadů na povrchu terénu – rekultivace povrchu terénu, vyrovnávání terénních nerovností a jiné úpravy terénu, vytváření uzavíracích vrstev skládky, rekultivace uzavřených skládek, rekultivace odkališť, zavážení vytěžených lomů; využíváním odpadů na povrchu terénu není aplikace na zemědělskou půdu.</a:t>
            </a:r>
          </a:p>
          <a:p>
            <a:pPr marL="0" indent="0" algn="just">
              <a:spcBef>
                <a:spcPts val="0"/>
              </a:spcBef>
              <a:buFont typeface="Wingdings" pitchFamily="2" charset="2"/>
              <a:buChar char="ü"/>
            </a:pPr>
            <a:endParaRPr lang="cs-CZ" sz="2000" dirty="0" smtClean="0"/>
          </a:p>
          <a:p>
            <a:pPr marL="0" indent="0" algn="just">
              <a:spcAft>
                <a:spcPts val="1200"/>
              </a:spcAft>
              <a:buNone/>
            </a:pPr>
            <a:r>
              <a:rPr lang="cs-CZ" sz="2000" b="1" dirty="0" smtClean="0"/>
              <a:t>Vzorkování odpadů </a:t>
            </a:r>
          </a:p>
          <a:p>
            <a:pPr marL="0" indent="0" algn="just">
              <a:buFont typeface="Wingdings" pitchFamily="2" charset="2"/>
              <a:buChar char="ü"/>
            </a:pPr>
            <a:r>
              <a:rPr lang="cs-CZ" sz="2000" dirty="0" smtClean="0"/>
              <a:t> Program vzorkování musí vycházet s normy ČSN 14899.</a:t>
            </a:r>
          </a:p>
          <a:p>
            <a:pPr marL="0" indent="0" algn="just">
              <a:buNone/>
            </a:pPr>
            <a:endParaRPr lang="cs-CZ" sz="2000" dirty="0" smtClean="0"/>
          </a:p>
          <a:p>
            <a:pPr marL="0" indent="0" algn="just">
              <a:buFont typeface="Wingdings" pitchFamily="2" charset="2"/>
              <a:buChar char="ü"/>
            </a:pPr>
            <a:endParaRPr lang="cs-CZ" sz="2000" dirty="0" smtClean="0"/>
          </a:p>
          <a:p>
            <a:pPr marL="0" indent="0" algn="just">
              <a:buFont typeface="Wingdings" pitchFamily="2" charset="2"/>
              <a:buChar char="ü"/>
            </a:pPr>
            <a:endParaRPr lang="cs-CZ" sz="2000"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684213" y="333375"/>
            <a:ext cx="8202612" cy="863600"/>
          </a:xfrm>
        </p:spPr>
        <p:txBody>
          <a:bodyPr lIns="91430" tIns="45716" rIns="91430" bIns="45716"/>
          <a:lstStyle/>
          <a:p>
            <a:pPr eaLnBrk="1" hangingPunct="1">
              <a:defRPr/>
            </a:pPr>
            <a:r>
              <a:rPr lang="cs-CZ" sz="3200" u="sng" dirty="0" smtClean="0">
                <a:solidFill>
                  <a:srgbClr val="3D911F"/>
                </a:solidFill>
              </a:rPr>
              <a:t>Změna vyhlášky č. 294/2005 Sb.</a:t>
            </a:r>
            <a:endParaRPr lang="cs-CZ" sz="3200" u="sng" dirty="0" smtClean="0">
              <a:solidFill>
                <a:srgbClr val="3D911F"/>
              </a:solidFill>
              <a:latin typeface="+mn-lt"/>
            </a:endParaRPr>
          </a:p>
        </p:txBody>
      </p:sp>
      <p:sp>
        <p:nvSpPr>
          <p:cNvPr id="40963" name="Rectangle 3"/>
          <p:cNvSpPr>
            <a:spLocks noGrp="1" noChangeArrowheads="1"/>
          </p:cNvSpPr>
          <p:nvPr>
            <p:ph type="body" idx="4294967295"/>
          </p:nvPr>
        </p:nvSpPr>
        <p:spPr>
          <a:xfrm>
            <a:off x="323528" y="1124744"/>
            <a:ext cx="8496944" cy="4752181"/>
          </a:xfrm>
        </p:spPr>
        <p:txBody>
          <a:bodyPr lIns="91430" tIns="45716" rIns="91430" bIns="45716"/>
          <a:lstStyle/>
          <a:p>
            <a:pPr marL="0" indent="0" algn="just">
              <a:spcAft>
                <a:spcPts val="1200"/>
              </a:spcAft>
              <a:buNone/>
            </a:pPr>
            <a:r>
              <a:rPr lang="cs-CZ" sz="2000" b="1" dirty="0" smtClean="0"/>
              <a:t>Využívání na povrchu terénu</a:t>
            </a:r>
          </a:p>
          <a:p>
            <a:pPr marL="0" indent="0" algn="just">
              <a:spcAft>
                <a:spcPts val="1200"/>
              </a:spcAft>
              <a:buFont typeface="Wingdings" pitchFamily="2" charset="2"/>
              <a:buChar char="ü"/>
            </a:pPr>
            <a:r>
              <a:rPr lang="cs-CZ" sz="2000" dirty="0" smtClean="0"/>
              <a:t> Zákaz výstupů z úpravy SKO a NO (NO po úpravě pouze po odstranění nebezpečných složek)  </a:t>
            </a:r>
          </a:p>
          <a:p>
            <a:pPr marL="0" indent="0" algn="just">
              <a:spcAft>
                <a:spcPts val="1200"/>
              </a:spcAft>
              <a:buFont typeface="Wingdings" pitchFamily="2" charset="2"/>
              <a:buChar char="ü"/>
            </a:pPr>
            <a:r>
              <a:rPr lang="cs-CZ" sz="2000" dirty="0" smtClean="0"/>
              <a:t> Zrušení výjimky pro využívání neupravených SDO, ze kterých lze odebrat vzorky - výjimka slouží pouze k obcházení zákazu. SDO pouze v podobě recyklátu ze stavebního a demoličního odpadu a vybourané betonové bloky.</a:t>
            </a:r>
          </a:p>
          <a:p>
            <a:pPr marL="0" indent="0" algn="just">
              <a:spcAft>
                <a:spcPts val="1200"/>
              </a:spcAft>
              <a:buFont typeface="Wingdings" pitchFamily="2" charset="2"/>
              <a:buChar char="ü"/>
            </a:pPr>
            <a:r>
              <a:rPr lang="cs-CZ" sz="2000" dirty="0" smtClean="0"/>
              <a:t> Záměr MŽP - rozlišení limitů v sušině podle místa. V nejcitlivějších místech sušina, výluh i ekotoxicita. Jinak výluh (jako na SIO) a ekotoxicita (sušina pouze do 1m) – v tuto chvíli odmítnuto, změna </a:t>
            </a:r>
            <a:r>
              <a:rPr lang="cs-CZ" sz="2000" dirty="0" smtClean="0"/>
              <a:t>pouze </a:t>
            </a:r>
            <a:r>
              <a:rPr lang="cs-CZ" sz="2000" dirty="0" smtClean="0"/>
              <a:t>sedimentů (podle př. č. 9 zákona). </a:t>
            </a:r>
          </a:p>
          <a:p>
            <a:pPr marL="0" indent="0" algn="just">
              <a:spcAft>
                <a:spcPts val="1200"/>
              </a:spcAft>
              <a:buFont typeface="Wingdings" pitchFamily="2" charset="2"/>
              <a:buChar char="ü"/>
            </a:pPr>
            <a:r>
              <a:rPr lang="cs-CZ" sz="2000" dirty="0" smtClean="0"/>
              <a:t> Záměrem bylo také přizpůsobit test ekotoxicity současnému poznání a zjednodušit jej. Pouze bakterie, perloočka, řasa, salát. Vhodnější jak z hlediska výpovědi tak etičtější. Bude nastaveno jako možnost – tabulka 10.4 přílohy č. 10.</a:t>
            </a:r>
          </a:p>
          <a:p>
            <a:pPr marL="0" indent="0" algn="just">
              <a:buFont typeface="Wingdings" pitchFamily="2" charset="2"/>
              <a:buChar char="ü"/>
            </a:pPr>
            <a:endParaRPr lang="cs-CZ" sz="2000" dirty="0" smtClean="0"/>
          </a:p>
          <a:p>
            <a:pPr marL="0" indent="0" algn="just">
              <a:buFont typeface="Wingdings" pitchFamily="2" charset="2"/>
              <a:buChar char="ü"/>
            </a:pPr>
            <a:endParaRPr lang="cs-CZ" sz="2000"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Verdana"/>
        <a:ea typeface=""/>
        <a:cs typeface=""/>
      </a:majorFont>
      <a:minorFont>
        <a:latin typeface="Verdan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13462</TotalTime>
  <Words>1521</Words>
  <Application>Microsoft Office PowerPoint</Application>
  <PresentationFormat>Předvádění na obrazovce (4:3)</PresentationFormat>
  <Paragraphs>152</Paragraphs>
  <Slides>18</Slides>
  <Notes>18</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18</vt:i4>
      </vt:variant>
    </vt:vector>
  </HeadingPairs>
  <TitlesOfParts>
    <vt:vector size="24" baseType="lpstr">
      <vt:lpstr>Arial</vt:lpstr>
      <vt:lpstr>Calibri</vt:lpstr>
      <vt:lpstr>Times New Roman</vt:lpstr>
      <vt:lpstr>Verdana</vt:lpstr>
      <vt:lpstr>Wingdings</vt:lpstr>
      <vt:lpstr>Default Design</vt:lpstr>
      <vt:lpstr>   </vt:lpstr>
      <vt:lpstr>Novela zákona o odpadech</vt:lpstr>
      <vt:lpstr>Vyloučení z působnosti odpadní vody</vt:lpstr>
      <vt:lpstr>Vyloučení z působnosti pro sedimenty</vt:lpstr>
      <vt:lpstr>Vyloučení z působnosti pro sedimenty</vt:lpstr>
      <vt:lpstr>Sedimenty nastavení v zákoně</vt:lpstr>
      <vt:lpstr>Změna vyhlášky č. 294/2005 Sb.</vt:lpstr>
      <vt:lpstr>Změna vyhlášky č. 294/2005 Sb.</vt:lpstr>
      <vt:lpstr>Změna vyhlášky č. 294/2005 Sb.</vt:lpstr>
      <vt:lpstr>Podmínky pro využití sedimentů na povrchu terénu</vt:lpstr>
      <vt:lpstr>Související změna vyhlášky č. 383/2001 Sb. </vt:lpstr>
      <vt:lpstr>Změny v používání kalů na ZPF</vt:lpstr>
      <vt:lpstr>Nová vyhláška o používání upravených kalů na ZPF</vt:lpstr>
      <vt:lpstr>Nová vyhláška o používání upravených kalů na ZPF</vt:lpstr>
      <vt:lpstr>Nová vyhláška o používání upravených kalů na ZPF</vt:lpstr>
      <vt:lpstr>Nová vyhláška o používání upravených kalů na ZPF</vt:lpstr>
      <vt:lpstr>Nová vyhláška o používání upravených kalů na ZPF</vt:lpstr>
      <vt:lpstr>Nová vyhláška o používání upravených kalů na ZPF</vt:lpstr>
    </vt:vector>
  </TitlesOfParts>
  <Company>MZPCR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user</dc:creator>
  <cp:lastModifiedBy>Štěpán</cp:lastModifiedBy>
  <cp:revision>395</cp:revision>
  <dcterms:created xsi:type="dcterms:W3CDTF">2008-09-16T12:32:17Z</dcterms:created>
  <dcterms:modified xsi:type="dcterms:W3CDTF">2017-05-23T10:52:34Z</dcterms:modified>
</cp:coreProperties>
</file>