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4087" r:id="rId2"/>
    <p:sldMasterId id="2147484101" r:id="rId3"/>
    <p:sldMasterId id="2147484115" r:id="rId4"/>
  </p:sldMasterIdLst>
  <p:notesMasterIdLst>
    <p:notesMasterId r:id="rId16"/>
  </p:notesMasterIdLst>
  <p:handoutMasterIdLst>
    <p:handoutMasterId r:id="rId17"/>
  </p:handoutMasterIdLst>
  <p:sldIdLst>
    <p:sldId id="415" r:id="rId5"/>
    <p:sldId id="406" r:id="rId6"/>
    <p:sldId id="407" r:id="rId7"/>
    <p:sldId id="409" r:id="rId8"/>
    <p:sldId id="416" r:id="rId9"/>
    <p:sldId id="410" r:id="rId10"/>
    <p:sldId id="411" r:id="rId11"/>
    <p:sldId id="413" r:id="rId12"/>
    <p:sldId id="412" r:id="rId13"/>
    <p:sldId id="296" r:id="rId14"/>
    <p:sldId id="414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6">
          <p15:clr>
            <a:srgbClr val="A4A3A4"/>
          </p15:clr>
        </p15:guide>
        <p15:guide id="2" orient="horz" pos="1145">
          <p15:clr>
            <a:srgbClr val="A4A3A4"/>
          </p15:clr>
        </p15:guide>
        <p15:guide id="3" pos="5612">
          <p15:clr>
            <a:srgbClr val="A4A3A4"/>
          </p15:clr>
        </p15:guide>
        <p15:guide id="4" pos="2817">
          <p15:clr>
            <a:srgbClr val="A4A3A4"/>
          </p15:clr>
        </p15:guide>
        <p15:guide id="5" pos="5261" userDrawn="1">
          <p15:clr>
            <a:srgbClr val="A4A3A4"/>
          </p15:clr>
        </p15:guide>
        <p15:guide id="6" pos="230">
          <p15:clr>
            <a:srgbClr val="A4A3A4"/>
          </p15:clr>
        </p15:guide>
        <p15:guide id="7" pos="38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C00"/>
    <a:srgbClr val="92D400"/>
    <a:srgbClr val="002776"/>
    <a:srgbClr val="FFC000"/>
    <a:srgbClr val="3C8A2E"/>
    <a:srgbClr val="313131"/>
    <a:srgbClr val="C9DD03"/>
    <a:srgbClr val="575757"/>
    <a:srgbClr val="8C8C8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81" autoAdjust="0"/>
  </p:normalViewPr>
  <p:slideViewPr>
    <p:cSldViewPr snapToGrid="0" showGuides="1">
      <p:cViewPr varScale="1">
        <p:scale>
          <a:sx n="71" d="100"/>
          <a:sy n="71" d="100"/>
        </p:scale>
        <p:origin x="1092" y="60"/>
      </p:cViewPr>
      <p:guideLst>
        <p:guide orient="horz" pos="4036"/>
        <p:guide orient="horz" pos="1145"/>
        <p:guide pos="5612"/>
        <p:guide pos="2817"/>
        <p:guide pos="5261"/>
        <p:guide pos="230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88"/>
    </p:cViewPr>
  </p:sorterViewPr>
  <p:notesViewPr>
    <p:cSldViewPr snapToGrid="0" showGuides="1">
      <p:cViewPr varScale="1">
        <p:scale>
          <a:sx n="50" d="100"/>
          <a:sy n="50" d="100"/>
        </p:scale>
        <p:origin x="2898" y="4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40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173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5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4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B1FEB637-BC42-497E-9119-65CA0380A6EE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61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761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125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993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712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1113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555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633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36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27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0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352865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5870386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603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9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1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78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6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8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4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8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© 2016 Ambruz &amp; Dark Deloitte Legal </a:t>
            </a:r>
            <a:r>
              <a:rPr lang="en-US" dirty="0" err="1" smtClean="0">
                <a:solidFill>
                  <a:srgbClr val="FFFFFF"/>
                </a:solidFill>
              </a:rPr>
              <a:t>s.r.o</a:t>
            </a:r>
            <a:r>
              <a:rPr lang="en-US" dirty="0" smtClean="0">
                <a:solidFill>
                  <a:srgbClr val="FFFFFF"/>
                </a:solidFill>
              </a:rPr>
              <a:t>., </a:t>
            </a:r>
            <a:r>
              <a:rPr lang="en-US" dirty="0" err="1" smtClean="0">
                <a:solidFill>
                  <a:srgbClr val="FFFFFF"/>
                </a:solidFill>
              </a:rPr>
              <a:t>advokátní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kancelář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prstClr val="white"/>
                </a:solidFill>
              </a:rPr>
              <a:pPr algn="r"/>
              <a:t>‹#›</a:t>
            </a:fld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5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89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62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6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306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8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53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© 2016 Ambruz &amp; Dark Deloitte Legal </a:t>
            </a:r>
            <a:r>
              <a:rPr lang="en-US" dirty="0" err="1" smtClean="0">
                <a:solidFill>
                  <a:srgbClr val="FFFFFF"/>
                </a:solidFill>
              </a:rPr>
              <a:t>s.r.o</a:t>
            </a:r>
            <a:r>
              <a:rPr lang="en-US" dirty="0" smtClean="0">
                <a:solidFill>
                  <a:srgbClr val="FFFFFF"/>
                </a:solidFill>
              </a:rPr>
              <a:t>., </a:t>
            </a:r>
            <a:r>
              <a:rPr lang="en-US" dirty="0" err="1" smtClean="0">
                <a:solidFill>
                  <a:srgbClr val="FFFFFF"/>
                </a:solidFill>
              </a:rPr>
              <a:t>advokátní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kancelář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prstClr val="white"/>
                </a:solidFill>
              </a:rPr>
              <a:pPr algn="r"/>
              <a:t>‹#›</a:t>
            </a:fld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66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0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55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33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33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9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74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352865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5870386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699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835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Nabídka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právních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služeb</a:t>
            </a:r>
            <a:endParaRPr lang="en-US" sz="650" dirty="0" smtClean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© 201</a:t>
            </a:r>
            <a:r>
              <a:rPr lang="cs-CZ" sz="650" dirty="0" smtClean="0">
                <a:solidFill>
                  <a:prstClr val="white"/>
                </a:solidFill>
                <a:latin typeface="Verdana"/>
                <a:cs typeface="+mn-cs"/>
              </a:rPr>
              <a:t>6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Ambruz &amp; Dark Deloitte Legal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s.r.o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.,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advokátní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kancelář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  <a:latin typeface="Verdana"/>
                <a:cs typeface="+mn-cs"/>
              </a:rPr>
              <a:pPr algn="r" fontAlgn="auto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8800" y="2226365"/>
            <a:ext cx="6453188" cy="276916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820723" y="2014329"/>
            <a:ext cx="48186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55617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8800" y="2226365"/>
            <a:ext cx="6453188" cy="276916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1820723" y="2014329"/>
            <a:ext cx="48186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© 201</a:t>
            </a:r>
            <a:r>
              <a:rPr lang="cs-CZ" sz="650" dirty="0" smtClean="0">
                <a:solidFill>
                  <a:prstClr val="white"/>
                </a:solidFill>
                <a:latin typeface="Verdana"/>
                <a:cs typeface="+mn-cs"/>
              </a:rPr>
              <a:t>6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Ambruz &amp; Dark Deloitte Legal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s.r.o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.,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advokátní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kancelář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  <a:latin typeface="Verdana"/>
                <a:cs typeface="+mn-cs"/>
              </a:rPr>
              <a:pPr algn="r" fontAlgn="auto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Nabídka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právních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služeb</a:t>
            </a:r>
            <a:endParaRPr lang="en-US" sz="650" dirty="0" smtClean="0">
              <a:solidFill>
                <a:prstClr val="white"/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62401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Nabídka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právních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služeb</a:t>
            </a:r>
            <a:endParaRPr lang="en-US" sz="650" dirty="0" smtClean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  <a:latin typeface="Verdana"/>
                <a:cs typeface="+mn-cs"/>
              </a:rPr>
              <a:pPr algn="r" fontAlgn="auto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© 201</a:t>
            </a:r>
            <a:r>
              <a:rPr lang="cs-CZ" sz="650" dirty="0" smtClean="0">
                <a:solidFill>
                  <a:prstClr val="white"/>
                </a:solidFill>
                <a:latin typeface="Verdana"/>
                <a:cs typeface="+mn-cs"/>
              </a:rPr>
              <a:t>6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Ambruz &amp; Dark Deloitte Legal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s.r.o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.,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advokátní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kancelář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6729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39544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Nabídka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právních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služeb</a:t>
            </a:r>
            <a:endParaRPr lang="en-US" sz="650" dirty="0" smtClean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  <a:latin typeface="Verdana"/>
                <a:cs typeface="+mn-cs"/>
              </a:rPr>
              <a:pPr algn="r" fontAlgn="auto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© 201</a:t>
            </a:r>
            <a:r>
              <a:rPr lang="cs-CZ" sz="650" dirty="0" smtClean="0">
                <a:solidFill>
                  <a:prstClr val="white"/>
                </a:solidFill>
                <a:latin typeface="Verdana"/>
                <a:cs typeface="+mn-cs"/>
              </a:rPr>
              <a:t>6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Ambruz &amp; Dark Deloitte Legal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s.r.o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.,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advokátní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white"/>
                </a:solidFill>
                <a:latin typeface="Verdana"/>
                <a:cs typeface="+mn-cs"/>
              </a:rPr>
              <a:t>kancelář</a:t>
            </a:r>
            <a:r>
              <a:rPr lang="en-US" sz="650" dirty="0" smtClean="0">
                <a:solidFill>
                  <a:prstClr val="white"/>
                </a:solidFill>
                <a:latin typeface="Verdana"/>
                <a:cs typeface="+mn-cs"/>
              </a:rPr>
              <a:t> </a:t>
            </a:r>
            <a:endParaRPr lang="en-US" sz="650" dirty="0">
              <a:solidFill>
                <a:prstClr val="white"/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57978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988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848910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058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spcAft>
                <a:spcPts val="600"/>
              </a:spcAft>
              <a:defRPr sz="1400"/>
            </a:lvl1pPr>
            <a:lvl2pPr>
              <a:spcAft>
                <a:spcPts val="600"/>
              </a:spcAft>
              <a:defRPr sz="1200"/>
            </a:lvl2pPr>
            <a:lvl3pPr>
              <a:spcAft>
                <a:spcPts val="600"/>
              </a:spcAft>
              <a:defRPr sz="1200"/>
            </a:lvl3pPr>
            <a:lvl4pPr>
              <a:spcAft>
                <a:spcPts val="600"/>
              </a:spcAft>
              <a:defRPr sz="1200"/>
            </a:lvl4pPr>
            <a:lvl5pPr>
              <a:spcAft>
                <a:spcPts val="600"/>
              </a:spcAft>
              <a:defRPr sz="12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519790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21967792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6876271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74073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79441307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44917574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17188457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9047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524811957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531165"/>
            <a:ext cx="6590196" cy="3850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000"/>
            </a:lvl1pPr>
            <a:lvl2pPr>
              <a:defRPr sz="1000"/>
            </a:lvl2pPr>
            <a:lvl3pPr marL="345600" indent="-172800">
              <a:buFont typeface="Verdana" panose="020B0604030504040204" pitchFamily="34" charset="0"/>
              <a:buChar char="−"/>
              <a:defRPr sz="1000"/>
            </a:lvl3pPr>
            <a:lvl4pPr marL="518400" indent="-172800">
              <a:buFont typeface="Verdana" panose="020B0604030504040204" pitchFamily="34" charset="0"/>
              <a:buChar char="−"/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531165"/>
            <a:ext cx="1620000" cy="385058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527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1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 i="1">
                <a:solidFill>
                  <a:schemeClr val="accent3"/>
                </a:solidFill>
              </a:defRPr>
            </a:lvl1pPr>
            <a:lvl2pPr>
              <a:defRPr sz="1400" i="1">
                <a:solidFill>
                  <a:schemeClr val="accent3"/>
                </a:solidFill>
              </a:defRPr>
            </a:lvl2pPr>
            <a:lvl3pPr>
              <a:defRPr sz="1400" i="1">
                <a:solidFill>
                  <a:schemeClr val="accent3"/>
                </a:solidFill>
              </a:defRPr>
            </a:lvl3pPr>
            <a:lvl4pPr>
              <a:defRPr sz="1400" i="1">
                <a:solidFill>
                  <a:schemeClr val="accent3"/>
                </a:solidFill>
              </a:defRPr>
            </a:lvl4pPr>
            <a:lvl5pPr>
              <a:defRPr sz="1400" i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11699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 i="1">
                <a:solidFill>
                  <a:schemeClr val="accent3"/>
                </a:solidFill>
              </a:defRPr>
            </a:lvl1pPr>
            <a:lvl2pPr>
              <a:defRPr sz="1400" i="1">
                <a:solidFill>
                  <a:schemeClr val="accent3"/>
                </a:solidFill>
              </a:defRPr>
            </a:lvl2pPr>
            <a:lvl3pPr>
              <a:defRPr sz="1400" i="1">
                <a:solidFill>
                  <a:schemeClr val="accent3"/>
                </a:solidFill>
              </a:defRPr>
            </a:lvl3pPr>
            <a:lvl4pPr>
              <a:defRPr sz="1400" i="1">
                <a:solidFill>
                  <a:schemeClr val="accent3"/>
                </a:solidFill>
              </a:defRPr>
            </a:lvl4pPr>
            <a:lvl5pPr>
              <a:defRPr sz="1400" i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671534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9" y="2886340"/>
            <a:ext cx="1631802" cy="756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352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49200" y="1666800"/>
            <a:ext cx="6718936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1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1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1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1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7169434" y="1677131"/>
            <a:ext cx="1987250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80147" y="1710641"/>
            <a:ext cx="1638300" cy="2676525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357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93700" y="1700213"/>
            <a:ext cx="6970268" cy="4681538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5999" y="295683"/>
            <a:ext cx="8365413" cy="1129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34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404813"/>
            <a:ext cx="1633731" cy="307849"/>
          </a:xfrm>
          <a:prstGeom prst="rect">
            <a:avLst/>
          </a:prstGeom>
        </p:spPr>
      </p:pic>
      <p:sp>
        <p:nvSpPr>
          <p:cNvPr id="23" name="Subtitle 2"/>
          <p:cNvSpPr>
            <a:spLocks noGrp="1"/>
          </p:cNvSpPr>
          <p:nvPr>
            <p:ph type="subTitle" idx="1"/>
          </p:nvPr>
        </p:nvSpPr>
        <p:spPr bwMode="gray">
          <a:xfrm>
            <a:off x="395288" y="5864229"/>
            <a:ext cx="41767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5288" y="6399564"/>
            <a:ext cx="417671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00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95422" y="1700213"/>
            <a:ext cx="3960000" cy="4420800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</a:p>
          <a:p>
            <a:pPr lvl="6"/>
            <a:r>
              <a:rPr lang="en-US" dirty="0" smtClean="0"/>
              <a:t>Sixth level</a:t>
            </a:r>
          </a:p>
          <a:p>
            <a:pPr lvl="7"/>
            <a:r>
              <a:rPr lang="en-US" dirty="0" smtClean="0"/>
              <a:t>Seventh level</a:t>
            </a:r>
          </a:p>
          <a:p>
            <a:pPr lvl="8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3994383" cy="3996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700213"/>
            <a:ext cx="3989454" cy="3857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" y="651600"/>
            <a:ext cx="8352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6000" y="295683"/>
            <a:ext cx="8352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91080" y="6121013"/>
            <a:ext cx="8359220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241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" y="651600"/>
            <a:ext cx="8352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6000" y="295683"/>
            <a:ext cx="8352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91079" y="2051999"/>
            <a:ext cx="8359221" cy="406901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95999" y="1700213"/>
            <a:ext cx="8352001" cy="3571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91081" y="6121013"/>
            <a:ext cx="8359220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274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174240" y="1560053"/>
            <a:ext cx="6718936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2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2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2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2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1487247"/>
            <a:ext cx="1987250" cy="0"/>
          </a:xfrm>
          <a:prstGeom prst="line">
            <a:avLst/>
          </a:pr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49250" y="1560513"/>
            <a:ext cx="1638300" cy="267652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84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305878" y="1666800"/>
            <a:ext cx="6442122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2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2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2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2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-39756" y="1677131"/>
            <a:ext cx="1987250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9496" y="1710641"/>
            <a:ext cx="1638300" cy="2676525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634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3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416890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409930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3876491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3876491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6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2910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2528528"/>
            <a:ext cx="1631802" cy="756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72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0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</a:t>
            </a:r>
            <a:r>
              <a:rPr lang="cs-CZ" dirty="0" smtClean="0">
                <a:solidFill>
                  <a:schemeClr val="bg2"/>
                </a:solidFill>
              </a:rPr>
              <a:t>7</a:t>
            </a:r>
            <a:r>
              <a:rPr lang="en-US" dirty="0" smtClean="0">
                <a:solidFill>
                  <a:schemeClr val="bg2"/>
                </a:solidFill>
              </a:rPr>
              <a:t> Ambruz &amp; Dark Deloitte Legal s.r.o.,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fld id="{C05F13E1-2D2F-4C3C-A987-B135AF9A096C}" type="slidenum">
              <a:rPr lang="en-US" sz="800">
                <a:solidFill>
                  <a:schemeClr val="bg1"/>
                </a:solidFill>
                <a:cs typeface="+mn-cs"/>
              </a:rPr>
              <a:pPr lvl="0" algn="r">
                <a:buClrTx/>
                <a:buFontTx/>
                <a:buNone/>
              </a:pPr>
              <a:t>‹#›</a:t>
            </a:fld>
            <a:endParaRPr lang="en-US" sz="8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8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34" Type="http://schemas.openxmlformats.org/officeDocument/2006/relationships/theme" Target="../theme/theme4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33" Type="http://schemas.openxmlformats.org/officeDocument/2006/relationships/slideLayout" Target="../slideLayouts/slideLayout72.xml"/><Relationship Id="rId38" Type="http://schemas.openxmlformats.org/officeDocument/2006/relationships/image" Target="../media/image6.emf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29" Type="http://schemas.openxmlformats.org/officeDocument/2006/relationships/slideLayout" Target="../slideLayouts/slideLayout68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32" Type="http://schemas.openxmlformats.org/officeDocument/2006/relationships/slideLayout" Target="../slideLayouts/slideLayout71.xml"/><Relationship Id="rId37" Type="http://schemas.openxmlformats.org/officeDocument/2006/relationships/oleObject" Target="../embeddings/oleObject4.bin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28" Type="http://schemas.openxmlformats.org/officeDocument/2006/relationships/slideLayout" Target="../slideLayouts/slideLayout67.xml"/><Relationship Id="rId36" Type="http://schemas.openxmlformats.org/officeDocument/2006/relationships/tags" Target="../tags/tag4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31" Type="http://schemas.openxmlformats.org/officeDocument/2006/relationships/slideLayout" Target="../slideLayouts/slideLayout70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slideLayout" Target="../slideLayouts/slideLayout66.xml"/><Relationship Id="rId30" Type="http://schemas.openxmlformats.org/officeDocument/2006/relationships/slideLayout" Target="../slideLayouts/slideLayout69.xml"/><Relationship Id="rId35" Type="http://schemas.openxmlformats.org/officeDocument/2006/relationships/vmlDrawing" Target="../drawings/vmlDrawing4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0219103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endParaRPr lang="en-US" sz="800" dirty="0">
              <a:solidFill>
                <a:srgbClr val="8C8C8C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800" dirty="0" smtClean="0"/>
              <a:t>© 2017 Ambruz &amp; </a:t>
            </a:r>
            <a:r>
              <a:rPr lang="cs-CZ" sz="800" dirty="0" err="1" smtClean="0"/>
              <a:t>Dark</a:t>
            </a:r>
            <a:r>
              <a:rPr lang="cs-CZ" sz="800" dirty="0" smtClean="0"/>
              <a:t> Deloitte Legal s.r.o., advokátní kancelář</a:t>
            </a:r>
            <a:endParaRPr lang="cs-CZ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72" r:id="rId2"/>
    <p:sldLayoutId id="2147483974" r:id="rId3"/>
    <p:sldLayoutId id="2147483976" r:id="rId4"/>
    <p:sldLayoutId id="2147484011" r:id="rId5"/>
    <p:sldLayoutId id="2147484013" r:id="rId6"/>
    <p:sldLayoutId id="2147484014" r:id="rId7"/>
    <p:sldLayoutId id="2147484012" r:id="rId8"/>
    <p:sldLayoutId id="2147483981" r:id="rId9"/>
    <p:sldLayoutId id="2147483985" r:id="rId10"/>
    <p:sldLayoutId id="2147483986" r:id="rId11"/>
    <p:sldLayoutId id="2147483978" r:id="rId12"/>
    <p:sldLayoutId id="214748414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srgbClr val="8C8C8C"/>
                </a:solidFill>
              </a:rPr>
              <a:pPr algn="r"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cs-CZ" dirty="0" smtClean="0"/>
              <a:t>© 2016 Ambruz &amp;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Deloitte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63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srgbClr val="8C8C8C"/>
                </a:solidFill>
              </a:rPr>
              <a:pPr algn="r"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cs-CZ" dirty="0" smtClean="0"/>
              <a:t>© 2016 Ambruz &amp;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Deloitte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8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5"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cs-CZ" sz="650" dirty="0" smtClean="0">
                <a:solidFill>
                  <a:prstClr val="black"/>
                </a:solidFill>
                <a:latin typeface="Verdana"/>
                <a:cs typeface="+mn-cs"/>
              </a:rPr>
              <a:t>Real </a:t>
            </a:r>
            <a:r>
              <a:rPr lang="cs-CZ" sz="650" dirty="0" err="1" smtClean="0">
                <a:solidFill>
                  <a:prstClr val="black"/>
                </a:solidFill>
                <a:latin typeface="Verdana"/>
                <a:cs typeface="+mn-cs"/>
              </a:rPr>
              <a:t>Estate</a:t>
            </a:r>
            <a:r>
              <a:rPr lang="cs-CZ" sz="650" dirty="0" smtClean="0">
                <a:solidFill>
                  <a:prstClr val="black"/>
                </a:solidFill>
                <a:latin typeface="Verdana"/>
                <a:cs typeface="+mn-cs"/>
              </a:rPr>
              <a:t> Market &gt; </a:t>
            </a:r>
            <a:r>
              <a:rPr lang="cs-CZ" sz="650" dirty="0" err="1" smtClean="0">
                <a:solidFill>
                  <a:prstClr val="black"/>
                </a:solidFill>
                <a:latin typeface="Verdana"/>
                <a:cs typeface="+mn-cs"/>
              </a:rPr>
              <a:t>Spring</a:t>
            </a:r>
            <a:r>
              <a:rPr lang="cs-CZ" sz="650" dirty="0" smtClean="0">
                <a:solidFill>
                  <a:prstClr val="black"/>
                </a:solidFill>
                <a:latin typeface="Verdana"/>
                <a:cs typeface="+mn-cs"/>
              </a:rPr>
              <a:t> 2017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© 2017 Pro </a:t>
            </a:r>
            <a:r>
              <a:rPr lang="en-US" sz="650" dirty="0" err="1" smtClean="0">
                <a:solidFill>
                  <a:prstClr val="black"/>
                </a:solidFill>
                <a:latin typeface="Verdana"/>
                <a:cs typeface="+mn-cs"/>
              </a:rPr>
              <a:t>více</a:t>
            </a: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black"/>
                </a:solidFill>
                <a:latin typeface="Verdana"/>
                <a:cs typeface="+mn-cs"/>
              </a:rPr>
              <a:t>informací</a:t>
            </a: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black"/>
                </a:solidFill>
                <a:latin typeface="Verdana"/>
                <a:cs typeface="+mn-cs"/>
              </a:rPr>
              <a:t>kontaktujte</a:t>
            </a: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 Ambruz &amp; Dark Deloitte Legal s.r.o., </a:t>
            </a:r>
            <a:r>
              <a:rPr lang="en-US" sz="650" dirty="0" err="1" smtClean="0">
                <a:solidFill>
                  <a:prstClr val="black"/>
                </a:solidFill>
                <a:latin typeface="Verdana"/>
                <a:cs typeface="+mn-cs"/>
              </a:rPr>
              <a:t>advokátní</a:t>
            </a: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 </a:t>
            </a:r>
            <a:r>
              <a:rPr lang="en-US" sz="650" dirty="0" err="1" smtClean="0">
                <a:solidFill>
                  <a:prstClr val="black"/>
                </a:solidFill>
                <a:latin typeface="Verdana"/>
                <a:cs typeface="+mn-cs"/>
              </a:rPr>
              <a:t>kancelář</a:t>
            </a:r>
            <a:r>
              <a:rPr lang="en-US" sz="650" dirty="0" smtClean="0">
                <a:solidFill>
                  <a:prstClr val="black"/>
                </a:solidFill>
                <a:latin typeface="Verdana"/>
                <a:cs typeface="+mn-cs"/>
              </a:rPr>
              <a:t>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black"/>
                </a:solidFill>
                <a:latin typeface="Verdana"/>
                <a:cs typeface="+mn-cs"/>
              </a:rPr>
              <a:pPr algn="r" fontAlgn="auto">
                <a:spcBef>
                  <a:spcPts val="600"/>
                </a:spcBef>
                <a:spcAft>
                  <a:spcPts val="0"/>
                </a:spcAft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black"/>
              </a:solidFill>
              <a:latin typeface="Verdan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9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  <p:sldLayoutId id="2147484131" r:id="rId16"/>
    <p:sldLayoutId id="2147484132" r:id="rId17"/>
    <p:sldLayoutId id="2147484133" r:id="rId18"/>
    <p:sldLayoutId id="2147484134" r:id="rId19"/>
    <p:sldLayoutId id="2147484135" r:id="rId20"/>
    <p:sldLayoutId id="2147484136" r:id="rId21"/>
    <p:sldLayoutId id="2147484137" r:id="rId22"/>
    <p:sldLayoutId id="2147484138" r:id="rId23"/>
    <p:sldLayoutId id="2147484139" r:id="rId24"/>
    <p:sldLayoutId id="2147484140" r:id="rId25"/>
    <p:sldLayoutId id="2147484141" r:id="rId26"/>
    <p:sldLayoutId id="2147484142" r:id="rId27"/>
    <p:sldLayoutId id="2147484143" r:id="rId28"/>
    <p:sldLayoutId id="2147484144" r:id="rId29"/>
    <p:sldLayoutId id="2147484145" r:id="rId30"/>
    <p:sldLayoutId id="2147484146" r:id="rId31"/>
    <p:sldLayoutId id="2147484147" r:id="rId32"/>
    <p:sldLayoutId id="2147484148" r:id="rId33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8775" y="3275536"/>
            <a:ext cx="4675238" cy="505645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/>
              <a:t>Vybrané problémy </a:t>
            </a:r>
            <a:r>
              <a:rPr lang="cs-CZ" sz="3600" dirty="0"/>
              <a:t>vodoprávní </a:t>
            </a:r>
            <a:r>
              <a:rPr lang="cs-CZ" sz="3600" dirty="0" smtClean="0"/>
              <a:t>praxe</a:t>
            </a:r>
            <a:endParaRPr lang="cs-CZ" sz="3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775" y="5236509"/>
            <a:ext cx="4195762" cy="29845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cs-CZ" sz="1600" dirty="0" smtClean="0"/>
              <a:t>Zdeněk Horáček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600" dirty="0"/>
              <a:t>XXXII. Setkání vodohospodářů v Kutné Hoře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600" dirty="0" smtClean="0"/>
              <a:t>23</a:t>
            </a:r>
            <a:r>
              <a:rPr lang="cs-CZ" sz="1600" dirty="0" smtClean="0"/>
              <a:t>. </a:t>
            </a:r>
            <a:r>
              <a:rPr lang="cs-CZ" sz="1600" dirty="0" smtClean="0"/>
              <a:t>května </a:t>
            </a:r>
            <a:r>
              <a:rPr lang="cs-CZ" sz="1600" dirty="0" smtClean="0"/>
              <a:t>2017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7" name="Picture 3" descr="C:\Users\mformankova\AppData\Local\Microsoft\Windows\Temporary Internet Files\Content.Outlook\3DGXKE3W\dreamstime_6134503 (2)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8" b="44455"/>
          <a:stretch/>
        </p:blipFill>
        <p:spPr bwMode="auto">
          <a:xfrm flipH="1">
            <a:off x="0" y="5958454"/>
            <a:ext cx="9144000" cy="89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360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57188" y="2191871"/>
            <a:ext cx="8429654" cy="2821134"/>
          </a:xfrm>
        </p:spPr>
        <p:txBody>
          <a:bodyPr/>
          <a:lstStyle/>
          <a:p>
            <a:pPr algn="ctr"/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pozornost!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134" y="5156396"/>
            <a:ext cx="4848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5325">
              <a:buFont typeface="Arial" charset="0"/>
              <a:buNone/>
            </a:pPr>
            <a:r>
              <a:rPr lang="sk-SK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JUDr. Zdeněk Horáček, </a:t>
            </a:r>
            <a:r>
              <a:rPr lang="cs-CZ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Ph.D.</a:t>
            </a:r>
          </a:p>
          <a:p>
            <a:pPr defTabSz="695325"/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+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420</a:t>
            </a:r>
            <a:r>
              <a:rPr lang="hu-H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246 042 812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95325">
              <a:spcAft>
                <a:spcPts val="0"/>
              </a:spcAft>
              <a:buFont typeface="Arial" charset="0"/>
              <a:buNone/>
            </a:pPr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zhoracek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@deloitteCE.com</a:t>
            </a:r>
          </a:p>
        </p:txBody>
      </p:sp>
    </p:spTree>
    <p:extLst>
      <p:ext uri="{BB962C8B-B14F-4D97-AF65-F5344CB8AC3E}">
        <p14:creationId xmlns:p14="http://schemas.microsoft.com/office/powerpoint/2010/main" val="26250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cs-CZ" dirty="0"/>
              <a:t>Deloitte </a:t>
            </a:r>
            <a:r>
              <a:rPr lang="cs-CZ" dirty="0" err="1"/>
              <a:t>Legal</a:t>
            </a:r>
            <a:r>
              <a:rPr lang="cs-CZ" dirty="0"/>
              <a:t> označuje právní praxe přidružených společností členských firem Deloitte </a:t>
            </a:r>
            <a:r>
              <a:rPr lang="cs-CZ" dirty="0" err="1"/>
              <a:t>Touche</a:t>
            </a:r>
            <a:r>
              <a:rPr lang="cs-CZ" dirty="0"/>
              <a:t> </a:t>
            </a:r>
            <a:r>
              <a:rPr lang="cs-CZ" dirty="0" err="1"/>
              <a:t>Tohmatsu</a:t>
            </a:r>
            <a:r>
              <a:rPr lang="cs-CZ" dirty="0"/>
              <a:t> Limited, které poskytují právní služby. Z právních a regulatorních důvodů právní služby neposkytují všechny členské firmy. </a:t>
            </a:r>
            <a:endParaRPr lang="cs-CZ" dirty="0" smtClean="0"/>
          </a:p>
          <a:p>
            <a:r>
              <a:rPr lang="cs-CZ" dirty="0" smtClean="0"/>
              <a:t>Deloitte </a:t>
            </a:r>
            <a:r>
              <a:rPr lang="cs-CZ" dirty="0"/>
              <a:t>označuje jednu či více společností Deloitte </a:t>
            </a:r>
            <a:r>
              <a:rPr lang="cs-CZ" dirty="0" err="1"/>
              <a:t>Touche</a:t>
            </a:r>
            <a:r>
              <a:rPr lang="cs-CZ" dirty="0"/>
              <a:t> </a:t>
            </a:r>
            <a:r>
              <a:rPr lang="cs-CZ" dirty="0" err="1"/>
              <a:t>Tohmatsu</a:t>
            </a:r>
            <a:r>
              <a:rPr lang="cs-CZ" dirty="0"/>
              <a:t> Limited, britské privátní společnosti s ručením omezeným zárukou („DTTL“), jejích členských firem a jejich spřízněných subjektů. Společnost DTTL a každá z jejích členských firem představuje samostatný a nezávislý právní subjekt. Společnost DTTL (rovněž označovaná jako „Deloitte </a:t>
            </a:r>
            <a:r>
              <a:rPr lang="cs-CZ" dirty="0" err="1"/>
              <a:t>Global</a:t>
            </a:r>
            <a:r>
              <a:rPr lang="cs-CZ" dirty="0"/>
              <a:t>“) služby klientům neposkytuje. Podrobné informace o společnosti Deloitte </a:t>
            </a:r>
            <a:r>
              <a:rPr lang="cs-CZ" dirty="0" err="1"/>
              <a:t>Touche</a:t>
            </a:r>
            <a:r>
              <a:rPr lang="cs-CZ" dirty="0"/>
              <a:t> </a:t>
            </a:r>
            <a:r>
              <a:rPr lang="cs-CZ" dirty="0" err="1"/>
              <a:t>Tohmatsu</a:t>
            </a:r>
            <a:r>
              <a:rPr lang="cs-CZ" dirty="0"/>
              <a:t> Limited a jejích členských firmách jsou uvedeny na adrese www.deloitte.com/</a:t>
            </a:r>
            <a:r>
              <a:rPr lang="cs-CZ" dirty="0" err="1"/>
              <a:t>cz</a:t>
            </a:r>
            <a:r>
              <a:rPr lang="cs-CZ" dirty="0"/>
              <a:t>/</a:t>
            </a:r>
            <a:r>
              <a:rPr lang="cs-CZ" dirty="0" err="1"/>
              <a:t>onas</a:t>
            </a:r>
            <a:r>
              <a:rPr lang="cs-CZ" dirty="0"/>
              <a:t>.</a:t>
            </a:r>
          </a:p>
          <a:p>
            <a:r>
              <a:rPr lang="cs-CZ" dirty="0" smtClean="0"/>
              <a:t>Společnost </a:t>
            </a:r>
            <a:r>
              <a:rPr lang="cs-CZ" dirty="0"/>
              <a:t>Deloitte poskytuje služby v oblasti auditu, poradenství, právního a finančního poradenství, poradenství v oblasti rizik a daní a související služby klientům v celé řadě odvětví veřejného a soukromého sektoru. Díky globálně propojené síti členských firem ve více než 150 zemích a teritoriích má společnost Deloitte světové možnosti a poznatky a poskytuje svým klientům, mezi něž patří čtyři z pěti společností figurujících v žebříčku </a:t>
            </a:r>
            <a:r>
              <a:rPr lang="cs-CZ" dirty="0" err="1"/>
              <a:t>Fortune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500 ®, vysoce kvalitní služby </a:t>
            </a: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oblastech</a:t>
            </a:r>
            <a:r>
              <a:rPr lang="cs-CZ" dirty="0"/>
              <a:t>, ve kterých klienti řeší své nejkomplexnější podnikatelské výzvy. Chcete-li se dozvědět více o způsobu, jakým zhruba 244 000 odborníků dělá to, co má pro klienty smysl, kontaktujte nás prostřednictvím sociálních sítí </a:t>
            </a:r>
            <a:r>
              <a:rPr lang="cs-CZ" dirty="0" err="1"/>
              <a:t>Facebook</a:t>
            </a:r>
            <a:r>
              <a:rPr lang="cs-CZ" dirty="0"/>
              <a:t>, </a:t>
            </a:r>
            <a:r>
              <a:rPr lang="cs-CZ" dirty="0" err="1"/>
              <a:t>LinkedIn</a:t>
            </a:r>
            <a:r>
              <a:rPr lang="cs-CZ" dirty="0"/>
              <a:t> či </a:t>
            </a:r>
            <a:r>
              <a:rPr lang="cs-CZ" dirty="0" err="1"/>
              <a:t>Twitter</a:t>
            </a:r>
            <a:r>
              <a:rPr lang="cs-CZ" dirty="0"/>
              <a:t>. </a:t>
            </a:r>
          </a:p>
          <a:p>
            <a:r>
              <a:rPr lang="cs-CZ" dirty="0" smtClean="0"/>
              <a:t>Společnost </a:t>
            </a:r>
            <a:r>
              <a:rPr lang="cs-CZ" dirty="0"/>
              <a:t>Deloitte ve střední Evropě je regionální organizací subjektů sdružených ve společnosti Deloitte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Holdings</a:t>
            </a:r>
            <a:r>
              <a:rPr lang="cs-CZ" dirty="0"/>
              <a:t> Limited, která je členskou firmou sdružení Deloitte </a:t>
            </a:r>
            <a:r>
              <a:rPr lang="cs-CZ" dirty="0" err="1"/>
              <a:t>Touche</a:t>
            </a:r>
            <a:r>
              <a:rPr lang="cs-CZ" dirty="0"/>
              <a:t> </a:t>
            </a:r>
            <a:r>
              <a:rPr lang="cs-CZ" dirty="0" err="1"/>
              <a:t>Tohmatsu</a:t>
            </a:r>
            <a:r>
              <a:rPr lang="cs-CZ" dirty="0"/>
              <a:t> Limited ve střední Evropě. Odborné služby poskytují dceřiné a přidružené podniky společnosti Deloitte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Holdings</a:t>
            </a:r>
            <a:r>
              <a:rPr lang="cs-CZ" dirty="0"/>
              <a:t> Limited, které jsou samostatnými 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nezávislými </a:t>
            </a:r>
            <a:r>
              <a:rPr lang="cs-CZ" dirty="0"/>
              <a:t>právními subjekty. Dceřiné a přidružené podniky společnosti Deloitte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Holdings</a:t>
            </a:r>
            <a:r>
              <a:rPr lang="cs-CZ" dirty="0"/>
              <a:t> Limited patří ve středoevropském regionu k předním firmám poskytujícím služby prostřednictvím téměř 6 000 zaměstnanců ze 41 pracovišť v 18 zemích.</a:t>
            </a:r>
          </a:p>
          <a:p>
            <a:r>
              <a:rPr lang="cs-CZ" dirty="0" smtClean="0"/>
              <a:t>© </a:t>
            </a:r>
            <a:r>
              <a:rPr lang="cs-CZ" dirty="0"/>
              <a:t>2017 Pro více informací kontaktujte </a:t>
            </a:r>
            <a:r>
              <a:rPr lang="cs-CZ" dirty="0" smtClean="0"/>
              <a:t>Ambruz &amp;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Deloitte</a:t>
            </a:r>
            <a:r>
              <a:rPr lang="cs-CZ" dirty="0" smtClean="0"/>
              <a:t> Legal s.r.o., advokátní kancelář.</a:t>
            </a:r>
            <a:endParaRPr lang="cs-CZ" dirty="0"/>
          </a:p>
        </p:txBody>
      </p:sp>
      <p:pic>
        <p:nvPicPr>
          <p:cNvPr id="5" name="Picture Placeholder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125" b="-15125"/>
          <a:stretch/>
        </p:blipFill>
        <p:spPr>
          <a:xfrm>
            <a:off x="287503" y="201810"/>
            <a:ext cx="2444236" cy="1725448"/>
          </a:xfrm>
          <a:prstGeom prst="rect">
            <a:avLst/>
          </a:prstGeom>
        </p:spPr>
      </p:pic>
      <p:sp>
        <p:nvSpPr>
          <p:cNvPr id="7" name="Text Box 11"/>
          <p:cNvSpPr txBox="1"/>
          <p:nvPr/>
        </p:nvSpPr>
        <p:spPr>
          <a:xfrm>
            <a:off x="352975" y="338400"/>
            <a:ext cx="2160905" cy="4864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>
                <a:solidFill>
                  <a:srgbClr val="00277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Mobilní aplikace </a:t>
            </a:r>
            <a:endParaRPr lang="cs-CZ" sz="9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>
                <a:solidFill>
                  <a:srgbClr val="00277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Deloitte</a:t>
            </a:r>
            <a:r>
              <a:rPr lang="cs-CZ" sz="1200" b="1" dirty="0">
                <a:solidFill>
                  <a:srgbClr val="00277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smtClean="0">
                <a:solidFill>
                  <a:srgbClr val="00277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endParaRPr lang="cs-CZ" sz="9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2975" y="1864800"/>
            <a:ext cx="251671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altLang="cs-CZ" sz="800" dirty="0" smtClean="0">
                <a:solidFill>
                  <a:srgbClr val="00A1DE"/>
                </a:solidFill>
                <a:latin typeface="Verdana"/>
                <a:ea typeface="Times New Roman" panose="02020603050405020304" pitchFamily="18" charset="0"/>
                <a:cs typeface="Arial" panose="020B0604020202020204" pitchFamily="34" charset="0"/>
              </a:rPr>
              <a:t>Zpravodaje l Studie l Semináře l Novinky l Videa</a:t>
            </a:r>
            <a:endParaRPr lang="cs-CZ" altLang="cs-CZ" sz="800" dirty="0">
              <a:solidFill>
                <a:srgbClr val="00A1DE"/>
              </a:solidFill>
              <a:latin typeface="Verdana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4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 povolení k nakládání s vodami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8" y="1608216"/>
            <a:ext cx="8191172" cy="451816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11 odst. 1 vodního zákona č. 254/2001 Sb.:</a:t>
            </a:r>
          </a:p>
          <a:p>
            <a:pPr marL="268288" lvl="1" indent="0">
              <a:spcBef>
                <a:spcPts val="900"/>
              </a:spcBef>
              <a:buNone/>
            </a:pP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Práva a povinnosti vyplývající z povolení k nakládání s vodami, které bylo vydáno pro účel spojený s vlastnictvím k pozemkům a nebo stavbám, </a:t>
            </a:r>
            <a:r>
              <a:rPr lang="cs-CZ" sz="145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přecházejí na jejich nabyvatele, </a:t>
            </a:r>
            <a:r>
              <a:rPr lang="cs-CZ" sz="145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</a:t>
            </a:r>
            <a:r>
              <a:rPr lang="cs-CZ" sz="145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tyto pozemky a nebo stavby budou i nadále sloužit účelu uvedenému </a:t>
            </a:r>
            <a:r>
              <a:rPr lang="cs-CZ" sz="145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145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platí i pro jejich uživatele po dobu užívání těchto pozemků nebo staveb v rozsahu, který odpovídá rozsahu práv uživatele k nim, vyplývajícího ze vzájemného vztahu mezi vlastníkem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tímto uživatelem.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Nabyvatelé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těchto pozemků a nebo staveb, případně jejich uživatelé, jsou povinni oznámit vodoprávnímu úřadu, že došlo k převodu nebo přechodu pozemku nebo stavby,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nimiž je povolení k nakládání s vodami spojeno,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měsíců ode dne jejich převodu nebo přechodu, případně vzniku práv k jejich užívání.</a:t>
            </a:r>
            <a:endParaRPr lang="cs-CZ" sz="145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8 odst. 4 vodního zákona č. 138/1973 Sb.:</a:t>
            </a:r>
          </a:p>
          <a:p>
            <a:pPr marL="268288" lvl="1" indent="0">
              <a:spcBef>
                <a:spcPts val="900"/>
              </a:spcBef>
              <a:buNone/>
            </a:pP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vodohospodářský orgán nestanovil jinak, přecházejí práva a povinnosti vyplývající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povolení, které bylo uděleno pro účel spojený s užíváním určitého nemovitého majetku, </a:t>
            </a:r>
            <a:r>
              <a:rPr lang="cs-CZ" sz="14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cs-CZ" sz="14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dalšího nabyvatele, popřípadě uživatele takového majetku, pokud bude nadále tento majetek sloužit účelu, pro který bylo povolení uděleno. Další nabyvatelé, popřípadě uživatelé jsou povinni oznámit vodohospodářským orgánům, že došlo k převodu nebo přechodu majetku, s nímž bylo spojeno povolení, a to do dvou měsíců ode dne jeho převodu.</a:t>
            </a: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právní úprava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5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 povolení k nakládání s vodami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8" y="1608216"/>
            <a:ext cx="8365984" cy="451816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Předpoklady přechodu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11 odst. 1 vodního zákona č. 254/2001 Sb.:</a:t>
            </a: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Přecházejí pouze povolení k nakládání s vodami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„věcného“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charakteru (spojená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VD)</a:t>
            </a:r>
          </a:p>
          <a:p>
            <a:pPr lvl="2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Nepřecházejí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„osobní“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povolení, např. k chovu ryb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účelem podnikání</a:t>
            </a:r>
            <a:endParaRPr lang="cs-CZ" sz="14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Držitelem povolení k nakládání s vodami je (soukromoprávní) vlastník vodního díla</a:t>
            </a: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přechází z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vlastníka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vodního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díla na nabyvatele (vlastníka)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vodního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díla</a:t>
            </a: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 dílo bude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nadále sloužit účelu uvedenému v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</a:t>
            </a: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Prozatímní přechod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k nakládání s vodami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uživatele vodního díla</a:t>
            </a:r>
          </a:p>
          <a:p>
            <a:pPr lvl="1">
              <a:spcBef>
                <a:spcPts val="900"/>
              </a:spcBef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Povinnost ohlásit přechod povolení (nesplnění povinnosti ale nemá na přechod vliv)</a:t>
            </a:r>
          </a:p>
          <a:p>
            <a:pPr>
              <a:spcBef>
                <a:spcPts val="900"/>
              </a:spcBef>
            </a:pP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Předpoklady </a:t>
            </a: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přechodu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8 odst. 4 vodního zákona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138/1973 Sb.:</a:t>
            </a:r>
          </a:p>
          <a:p>
            <a:pPr marL="712788" lvl="1" indent="-255588">
              <a:spcBef>
                <a:spcPts val="900"/>
              </a:spcBef>
              <a:buNone/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	Přechod na uživatele(?)</a:t>
            </a: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Předpoklady přechodu povolení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2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 povolení k nakládání s vodami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406325" cy="4518168"/>
          </a:xfrm>
        </p:spPr>
        <p:txBody>
          <a:bodyPr/>
          <a:lstStyle/>
          <a:p>
            <a:pPr marL="268288" indent="0">
              <a:spcBef>
                <a:spcPts val="900"/>
              </a:spcBef>
              <a:buNone/>
            </a:pPr>
            <a:r>
              <a:rPr lang="cs-CZ" sz="16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problémy:</a:t>
            </a:r>
          </a:p>
          <a:p>
            <a:pPr>
              <a:spcBef>
                <a:spcPts val="900"/>
              </a:spcBef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k nakládání s vodami nepřechází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 převodu nebo přechodu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vodního díla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nabyvatele,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je oprávněným z povolení uživatel vodního díla</a:t>
            </a:r>
          </a:p>
          <a:p>
            <a:pPr>
              <a:spcBef>
                <a:spcPts val="900"/>
              </a:spcBef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k nakládání s vodami nepřechází na vlastníka vodního díla ani nezaniká při zániku právního titulu k užívání vodního díla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pokud je oprávněným z povolení uživatel vodního díla</a:t>
            </a:r>
          </a:p>
          <a:p>
            <a:pPr>
              <a:spcBef>
                <a:spcPts val="900"/>
              </a:spcBef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Vlastník nemůže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požádat o vlastní povolení k nakládání s vodami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pokud je oprávněným z povolení uživatel vodního díla</a:t>
            </a:r>
          </a:p>
          <a:p>
            <a:pPr>
              <a:spcBef>
                <a:spcPts val="900"/>
              </a:spcBef>
            </a:pPr>
            <a:endParaRPr lang="cs-CZ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indent="0">
              <a:spcBef>
                <a:spcPts val="900"/>
              </a:spcBef>
              <a:buNone/>
            </a:pPr>
            <a:r>
              <a:rPr lang="cs-CZ" sz="16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řešení:</a:t>
            </a:r>
          </a:p>
          <a:p>
            <a:pPr marL="268288" indent="-268288">
              <a:spcBef>
                <a:spcPts val="900"/>
              </a:spcBef>
              <a:buNone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Vlastník vodního díla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oprávněným z nakládání s vodami</a:t>
            </a:r>
          </a:p>
          <a:p>
            <a:pPr marL="268288" indent="-268288">
              <a:spcBef>
                <a:spcPts val="900"/>
              </a:spcBef>
              <a:buNone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	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Uživatel vodního díla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pouhým zástupcem vlastníka ve vodoprávním řízení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indent="-268288">
              <a:spcBef>
                <a:spcPts val="900"/>
              </a:spcBef>
              <a:buNone/>
            </a:pP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Dohoda mezi vlastníkem vodního díla a uživatelem</a:t>
            </a:r>
            <a:endParaRPr lang="cs-CZ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endParaRPr lang="cs-CZ" sz="1600" dirty="0" smtClean="0"/>
          </a:p>
          <a:p>
            <a:pPr>
              <a:spcBef>
                <a:spcPts val="900"/>
              </a:spcBef>
            </a:pPr>
            <a:endParaRPr lang="cs-CZ" sz="16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0" y="781577"/>
            <a:ext cx="8277901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problémy a jejich řešení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Vypořádání práv </a:t>
            </a:r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 stavbě VD na cizím poz.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406325" cy="4518168"/>
          </a:xfrm>
        </p:spPr>
        <p:txBody>
          <a:bodyPr/>
          <a:lstStyle/>
          <a:p>
            <a:pPr marL="268288" indent="0">
              <a:spcBef>
                <a:spcPts val="900"/>
              </a:spcBef>
              <a:buNone/>
            </a:pPr>
            <a:r>
              <a:rPr lang="cs-CZ" sz="16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problémy:</a:t>
            </a:r>
          </a:p>
          <a:p>
            <a:pPr>
              <a:spcBef>
                <a:spcPts val="900"/>
              </a:spcBef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Nedostatečný právní titul pro stavbu vodního díla na cizím pozemku (VD se stane součástí pozemku)</a:t>
            </a:r>
          </a:p>
          <a:p>
            <a:pPr>
              <a:spcBef>
                <a:spcPts val="900"/>
              </a:spcBef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„Smlouva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právu provést stavbu“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(včetně smlouvy o smlouvě budoucí) se neváže k pozemku, nýbrž k osobě</a:t>
            </a:r>
          </a:p>
          <a:p>
            <a:pPr>
              <a:spcBef>
                <a:spcPts val="900"/>
              </a:spcBef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Nedostatečné vymezení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práv a povinností ve „smlouvě o právu provést stavbu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(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včetně smlouvy o smlouvě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budoucí), např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chybějící úplata za užívání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pozemku či její výpočet nebo doba trvání práva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indent="0">
              <a:spcBef>
                <a:spcPts val="900"/>
              </a:spcBef>
              <a:buNone/>
            </a:pP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řešení:</a:t>
            </a:r>
          </a:p>
          <a:p>
            <a:pPr marL="268288" indent="-268288">
              <a:spcBef>
                <a:spcPts val="900"/>
              </a:spcBef>
              <a:buNone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	Právně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dostatečná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jasná dohoda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 vlastníkem pozemku a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stavebníkem</a:t>
            </a:r>
            <a:endParaRPr lang="cs-CZ" sz="1600" dirty="0"/>
          </a:p>
          <a:p>
            <a:pPr>
              <a:spcBef>
                <a:spcPts val="900"/>
              </a:spcBef>
            </a:pPr>
            <a:endParaRPr lang="cs-CZ" sz="1600" dirty="0" smtClean="0"/>
          </a:p>
          <a:p>
            <a:pPr>
              <a:spcBef>
                <a:spcPts val="900"/>
              </a:spcBef>
            </a:pPr>
            <a:endParaRPr lang="cs-CZ" sz="16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0" y="781577"/>
            <a:ext cx="8277901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problémy a jejich řešení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5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Areálové vodovody a kanalizace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406325" cy="4518168"/>
          </a:xfrm>
        </p:spPr>
        <p:txBody>
          <a:bodyPr/>
          <a:lstStyle/>
          <a:p>
            <a:pPr marL="268288" indent="0">
              <a:spcBef>
                <a:spcPts val="900"/>
              </a:spcBef>
              <a:buNone/>
            </a:pPr>
            <a:r>
              <a:rPr lang="cs-CZ" sz="15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</a:t>
            </a:r>
            <a:r>
              <a:rPr lang="cs-CZ" sz="15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5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bod 3 </a:t>
            </a:r>
            <a:r>
              <a:rPr lang="cs-CZ" sz="15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 č. 275/2013 Sb</a:t>
            </a:r>
            <a:r>
              <a:rPr lang="cs-CZ" sz="15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.:</a:t>
            </a:r>
            <a:endParaRPr lang="cs-CZ" sz="1500" b="1" u="sng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přípojky a vnitřní vodovod nebo vnitřní kanalizace rozdělených </a:t>
            </a:r>
            <a:r>
              <a:rPr lang="cs-CZ" sz="1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pozemků </a:t>
            </a: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nebo staveb mají z technického hlediska charakter provozně souvisejícího vodovodu nebo kanalizace, vlastníci vodovodní nebo kanalizační přípojky </a:t>
            </a:r>
            <a:r>
              <a:rPr lang="cs-CZ" sz="1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vnitřního vodovodu </a:t>
            </a:r>
            <a:r>
              <a:rPr lang="cs-CZ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požádají vodoprávní úřad nejpozději </a:t>
            </a:r>
            <a:r>
              <a:rPr lang="cs-CZ" sz="15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 31</a:t>
            </a:r>
            <a:r>
              <a:rPr lang="cs-CZ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prosince 2017 </a:t>
            </a: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vydání rozhodnutí podle § 3a zákona č. 274/2001 Sb., ve znění účinném ode dne nabytí účinnosti tohoto zákona na tento vodovod nebo kanalizaci</a:t>
            </a:r>
            <a:r>
              <a:rPr lang="cs-CZ" sz="1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68288" indent="0">
              <a:spcBef>
                <a:spcPts val="900"/>
              </a:spcBef>
              <a:buNone/>
            </a:pPr>
            <a:r>
              <a:rPr lang="cs-CZ" sz="15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3a zákona o vodovodech a kanalizacích:</a:t>
            </a:r>
            <a:endParaRPr lang="cs-CZ" sz="1500" b="1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přípojky a vnitřní vodovod nebo vnitřní kanalizace rozdělených pozemků nebo staveb mají z hlediska svého členění charakter provozně souvisejícího vodovodu nebo kanalizace, </a:t>
            </a:r>
            <a:r>
              <a:rPr lang="cs-CZ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vodoprávní úřad rozhodne o změně v užívání stavby </a:t>
            </a: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vodovodní nebo kanalizační přípojky a části vnitřního vodovodu nebo vnitřní kanalizace podle tohoto </a:t>
            </a:r>
            <a:r>
              <a:rPr lang="cs-CZ" sz="1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zákona.</a:t>
            </a:r>
          </a:p>
          <a:p>
            <a:pPr>
              <a:spcBef>
                <a:spcPts val="900"/>
              </a:spcBef>
            </a:pPr>
            <a:r>
              <a:rPr lang="cs-CZ" sz="15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</a:t>
            </a:r>
            <a:r>
              <a:rPr lang="cs-CZ" sz="1500" b="1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odst. 10 </a:t>
            </a:r>
            <a:r>
              <a:rPr lang="cs-CZ" sz="15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 o vodovodech a kanalizacích:</a:t>
            </a:r>
          </a:p>
          <a:p>
            <a:pPr>
              <a:spcBef>
                <a:spcPts val="900"/>
              </a:spcBef>
            </a:pPr>
            <a:r>
              <a:rPr lang="cs-CZ" sz="1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Provozně </a:t>
            </a:r>
            <a:r>
              <a:rPr lang="cs-CZ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souvisejícím vodovodem nebo provozně související kanalizací je vodovod, který je propojen s vodovodem jiného vlastníka nebo kanalizace, která je propojena s kanalizací jiného vlastníka.</a:t>
            </a:r>
            <a:endParaRPr lang="cs-CZ" sz="15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900"/>
              </a:spcBef>
            </a:pPr>
            <a:endParaRPr lang="cs-CZ" sz="1600" i="1" dirty="0" smtClean="0"/>
          </a:p>
          <a:p>
            <a:pPr>
              <a:spcBef>
                <a:spcPts val="900"/>
              </a:spcBef>
            </a:pPr>
            <a:endParaRPr lang="cs-CZ" sz="16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0" y="781577"/>
            <a:ext cx="8277901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Povinnost </a:t>
            </a:r>
            <a:r>
              <a:rPr lang="cs-CZ" sz="3000" kern="0" dirty="0" err="1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překvalifikace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8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Nová judikatura ve vodním hospodářství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528717" cy="45181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NSS 6 As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129/2016-35</a:t>
            </a: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sz="145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lvl="1" indent="0">
              <a:spcBef>
                <a:spcPts val="600"/>
              </a:spcBef>
              <a:buNone/>
            </a:pPr>
            <a:r>
              <a:rPr lang="cs-CZ" sz="14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Souhlas vodoprávního úřadu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dle § 17 odst. 1 písm. c) zákona č. 254/2001 Sb.,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o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vodách, má význam pouze pro stavby v záplavovém území mimo jeho aktivní zónu (příp. pro taxativně stanovený výčet staveb, které je možné v aktivní zóně provádět). Stavbu provedenou ve stanovené aktivní zóně záplavového území v rozporu s § 67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odst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 citovaného zákona nelze dodatečně povolit.</a:t>
            </a:r>
            <a:endParaRPr lang="cs-CZ" sz="14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NSS 2 As 123/2016-47:</a:t>
            </a:r>
            <a:endParaRPr lang="cs-CZ" sz="145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indent="0">
              <a:spcBef>
                <a:spcPts val="600"/>
              </a:spcBef>
              <a:buNone/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Pouze </a:t>
            </a:r>
            <a:r>
              <a:rPr lang="cs-CZ" sz="145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„vlastník“ vodního díla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 smyslu § 126 odst. 1 zákona č. 254/2001 Sb.,         o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vodách, je podle § 59 odst.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téhož zákona osobou oprávněnou k navržení manipulačního řádu. Správní orgán, který manipulační řád schvaluje, proto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rámci řízení o jeho schválení musí otázku, kdo je "vlastníkem" vodního díla, postavit najisto. </a:t>
            </a:r>
          </a:p>
          <a:p>
            <a:pPr marL="268288" indent="0">
              <a:spcBef>
                <a:spcPts val="600"/>
              </a:spcBef>
              <a:buNone/>
            </a:pP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Otázky soukromoprávního oprávnění k přístupu k vodnímu dílu není pro účely schválení manipulačního řádu zpravidla třeba řešit, jelikož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§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odst. 1 zákona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č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254/2001 Sb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o vodách, umožňuje těm, kteří zajišťují provoz nebo provádějí údržbu vodních děl, přístup k vodnímu dílu po předchozím projednání s vlastníky pozemků sousedících s vodním dílem. Pro účely schválení manipulačního řádu je třeba se přístupem k vodnímu dílu zabývat pouze po skutkové stránce a jen do té míry, zda povinnosti stanovené manipulačním řádem lze v době posuzování návrhu fakticky uskutečnit vzhledem k fyzickým a dalším podobným poměrům vodního díla a jeho okolí.</a:t>
            </a:r>
            <a:endParaRPr lang="cs-CZ" sz="14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Judikatura k vodnímu zákonu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3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2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Nová judikatura ve vodním hospodářství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622847" cy="451816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NSS </a:t>
            </a: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AS 194/2016-29:</a:t>
            </a:r>
            <a:endParaRPr lang="cs-CZ" sz="145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lvl="1" indent="0">
              <a:spcBef>
                <a:spcPts val="900"/>
              </a:spcBef>
              <a:buNone/>
            </a:pPr>
            <a:r>
              <a:rPr lang="cs-CZ" sz="14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Znalecký posudek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[…] byl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zpracován na objednávku […]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obsahuje všechny náležitosti znaleckého posudku, jak je vymezuje § 13 vyhlášky k provedení zákona o znalcích a tlumočnících. Jak to ale plyne z § 127a o. s. ř., aby se k takovému znaleckému posudku přistupovalo stejně, jako by byl vyžádán soudem, potažmo správním orgánem, </a:t>
            </a:r>
            <a:r>
              <a:rPr lang="cs-CZ" sz="145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musí takový posudek obsahovat ještě další náležitost a to doložku o tom, že si je znalec vědom následků vědomě nepravdivého znaleckého </a:t>
            </a:r>
            <a:r>
              <a:rPr lang="cs-CZ" sz="145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posudku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Předmětná doložka se však v posudku […]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nenachází. Proto je závěr krajského soudu, že se jedná o znalecký posudek rovnocenný se znaleckým posudkem zpracovaným […]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který byl vyžádán postupem podle § 56 správního řádu, nesprávný. </a:t>
            </a:r>
            <a:endParaRPr lang="cs-CZ" sz="14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lvl="1" indent="0">
              <a:spcBef>
                <a:spcPts val="900"/>
              </a:spcBef>
              <a:buNone/>
            </a:pP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Závěrem Nejvyšší správní soud konstatuje, že ani Závěrečnou zprávu hydrogeologického průzkumu zpracovanou […]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která je součástí projektové dokumentace k dodatečně povolované stavbě, nelze považovat za znalecký posudek </a:t>
            </a:r>
            <a:r>
              <a:rPr lang="cs-CZ" sz="14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stricto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sensu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tedy jako by byl vyžádán správním orgánem podle § 56 správního řádu.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prvé nebyl vypracován znalcem ve smyslu zákona </a:t>
            </a:r>
            <a:r>
              <a:rPr lang="cs-CZ" sz="14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36/1967 Sb., o znalcích a tlumočnících, a za další nesplňuje ani požadavky podle § 13 vyhlášky k provedení zákona o znalcích a tlumočnících ani § 127a o. s. ř. Osvědčení o odborné způsobilosti nesupluje rozhodnutí o jmenování znalcem ministrem spravedlnosti nebo krajským soudem (§ 3 odst. 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zákona o znalcích a tlumočnících) a uvedená zpráva neobsahuje ani znaleckou doložku, ani doložku o tom, že si je znalec vědom následků vědomě nepravdivého posudku. </a:t>
            </a:r>
            <a:endParaRPr lang="cs-CZ" sz="14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Judikatura k vodnímu zákonu</a:t>
            </a:r>
            <a:endParaRPr lang="en-US" sz="3000" kern="0" dirty="0">
              <a:solidFill>
                <a:srgbClr val="81BC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0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Nová judikatura ve vodním hospodářství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608216"/>
            <a:ext cx="8406325" cy="451816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cs-CZ" sz="14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 </a:t>
            </a: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 </a:t>
            </a:r>
            <a:r>
              <a:rPr lang="cs-CZ" sz="145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Cdo</a:t>
            </a: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2705/2014:</a:t>
            </a:r>
            <a:endParaRPr lang="cs-CZ" sz="145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lvl="1" indent="0">
              <a:spcBef>
                <a:spcPts val="300"/>
              </a:spcBef>
              <a:buNone/>
            </a:pP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 č. 274/2001 Sb. na rozdíl od předchozí právní úpravy účinné do 31. 12. 2001, již </a:t>
            </a:r>
            <a:r>
              <a:rPr lang="cs-CZ" sz="145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neumožňuje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právního vztahu odběru vody a odvádění odpadních vod veřejnou kanalizací </a:t>
            </a:r>
            <a:r>
              <a:rPr lang="cs-CZ" sz="145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základě právní skutečnosti (samotného bezesmluvního odběru), nýbrž v ustanovení § 8 odst. 6 ukládá povinnost uzavřít o tom písemnou smlouvu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odběr a vypouštění vod bez platné smlouvy považuje za neoprávněný odběr [§ 10 odst. 1 písm. b)] a za neoprávněné vypouštění odpadních vod [§ 10 odst. 2 písm. a)]. </a:t>
            </a:r>
            <a:r>
              <a:rPr lang="cs-CZ" sz="145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Plnění, kterého se odběrateli bez smlouvy dostane, nutně představuje bezdůvodné obohacení, které musí vydat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14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 22 </a:t>
            </a:r>
            <a:r>
              <a:rPr lang="cs-CZ" sz="145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Cdo</a:t>
            </a:r>
            <a:r>
              <a:rPr lang="cs-CZ" sz="14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1769/2016:</a:t>
            </a:r>
            <a:endParaRPr lang="cs-CZ" sz="145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8288" indent="0">
              <a:spcBef>
                <a:spcPts val="300"/>
              </a:spcBef>
              <a:buNone/>
            </a:pP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 v situaci, kdy je osoba již připojena na kanalizaci, je tedy odběratelem, se v zásadě </a:t>
            </a:r>
            <a:r>
              <a:rPr lang="cs-CZ" sz="145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nemůže domáhat splnění povinnosti odvádět a čistit odpadní vody, neboť nejdříve musí uzavřít smlouvu o odvádění odpadních vod podle § 8 odst. 6 zákona o vodovodech a kanalizacích či se jejího uzavření domoci</a:t>
            </a:r>
            <a:r>
              <a:rPr lang="cs-CZ" sz="14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Pokud je však odběratel již připojen na kanalizaci a má zároveň uzavřenu smlouvu o odvádění odpadních vod, pak je provozovatel kanalizace ve shodě se smlouvou o odvádění odpadních vod povinen odvádět odpadní vody, přičemž přerušit nebo omezit odvádění odpadních vod může jen za podmínek stanovených v zákoně o vodovodech a kanalizacích a ve smlouvě o odvádění odpadních vod. Pokud důvody pro přerušení nebo omezení odvádění odpadních vod nejsou dány, jedná se o porušení smluvní povinnosti, na jejímž základě se může odběratel domáhat plnění povinnosti, případně dalších souvisejících nároků.</a:t>
            </a:r>
            <a:endParaRPr lang="cs-CZ" sz="14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0" y="781577"/>
            <a:ext cx="862889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rgbClr val="81B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</a:t>
            </a:r>
            <a:r>
              <a:rPr lang="cs-CZ" sz="3000" kern="0" dirty="0" smtClean="0">
                <a:solidFill>
                  <a:srgbClr val="92D4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 vodovodech a kanalizacích</a:t>
            </a:r>
            <a:endParaRPr lang="en-US" sz="3000" kern="0" dirty="0">
              <a:solidFill>
                <a:srgbClr val="92D4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673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2.xml><?xml version="1.0" encoding="utf-8"?>
<a:theme xmlns:a="http://schemas.openxmlformats.org/drawingml/2006/main" name="1_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3.xml><?xml version="1.0" encoding="utf-8"?>
<a:theme xmlns:a="http://schemas.openxmlformats.org/drawingml/2006/main" name="2_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4.xml><?xml version="1.0" encoding="utf-8"?>
<a:theme xmlns:a="http://schemas.openxmlformats.org/drawingml/2006/main" name="Deloitte Presentation Template 2016 ENG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0AA4BC62-99D9-41A7-83C6-C1E85292AB3B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3428</TotalTime>
  <Words>1891</Words>
  <Application>Microsoft Office PowerPoint</Application>
  <PresentationFormat>On-screen Show (4:3)</PresentationFormat>
  <Paragraphs>108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Open Sans</vt:lpstr>
      <vt:lpstr>Times New Roman</vt:lpstr>
      <vt:lpstr>Verdana</vt:lpstr>
      <vt:lpstr>Blank</vt:lpstr>
      <vt:lpstr>1_Blank</vt:lpstr>
      <vt:lpstr>2_Blank</vt:lpstr>
      <vt:lpstr>Deloitte Presentation Template 2016 ENG</vt:lpstr>
      <vt:lpstr>think-cell Slide</vt:lpstr>
      <vt:lpstr>PowerPoint Presentation</vt:lpstr>
      <vt:lpstr>Přechod povolení k nakládání s vodami</vt:lpstr>
      <vt:lpstr>Přechod povolení k nakládání s vodami</vt:lpstr>
      <vt:lpstr>Přechod povolení k nakládání s vodami</vt:lpstr>
      <vt:lpstr>Vypořádání práv ke stavbě VD na cizím poz.</vt:lpstr>
      <vt:lpstr>Areálové vodovody a kanalizace</vt:lpstr>
      <vt:lpstr>Nová judikatura ve vodním hospodářství</vt:lpstr>
      <vt:lpstr>Nová judikatura ve vodním hospodářství</vt:lpstr>
      <vt:lpstr>Nová judikatura ve vodním hospodářství</vt:lpstr>
      <vt:lpstr>PowerPoint Presentation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analýza a návrh řešení stavu areálových sítí společnosti Zetor, a.s.</dc:title>
  <dc:creator>Brejchova, Michaela (CZ - Prague)</dc:creator>
  <cp:lastModifiedBy>ADDL</cp:lastModifiedBy>
  <cp:revision>166</cp:revision>
  <cp:lastPrinted>2016-02-22T10:34:29Z</cp:lastPrinted>
  <dcterms:created xsi:type="dcterms:W3CDTF">2016-01-08T09:27:08Z</dcterms:created>
  <dcterms:modified xsi:type="dcterms:W3CDTF">2017-05-23T07:50:20Z</dcterms:modified>
</cp:coreProperties>
</file>