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56"/>
  </p:notesMasterIdLst>
  <p:handoutMasterIdLst>
    <p:handoutMasterId r:id="rId57"/>
  </p:handoutMasterIdLst>
  <p:sldIdLst>
    <p:sldId id="258" r:id="rId2"/>
    <p:sldId id="260" r:id="rId3"/>
    <p:sldId id="262" r:id="rId4"/>
    <p:sldId id="266" r:id="rId5"/>
    <p:sldId id="267" r:id="rId6"/>
    <p:sldId id="263" r:id="rId7"/>
    <p:sldId id="264" r:id="rId8"/>
    <p:sldId id="265" r:id="rId9"/>
    <p:sldId id="268" r:id="rId10"/>
    <p:sldId id="269" r:id="rId11"/>
    <p:sldId id="275" r:id="rId12"/>
    <p:sldId id="276" r:id="rId13"/>
    <p:sldId id="278" r:id="rId14"/>
    <p:sldId id="433" r:id="rId15"/>
    <p:sldId id="280" r:id="rId16"/>
    <p:sldId id="281" r:id="rId17"/>
    <p:sldId id="282" r:id="rId18"/>
    <p:sldId id="283" r:id="rId19"/>
    <p:sldId id="284" r:id="rId20"/>
    <p:sldId id="361" r:id="rId21"/>
    <p:sldId id="285" r:id="rId22"/>
    <p:sldId id="279" r:id="rId23"/>
    <p:sldId id="347" r:id="rId24"/>
    <p:sldId id="290" r:id="rId25"/>
    <p:sldId id="291" r:id="rId26"/>
    <p:sldId id="292" r:id="rId27"/>
    <p:sldId id="293" r:id="rId28"/>
    <p:sldId id="296" r:id="rId29"/>
    <p:sldId id="303" r:id="rId30"/>
    <p:sldId id="380" r:id="rId31"/>
    <p:sldId id="430" r:id="rId32"/>
    <p:sldId id="302" r:id="rId33"/>
    <p:sldId id="309" r:id="rId34"/>
    <p:sldId id="308" r:id="rId35"/>
    <p:sldId id="306" r:id="rId36"/>
    <p:sldId id="305" r:id="rId37"/>
    <p:sldId id="428" r:id="rId38"/>
    <p:sldId id="362" r:id="rId39"/>
    <p:sldId id="363" r:id="rId40"/>
    <p:sldId id="418" r:id="rId41"/>
    <p:sldId id="310" r:id="rId42"/>
    <p:sldId id="312" r:id="rId43"/>
    <p:sldId id="425" r:id="rId44"/>
    <p:sldId id="320" r:id="rId45"/>
    <p:sldId id="429" r:id="rId46"/>
    <p:sldId id="434" r:id="rId47"/>
    <p:sldId id="257" r:id="rId48"/>
    <p:sldId id="336" r:id="rId49"/>
    <p:sldId id="337" r:id="rId50"/>
    <p:sldId id="338" r:id="rId51"/>
    <p:sldId id="339" r:id="rId52"/>
    <p:sldId id="342" r:id="rId53"/>
    <p:sldId id="345" r:id="rId54"/>
    <p:sldId id="261" r:id="rId5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48"/>
    <a:srgbClr val="006047"/>
    <a:srgbClr val="F5F5F5"/>
    <a:srgbClr val="84BF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347" autoAdjust="0"/>
    <p:restoredTop sz="94660"/>
  </p:normalViewPr>
  <p:slideViewPr>
    <p:cSldViewPr snapToGrid="0">
      <p:cViewPr varScale="1">
        <p:scale>
          <a:sx n="80" d="100"/>
          <a:sy n="80" d="100"/>
        </p:scale>
        <p:origin x="5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3B6540-0754-4F10-A6A7-522DDCCC64B1}" type="datetimeFigureOut">
              <a:rPr lang="cs-CZ" smtClean="0"/>
              <a:t>11.06.2024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69802D-17B1-414D-9E70-A3992765E2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7836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A72A27-1E5A-4E04-8B38-FCA3A573CA87}" type="datetimeFigureOut">
              <a:rPr lang="cs-CZ" smtClean="0"/>
              <a:t>11.06.2024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4BAC2D-2151-4601-9F37-014F2349A3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51409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0" tIns="0" rIns="0" bIns="47625"/>
          <a:lstStyle/>
          <a:p>
            <a:pPr>
              <a:buNone/>
            </a:pPr>
            <a:br>
              <a:rPr/>
            </a:br>
            <a:endParaRPr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4A3E8-A52C-41F9-804B-B81D8FCD00B1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69122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0" tIns="0" rIns="0" bIns="47625"/>
          <a:lstStyle/>
          <a:p>
            <a:pPr>
              <a:buNone/>
            </a:pPr>
            <a:br>
              <a:rPr/>
            </a:br>
            <a:endParaRPr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4A3E8-A52C-41F9-804B-B81D8FCD00B1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207923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4187CB-A881-41E5-9610-A58266BA3C0D}" type="slidenum">
              <a:rPr lang="cs-CZ" smtClean="0"/>
              <a:t>42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7829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11CA0A-4323-4454-8CB8-35464C248EDA}" type="slidenum">
              <a:rPr lang="cs-CZ" smtClean="0"/>
              <a:t>49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4198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11CA0A-4323-4454-8CB8-35464C248EDA}" type="slidenum">
              <a:rPr lang="cs-CZ" smtClean="0"/>
              <a:t>50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0722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dirty="0"/>
              <a:t>Upravte styly předlohy textu.</a:t>
            </a:r>
          </a:p>
          <a:p>
            <a:pPr lvl="1"/>
            <a:r>
              <a:rPr lang="cs-CZ" dirty="0"/>
              <a:t>Druhá úroveň</a:t>
            </a:r>
          </a:p>
          <a:p>
            <a:pPr lvl="2"/>
            <a:r>
              <a:rPr lang="cs-CZ" dirty="0"/>
              <a:t>Třetí úroveň</a:t>
            </a:r>
          </a:p>
          <a:p>
            <a:pPr lvl="3"/>
            <a:r>
              <a:rPr lang="cs-CZ" dirty="0"/>
              <a:t>Čtvrtá úroveň</a:t>
            </a:r>
          </a:p>
          <a:p>
            <a:pPr lvl="4"/>
            <a:r>
              <a:rPr lang="cs-CZ" dirty="0"/>
              <a:t>Pátá úroveň</a:t>
            </a:r>
            <a:endParaRPr lang="en-US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dirty="0"/>
              <a:t>Název prezentace | </a:t>
            </a:r>
            <a:fld id="{CBE1EA28-1D32-4079-902C-698B6898222B}" type="datetime4">
              <a:rPr lang="cs-CZ" smtClean="0"/>
              <a:pPr/>
              <a:t>11. června 2024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1834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, text a obráz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dirty="0"/>
              <a:t>Upravte styly předlohy textu.</a:t>
            </a:r>
          </a:p>
          <a:p>
            <a:pPr lvl="1"/>
            <a:r>
              <a:rPr lang="cs-CZ" dirty="0"/>
              <a:t>Druhá úroveň</a:t>
            </a:r>
          </a:p>
          <a:p>
            <a:pPr lvl="2"/>
            <a:r>
              <a:rPr lang="cs-CZ" dirty="0"/>
              <a:t>Třetí úroveň</a:t>
            </a:r>
          </a:p>
          <a:p>
            <a:pPr lvl="3"/>
            <a:r>
              <a:rPr lang="cs-CZ" dirty="0"/>
              <a:t>Čtvrtá úroveň</a:t>
            </a:r>
          </a:p>
          <a:p>
            <a:pPr lvl="4"/>
            <a:r>
              <a:rPr lang="cs-CZ" dirty="0"/>
              <a:t>Pátá úroveň</a:t>
            </a:r>
            <a:endParaRPr lang="en-US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/>
              <a:t>Název prezentace | </a:t>
            </a:r>
            <a:fld id="{CBE1EA28-1D32-4079-902C-698B6898222B}" type="datetime4">
              <a:rPr lang="cs-CZ" smtClean="0"/>
              <a:pPr/>
              <a:t>11. června 2024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2386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ráz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/>
          <p:cNvSpPr>
            <a:spLocks noGrp="1"/>
          </p:cNvSpPr>
          <p:nvPr>
            <p:ph type="title"/>
          </p:nvPr>
        </p:nvSpPr>
        <p:spPr>
          <a:xfrm>
            <a:off x="628650" y="601362"/>
            <a:ext cx="7886700" cy="6755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/>
              <a:t>Kliknutím lze upravit styl.</a:t>
            </a:r>
            <a:endParaRPr lang="en-US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/>
              <a:t>Název prezentace | </a:t>
            </a:r>
            <a:fld id="{CBE1EA28-1D32-4079-902C-698B6898222B}" type="datetime4">
              <a:rPr lang="cs-CZ" smtClean="0"/>
              <a:pPr/>
              <a:t>11. června 2024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42268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dva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D544C04F-F656-7545-ACB7-AB4D9892CB7E}"/>
              </a:ext>
            </a:extLst>
          </p:cNvPr>
          <p:cNvSpPr txBox="1"/>
          <p:nvPr userDrawn="1"/>
        </p:nvSpPr>
        <p:spPr>
          <a:xfrm>
            <a:off x="831554" y="4988965"/>
            <a:ext cx="3319342" cy="323165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spcAft>
                <a:spcPts val="450"/>
              </a:spcAft>
            </a:pPr>
            <a:r>
              <a:rPr lang="cs-CZ" sz="1500" b="1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Popis 01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6EEE12FB-FD72-504F-B1E0-98945D4D7889}"/>
              </a:ext>
            </a:extLst>
          </p:cNvPr>
          <p:cNvSpPr txBox="1"/>
          <p:nvPr userDrawn="1"/>
        </p:nvSpPr>
        <p:spPr>
          <a:xfrm>
            <a:off x="4581024" y="4994628"/>
            <a:ext cx="3319342" cy="323165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spcAft>
                <a:spcPts val="450"/>
              </a:spcAft>
            </a:pPr>
            <a:r>
              <a:rPr lang="cs-CZ" sz="1500" b="1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Popis 02</a:t>
            </a:r>
          </a:p>
        </p:txBody>
      </p:sp>
      <p:sp>
        <p:nvSpPr>
          <p:cNvPr id="4" name="Title Placeholder 1"/>
          <p:cNvSpPr>
            <a:spLocks noGrp="1"/>
          </p:cNvSpPr>
          <p:nvPr>
            <p:ph type="title"/>
          </p:nvPr>
        </p:nvSpPr>
        <p:spPr>
          <a:xfrm>
            <a:off x="628650" y="601362"/>
            <a:ext cx="7886700" cy="6755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/>
              <a:t>Kliknutím lze upravit styl.</a:t>
            </a:r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/>
              <a:t>Název prezentace | </a:t>
            </a:r>
            <a:fld id="{CBE1EA28-1D32-4079-902C-698B6898222B}" type="datetime4">
              <a:rPr lang="cs-CZ" smtClean="0"/>
              <a:pPr/>
              <a:t>11. června 2024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3671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072935"/>
            <a:ext cx="7772400" cy="176911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cs-CZ" dirty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143000" y="3468126"/>
            <a:ext cx="6858000" cy="459216"/>
          </a:xfrm>
        </p:spPr>
        <p:txBody>
          <a:bodyPr>
            <a:normAutofit/>
          </a:bodyPr>
          <a:lstStyle>
            <a:lvl1pPr marL="0" indent="0" algn="ctr">
              <a:buNone/>
              <a:defRPr sz="2000" b="0" i="0" cap="none" baseline="0">
                <a:solidFill>
                  <a:srgbClr val="006047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dirty="0"/>
              <a:t>Sekce, odbor AOPK ČR autora prezentace</a:t>
            </a:r>
            <a:endParaRPr lang="en-US" dirty="0"/>
          </a:p>
        </p:txBody>
      </p:sp>
      <p:cxnSp>
        <p:nvCxnSpPr>
          <p:cNvPr id="8" name="Přímá spojnice 7">
            <a:extLst>
              <a:ext uri="{FF2B5EF4-FFF2-40B4-BE49-F238E27FC236}">
                <a16:creationId xmlns:a16="http://schemas.microsoft.com/office/drawing/2014/main" id="{A51E8B05-EF91-1143-8AA4-983037E4193E}"/>
              </a:ext>
            </a:extLst>
          </p:cNvPr>
          <p:cNvCxnSpPr>
            <a:cxnSpLocks/>
          </p:cNvCxnSpPr>
          <p:nvPr userDrawn="1"/>
        </p:nvCxnSpPr>
        <p:spPr>
          <a:xfrm>
            <a:off x="4031998" y="4206434"/>
            <a:ext cx="1080000" cy="0"/>
          </a:xfrm>
          <a:prstGeom prst="line">
            <a:avLst/>
          </a:prstGeom>
          <a:ln w="25400">
            <a:solidFill>
              <a:srgbClr val="84BF4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>
            <a:extLst>
              <a:ext uri="{FF2B5EF4-FFF2-40B4-BE49-F238E27FC236}">
                <a16:creationId xmlns:a16="http://schemas.microsoft.com/office/drawing/2014/main" id="{231F6627-7280-8E47-9EAF-814EE4DB1F85}"/>
              </a:ext>
            </a:extLst>
          </p:cNvPr>
          <p:cNvSpPr/>
          <p:nvPr userDrawn="1"/>
        </p:nvSpPr>
        <p:spPr>
          <a:xfrm>
            <a:off x="0" y="6408000"/>
            <a:ext cx="9143999" cy="253916"/>
          </a:xfrm>
          <a:prstGeom prst="rect">
            <a:avLst/>
          </a:prstGeom>
          <a:solidFill>
            <a:srgbClr val="006648"/>
          </a:solidFill>
        </p:spPr>
        <p:txBody>
          <a:bodyPr wrap="square">
            <a:spAutoFit/>
          </a:bodyPr>
          <a:lstStyle/>
          <a:p>
            <a:pPr algn="ctr"/>
            <a:r>
              <a:rPr lang="cs-CZ" sz="1050" b="1" dirty="0">
                <a:solidFill>
                  <a:srgbClr val="84BF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Agentura ochrany přírody a krajiny ČR  </a:t>
            </a:r>
            <a:r>
              <a:rPr lang="cs-CZ" sz="1050" dirty="0">
                <a:solidFill>
                  <a:srgbClr val="84BF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r>
              <a:rPr lang="cs-CZ" sz="1050" b="1" dirty="0">
                <a:solidFill>
                  <a:srgbClr val="84BF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www.nature.cz</a:t>
            </a: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0" hasCustomPrompt="1"/>
          </p:nvPr>
        </p:nvSpPr>
        <p:spPr>
          <a:xfrm>
            <a:off x="685800" y="2982097"/>
            <a:ext cx="7772400" cy="486029"/>
          </a:xfrm>
        </p:spPr>
        <p:txBody>
          <a:bodyPr>
            <a:normAutofit/>
          </a:bodyPr>
          <a:lstStyle>
            <a:lvl1pPr marL="0" indent="0" algn="ctr">
              <a:buNone/>
              <a:defRPr sz="2000" b="1" cap="all" baseline="0">
                <a:solidFill>
                  <a:srgbClr val="84BF41"/>
                </a:solidFill>
              </a:defRPr>
            </a:lvl1pPr>
            <a:lvl2pPr marL="457200" indent="0">
              <a:buNone/>
              <a:defRPr b="1">
                <a:solidFill>
                  <a:srgbClr val="84BF41"/>
                </a:solidFill>
              </a:defRPr>
            </a:lvl2pPr>
            <a:lvl3pPr marL="914400" indent="0">
              <a:buNone/>
              <a:defRPr b="1">
                <a:solidFill>
                  <a:srgbClr val="84BF41"/>
                </a:solidFill>
              </a:defRPr>
            </a:lvl3pPr>
            <a:lvl4pPr marL="1371600" indent="0">
              <a:buNone/>
              <a:defRPr b="1">
                <a:solidFill>
                  <a:srgbClr val="84BF41"/>
                </a:solidFill>
              </a:defRPr>
            </a:lvl4pPr>
            <a:lvl5pPr marL="1828800" indent="0">
              <a:buNone/>
              <a:defRPr b="1">
                <a:solidFill>
                  <a:srgbClr val="84BF41"/>
                </a:solidFill>
              </a:defRPr>
            </a:lvl5pPr>
          </a:lstStyle>
          <a:p>
            <a:pPr lvl="0"/>
            <a:r>
              <a:rPr lang="cs-CZ" dirty="0"/>
              <a:t>Autor prezentace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11" hasCustomPrompt="1"/>
          </p:nvPr>
        </p:nvSpPr>
        <p:spPr>
          <a:xfrm>
            <a:off x="1143000" y="4432516"/>
            <a:ext cx="6858000" cy="345431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cs-CZ" dirty="0"/>
              <a:t>Datum a místo prezentace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8321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věr - heslo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>
            <a:extLst>
              <a:ext uri="{FF2B5EF4-FFF2-40B4-BE49-F238E27FC236}">
                <a16:creationId xmlns:a16="http://schemas.microsoft.com/office/drawing/2014/main" id="{231F6627-7280-8E47-9EAF-814EE4DB1F85}"/>
              </a:ext>
            </a:extLst>
          </p:cNvPr>
          <p:cNvSpPr/>
          <p:nvPr userDrawn="1"/>
        </p:nvSpPr>
        <p:spPr>
          <a:xfrm>
            <a:off x="0" y="6408000"/>
            <a:ext cx="9143999" cy="230832"/>
          </a:xfrm>
          <a:prstGeom prst="rect">
            <a:avLst/>
          </a:prstGeom>
          <a:solidFill>
            <a:srgbClr val="006648"/>
          </a:solidFill>
        </p:spPr>
        <p:txBody>
          <a:bodyPr wrap="square">
            <a:spAutoFit/>
          </a:bodyPr>
          <a:lstStyle/>
          <a:p>
            <a:pPr algn="ctr"/>
            <a:r>
              <a:rPr lang="cs-CZ" sz="900" b="1" dirty="0">
                <a:solidFill>
                  <a:srgbClr val="84BF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0" name="Obrázek 9" descr="Obsah obrázku objekt, hodiny, podepsat, červená&#10;&#10;Popis byl vytvořen automaticky">
            <a:extLst>
              <a:ext uri="{FF2B5EF4-FFF2-40B4-BE49-F238E27FC236}">
                <a16:creationId xmlns:a16="http://schemas.microsoft.com/office/drawing/2014/main" id="{C90CCDB6-AA76-E948-9BF6-ED5DFCE2045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96151" y="2438691"/>
            <a:ext cx="7351699" cy="990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6600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věr - poděkování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>
            <a:extLst>
              <a:ext uri="{FF2B5EF4-FFF2-40B4-BE49-F238E27FC236}">
                <a16:creationId xmlns:a16="http://schemas.microsoft.com/office/drawing/2014/main" id="{231F6627-7280-8E47-9EAF-814EE4DB1F85}"/>
              </a:ext>
            </a:extLst>
          </p:cNvPr>
          <p:cNvSpPr/>
          <p:nvPr userDrawn="1"/>
        </p:nvSpPr>
        <p:spPr>
          <a:xfrm>
            <a:off x="0" y="6408000"/>
            <a:ext cx="9143999" cy="230832"/>
          </a:xfrm>
          <a:prstGeom prst="rect">
            <a:avLst/>
          </a:prstGeom>
          <a:solidFill>
            <a:srgbClr val="006648"/>
          </a:solidFill>
        </p:spPr>
        <p:txBody>
          <a:bodyPr wrap="square">
            <a:spAutoFit/>
          </a:bodyPr>
          <a:lstStyle/>
          <a:p>
            <a:pPr algn="ctr"/>
            <a:r>
              <a:rPr lang="cs-CZ" sz="900" b="1" dirty="0">
                <a:solidFill>
                  <a:srgbClr val="84BF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4" name="Obrázek 3" descr="Obsah obrázku jídlo, podepsat&#10;&#10;Popis byl vytvořen automaticky">
            <a:extLst>
              <a:ext uri="{FF2B5EF4-FFF2-40B4-BE49-F238E27FC236}">
                <a16:creationId xmlns:a16="http://schemas.microsoft.com/office/drawing/2014/main" id="{CDCE3E6D-C4B3-0746-89F1-CFFA8D31A4D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3457107" y="1022557"/>
            <a:ext cx="2229785" cy="1254254"/>
          </a:xfrm>
          <a:prstGeom prst="rect">
            <a:avLst/>
          </a:prstGeom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2D77D59A-2FEA-CC43-BD82-6E7C55D60A65}"/>
              </a:ext>
            </a:extLst>
          </p:cNvPr>
          <p:cNvSpPr txBox="1"/>
          <p:nvPr userDrawn="1"/>
        </p:nvSpPr>
        <p:spPr>
          <a:xfrm>
            <a:off x="825564" y="2837981"/>
            <a:ext cx="7259657" cy="1631216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>
              <a:lnSpc>
                <a:spcPts val="6000"/>
              </a:lnSpc>
            </a:pPr>
            <a:r>
              <a:rPr lang="cs-CZ" sz="5400" b="1" dirty="0">
                <a:solidFill>
                  <a:srgbClr val="006047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DĚKUJEME</a:t>
            </a:r>
          </a:p>
          <a:p>
            <a:pPr algn="ctr">
              <a:lnSpc>
                <a:spcPts val="6000"/>
              </a:lnSpc>
            </a:pPr>
            <a:r>
              <a:rPr lang="cs-CZ" sz="5400" b="1" dirty="0">
                <a:solidFill>
                  <a:srgbClr val="006047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ZA POZORNOST</a:t>
            </a:r>
          </a:p>
        </p:txBody>
      </p:sp>
    </p:spTree>
    <p:extLst>
      <p:ext uri="{BB962C8B-B14F-4D97-AF65-F5344CB8AC3E}">
        <p14:creationId xmlns:p14="http://schemas.microsoft.com/office/powerpoint/2010/main" val="2219992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430" cy="13251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cs-CZ" sz="135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 type="subTitle"/>
          </p:nvPr>
        </p:nvSpPr>
        <p:spPr>
          <a:xfrm>
            <a:off x="628560" y="1825560"/>
            <a:ext cx="7886430" cy="43509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cs-CZ" sz="24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13012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CBD5E54-188C-3A4A-BD67-C145FD37B8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F26DB05-CCEE-EE48-9583-8EF161064D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646FE8D6-1197-3A41-B821-5DADCAF3A60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63"/>
            <a:ext cx="2057400" cy="365125"/>
          </a:xfrm>
          <a:prstGeom prst="rect">
            <a:avLst/>
          </a:prstGeom>
        </p:spPr>
        <p:txBody>
          <a:bodyPr/>
          <a:lstStyle/>
          <a:p>
            <a:fld id="{E450A260-4F65-DF4A-ACCF-4A98C018891B}" type="datetimeFigureOut">
              <a:rPr lang="cs-CZ" smtClean="0"/>
              <a:t>11.06.2024</a:t>
            </a:fld>
            <a:endParaRPr lang="cs-CZ" dirty="0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D2A530E-3716-8448-A35E-9A68D41F11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CC5C6DB-467A-3E46-A748-1D575CA04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63"/>
            <a:ext cx="2057400" cy="365125"/>
          </a:xfrm>
          <a:prstGeom prst="rect">
            <a:avLst/>
          </a:prstGeom>
        </p:spPr>
        <p:txBody>
          <a:bodyPr/>
          <a:lstStyle/>
          <a:p>
            <a:fld id="{0E2FF608-B7AE-4442-A01A-943A1AD7B37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7018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83526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601362"/>
            <a:ext cx="7886700" cy="6755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/>
              <a:t>Po kliknutí můžete upravovat styly textu v předloze.</a:t>
            </a:r>
          </a:p>
          <a:p>
            <a:pPr lvl="1"/>
            <a:r>
              <a:rPr lang="cs-CZ" dirty="0"/>
              <a:t>Druhá úroveň</a:t>
            </a:r>
          </a:p>
          <a:p>
            <a:pPr lvl="2"/>
            <a:r>
              <a:rPr lang="cs-CZ" dirty="0"/>
              <a:t>Třetí úroveň</a:t>
            </a:r>
          </a:p>
          <a:p>
            <a:pPr lvl="3"/>
            <a:r>
              <a:rPr lang="cs-CZ" dirty="0"/>
              <a:t>Čtvrtá úroveň</a:t>
            </a:r>
          </a:p>
          <a:p>
            <a:pPr lvl="4"/>
            <a:r>
              <a:rPr lang="cs-CZ" dirty="0"/>
              <a:t>Pátá úroveň</a:t>
            </a:r>
            <a:endParaRPr lang="en-US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C0DD05D7-C9DF-4349-BDEF-AB05CF40B40B}"/>
              </a:ext>
            </a:extLst>
          </p:cNvPr>
          <p:cNvSpPr/>
          <p:nvPr userDrawn="1"/>
        </p:nvSpPr>
        <p:spPr>
          <a:xfrm>
            <a:off x="6895651" y="6408000"/>
            <a:ext cx="1930337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sz="1050" b="1" dirty="0">
                <a:solidFill>
                  <a:srgbClr val="84BF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AOPK ČR  </a:t>
            </a:r>
            <a:r>
              <a:rPr lang="cs-CZ" sz="1050" dirty="0">
                <a:solidFill>
                  <a:srgbClr val="84BF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r>
              <a:rPr lang="cs-CZ" sz="1050" b="1" dirty="0">
                <a:solidFill>
                  <a:srgbClr val="84BF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www.nature.cz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628650" y="6352395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84BF4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cs-CZ" dirty="0"/>
              <a:t>Název prezentace | </a:t>
            </a:r>
            <a:fld id="{CBE1EA28-1D32-4079-902C-698B6898222B}" type="datetime4">
              <a:rPr lang="cs-CZ" smtClean="0"/>
              <a:pPr/>
              <a:t>11. června 2024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7142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6" r:id="rId2"/>
    <p:sldLayoutId id="2147483679" r:id="rId3"/>
    <p:sldLayoutId id="2147483684" r:id="rId4"/>
    <p:sldLayoutId id="2147483673" r:id="rId5"/>
    <p:sldLayoutId id="2147483685" r:id="rId6"/>
    <p:sldLayoutId id="2147483686" r:id="rId7"/>
    <p:sldLayoutId id="2147483687" r:id="rId8"/>
    <p:sldLayoutId id="2147483688" r:id="rId9"/>
    <p:sldLayoutId id="2147483689" r:id="rId10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000" kern="1200" cap="all" baseline="0">
          <a:solidFill>
            <a:srgbClr val="006047"/>
          </a:solidFill>
          <a:latin typeface="Arial Black" panose="020B0A040201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rgbClr val="006047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6047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rgbClr val="006047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rgbClr val="006047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rgbClr val="006047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emf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6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62.jpeg"/><Relationship Id="rId4" Type="http://schemas.openxmlformats.org/officeDocument/2006/relationships/image" Target="../media/image61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5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2.MOV"/><Relationship Id="rId1" Type="http://schemas.openxmlformats.org/officeDocument/2006/relationships/video" Target="NULL" TargetMode="External"/><Relationship Id="rId5" Type="http://schemas.openxmlformats.org/officeDocument/2006/relationships/image" Target="../media/image67.jpeg"/><Relationship Id="rId4" Type="http://schemas.openxmlformats.org/officeDocument/2006/relationships/image" Target="../media/image6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3.xml"/><Relationship Id="rId4" Type="http://schemas.microsoft.com/office/2007/relationships/hdphoto" Target="../media/hdphoto1.wdp"/></Relationships>
</file>

<file path=ppt/slides/_rels/slide3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74.jpeg"/><Relationship Id="rId4" Type="http://schemas.openxmlformats.org/officeDocument/2006/relationships/image" Target="../media/image73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13" Type="http://schemas.openxmlformats.org/officeDocument/2006/relationships/image" Target="../media/image88.jpeg"/><Relationship Id="rId3" Type="http://schemas.openxmlformats.org/officeDocument/2006/relationships/image" Target="../media/image78.png"/><Relationship Id="rId7" Type="http://schemas.openxmlformats.org/officeDocument/2006/relationships/image" Target="../media/image82.png"/><Relationship Id="rId12" Type="http://schemas.openxmlformats.org/officeDocument/2006/relationships/image" Target="../media/image87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81.png"/><Relationship Id="rId11" Type="http://schemas.openxmlformats.org/officeDocument/2006/relationships/image" Target="../media/image86.png"/><Relationship Id="rId5" Type="http://schemas.openxmlformats.org/officeDocument/2006/relationships/image" Target="../media/image80.jpeg"/><Relationship Id="rId15" Type="http://schemas.openxmlformats.org/officeDocument/2006/relationships/image" Target="../media/image90.PNG"/><Relationship Id="rId10" Type="http://schemas.openxmlformats.org/officeDocument/2006/relationships/image" Target="../media/image85.jpeg"/><Relationship Id="rId4" Type="http://schemas.openxmlformats.org/officeDocument/2006/relationships/image" Target="../media/image79.png"/><Relationship Id="rId9" Type="http://schemas.openxmlformats.org/officeDocument/2006/relationships/image" Target="../media/image84.jpeg"/><Relationship Id="rId14" Type="http://schemas.openxmlformats.org/officeDocument/2006/relationships/image" Target="../media/image89.jpe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9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eg"/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98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00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4" Type="http://schemas.openxmlformats.org/officeDocument/2006/relationships/image" Target="../media/image101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3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10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7" Type="http://schemas.openxmlformats.org/officeDocument/2006/relationships/image" Target="../media/image10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8.jpeg"/><Relationship Id="rId5" Type="http://schemas.openxmlformats.org/officeDocument/2006/relationships/image" Target="../media/image107.jpeg"/><Relationship Id="rId4" Type="http://schemas.microsoft.com/office/2007/relationships/hdphoto" Target="../media/hdphoto3.wdp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112.jpeg"/><Relationship Id="rId4" Type="http://schemas.openxmlformats.org/officeDocument/2006/relationships/image" Target="../media/image111.jpeg"/></Relationships>
</file>

<file path=ppt/slides/_rels/slide51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openxmlformats.org/officeDocument/2006/relationships/image" Target="../media/image116.jpe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15.jpeg"/><Relationship Id="rId5" Type="http://schemas.microsoft.com/office/2007/relationships/hdphoto" Target="../media/hdphoto5.wdp"/><Relationship Id="rId4" Type="http://schemas.openxmlformats.org/officeDocument/2006/relationships/image" Target="../media/image114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peg"/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9.jpe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222049"/>
            <a:ext cx="9144000" cy="1620004"/>
          </a:xfrm>
        </p:spPr>
        <p:txBody>
          <a:bodyPr>
            <a:noAutofit/>
          </a:bodyPr>
          <a:lstStyle/>
          <a:p>
            <a:r>
              <a:rPr lang="cs-CZ" sz="3600" dirty="0"/>
              <a:t> Obnova a tvorba mokřadů </a:t>
            </a:r>
            <a:br>
              <a:rPr lang="cs-CZ" sz="3600" dirty="0"/>
            </a:br>
            <a:r>
              <a:rPr lang="cs-CZ" sz="3600" dirty="0"/>
              <a:t>od povolení k realizaci </a:t>
            </a:r>
            <a:br>
              <a:rPr lang="cs-CZ" sz="3600" dirty="0"/>
            </a:br>
            <a:r>
              <a:rPr lang="cs-CZ" sz="3600" dirty="0"/>
              <a:t>a financování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720713"/>
            <a:ext cx="6858000" cy="459216"/>
          </a:xfrm>
        </p:spPr>
        <p:txBody>
          <a:bodyPr/>
          <a:lstStyle/>
          <a:p>
            <a:r>
              <a:rPr lang="cs-CZ" dirty="0"/>
              <a:t>AOPK ČR, RP Liberecko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0"/>
          </p:nvPr>
        </p:nvSpPr>
        <p:spPr/>
        <p:txBody>
          <a:bodyPr>
            <a:normAutofit/>
          </a:bodyPr>
          <a:lstStyle/>
          <a:p>
            <a:r>
              <a:rPr lang="cs-CZ" cap="none" dirty="0"/>
              <a:t>RNDr. VOJTĚCH ŠŤASTNÝ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1"/>
          </p:nvPr>
        </p:nvSpPr>
        <p:spPr>
          <a:xfrm>
            <a:off x="205099" y="4346791"/>
            <a:ext cx="8761101" cy="345431"/>
          </a:xfrm>
        </p:spPr>
        <p:txBody>
          <a:bodyPr>
            <a:noAutofit/>
          </a:bodyPr>
          <a:lstStyle/>
          <a:p>
            <a:r>
              <a:rPr lang="cs-CZ" dirty="0"/>
              <a:t>5. 6. 2024</a:t>
            </a:r>
          </a:p>
          <a:p>
            <a:endParaRPr lang="cs-CZ" i="1" dirty="0"/>
          </a:p>
          <a:p>
            <a:r>
              <a:rPr lang="cs-CZ" i="1" dirty="0"/>
              <a:t>XXXVII. Setkání vodohospodářů v Kutné Hoře 4. a 5. června 2024</a:t>
            </a:r>
          </a:p>
        </p:txBody>
      </p:sp>
      <p:pic>
        <p:nvPicPr>
          <p:cNvPr id="6" name="Zástupný symbol pro obsah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206083"/>
            <a:ext cx="2958373" cy="72335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5546" y="206083"/>
            <a:ext cx="1132654" cy="668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618644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1073" y="508809"/>
            <a:ext cx="8309957" cy="993869"/>
          </a:xfrm>
        </p:spPr>
        <p:txBody>
          <a:bodyPr vert="horz" lIns="0" tIns="0" rIns="0" bIns="0" rtlCol="0" anchor="ctr">
            <a:noAutofit/>
          </a:bodyPr>
          <a:lstStyle/>
          <a:p>
            <a:pPr lvl="0"/>
            <a:r>
              <a:rPr lang="cs-CZ" sz="2700" b="1" spc="-1" dirty="0">
                <a:latin typeface="Arial Black"/>
                <a:ea typeface="+mn-ea"/>
                <a:cs typeface="+mn-cs"/>
              </a:rPr>
              <a:t>Obsah prezentace</a:t>
            </a:r>
            <a:endParaRPr lang="cs-CZ" sz="2700" b="1" spc="-1" dirty="0">
              <a:latin typeface="Arial Black"/>
            </a:endParaRPr>
          </a:p>
        </p:txBody>
      </p:sp>
      <p:sp>
        <p:nvSpPr>
          <p:cNvPr id="7" name="Zástupný symbol pro obsah 4">
            <a:extLst>
              <a:ext uri="{FF2B5EF4-FFF2-40B4-BE49-F238E27FC236}">
                <a16:creationId xmlns:a16="http://schemas.microsoft.com/office/drawing/2014/main" id="{8DED9C40-0319-D540-B4A7-57CD3725DBDB}"/>
              </a:ext>
            </a:extLst>
          </p:cNvPr>
          <p:cNvSpPr txBox="1">
            <a:spLocks/>
          </p:cNvSpPr>
          <p:nvPr/>
        </p:nvSpPr>
        <p:spPr>
          <a:xfrm>
            <a:off x="348105" y="1281427"/>
            <a:ext cx="8795895" cy="3865692"/>
          </a:xfrm>
          <a:prstGeom prst="rect">
            <a:avLst/>
          </a:prstGeom>
        </p:spPr>
        <p:txBody>
          <a:bodyPr vert="horz" lIns="68579" tIns="34289" rIns="68579" bIns="34289" rtlCol="0">
            <a:noAutofit/>
          </a:bodyPr>
          <a:lstStyle/>
          <a:p>
            <a:pPr>
              <a:buNone/>
            </a:pPr>
            <a:endParaRPr sz="1350" b="1" dirty="0"/>
          </a:p>
          <a:p>
            <a:pPr marL="171180" indent="-171180">
              <a:buFont typeface="Arial"/>
              <a:buChar char="•"/>
              <a:defRPr/>
            </a:pPr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Mokřady a jejich funkce</a:t>
            </a:r>
          </a:p>
          <a:p>
            <a:pPr marL="171180" indent="-171180">
              <a:buFont typeface="Arial"/>
              <a:buChar char="•"/>
              <a:defRPr/>
            </a:pP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180" indent="-171180">
              <a:buFont typeface="Arial"/>
              <a:buChar char="•"/>
              <a:defRPr/>
            </a:pPr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Mokřady dříve a dnes</a:t>
            </a:r>
          </a:p>
          <a:p>
            <a:pPr marL="171180" indent="-171180">
              <a:buFont typeface="Arial"/>
              <a:buChar char="•"/>
              <a:defRPr/>
            </a:pP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180" indent="-171180">
              <a:buFont typeface="Arial"/>
              <a:buChar char="•"/>
              <a:defRPr/>
            </a:pPr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Možnosti obnovy a tvorby mokřadů + financování</a:t>
            </a:r>
          </a:p>
          <a:p>
            <a:pPr marL="171180" indent="-171180">
              <a:buFont typeface="Arial"/>
              <a:buChar char="•"/>
              <a:defRPr/>
            </a:pP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180" indent="-171180">
              <a:buFont typeface="Arial"/>
              <a:buChar char="•"/>
              <a:defRPr/>
            </a:pPr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Příklad z praxe</a:t>
            </a:r>
            <a:b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000" i="1" dirty="0">
                <a:latin typeface="Arial" panose="020B0604020202020204" pitchFamily="34" charset="0"/>
                <a:cs typeface="Arial" panose="020B0604020202020204" pitchFamily="34" charset="0"/>
              </a:rPr>
              <a:t>Revitalizace </a:t>
            </a:r>
            <a:r>
              <a:rPr lang="cs-CZ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Sedmihorských</a:t>
            </a:r>
            <a:r>
              <a:rPr lang="cs-CZ" sz="2000" i="1" dirty="0">
                <a:latin typeface="Arial" panose="020B0604020202020204" pitchFamily="34" charset="0"/>
                <a:cs typeface="Arial" panose="020B0604020202020204" pitchFamily="34" charset="0"/>
              </a:rPr>
              <a:t> mokřadů</a:t>
            </a:r>
          </a:p>
          <a:p>
            <a:pPr>
              <a:defRPr/>
            </a:pPr>
            <a:endParaRPr lang="cs-CZ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cs-CZ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cs-CZ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cs-CZ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cs-CZ" b="1" dirty="0">
              <a:solidFill>
                <a:srgbClr val="000000"/>
              </a:solidFill>
              <a:latin typeface="Segoe UI"/>
            </a:endParaRPr>
          </a:p>
          <a:p>
            <a:pPr defTabSz="685783">
              <a:spcBef>
                <a:spcPts val="750"/>
              </a:spcBef>
              <a:defRPr/>
            </a:pPr>
            <a:endParaRPr lang="cs-CZ" sz="1350" b="1" dirty="0">
              <a:solidFill>
                <a:srgbClr val="000000"/>
              </a:solidFill>
              <a:latin typeface="Segoe UI"/>
            </a:endParaRPr>
          </a:p>
          <a:p>
            <a:pPr defTabSz="685783">
              <a:spcBef>
                <a:spcPts val="750"/>
              </a:spcBef>
              <a:defRPr/>
            </a:pPr>
            <a:endParaRPr lang="cs-CZ" sz="1350" b="1" dirty="0">
              <a:solidFill>
                <a:srgbClr val="FF0000"/>
              </a:solidFill>
              <a:latin typeface="Segoe UI"/>
            </a:endParaRPr>
          </a:p>
        </p:txBody>
      </p:sp>
      <p:pic>
        <p:nvPicPr>
          <p:cNvPr id="5" name="Obrázek 4" descr="Obsah obrázku žába, venku, obojživelník, Skokanovití&#10;&#10;Popis byl vytvořen automaticky">
            <a:extLst>
              <a:ext uri="{FF2B5EF4-FFF2-40B4-BE49-F238E27FC236}">
                <a16:creationId xmlns:a16="http://schemas.microsoft.com/office/drawing/2014/main" id="{89A9D412-DBE1-B848-71EB-8FC41DB9D41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1695" y="156145"/>
            <a:ext cx="2836005" cy="21270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Obsah obrázku venku, tráva, rostlina, Tomkovice vonná&#10;&#10;Popis byl vytvořen automaticky">
            <a:extLst>
              <a:ext uri="{FF2B5EF4-FFF2-40B4-BE49-F238E27FC236}">
                <a16:creationId xmlns:a16="http://schemas.microsoft.com/office/drawing/2014/main" id="{3E6AD633-DD93-7E4B-B228-2EA4A4FDAF00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9050"/>
            <a:ext cx="9372600" cy="624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1560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25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75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25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700" dirty="0"/>
              <a:t>Co jsou to mokřady?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/>
          </p:nvPr>
        </p:nvSpPr>
        <p:spPr>
          <a:xfrm>
            <a:off x="628560" y="365040"/>
            <a:ext cx="7886430" cy="4642390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cap="none" dirty="0">
                <a:latin typeface="Arial" panose="020B0604020202020204" pitchFamily="34" charset="0"/>
                <a:cs typeface="Arial" panose="020B0604020202020204" pitchFamily="34" charset="0"/>
              </a:rPr>
              <a:t>přechodový prostor mezi vodou a souší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cap="none" dirty="0" err="1">
                <a:latin typeface="Arial" panose="020B0604020202020204" pitchFamily="34" charset="0"/>
                <a:cs typeface="Arial" panose="020B0604020202020204" pitchFamily="34" charset="0"/>
              </a:rPr>
              <a:t>Ramsarská</a:t>
            </a:r>
            <a:r>
              <a:rPr lang="cs-CZ" sz="2400" cap="none" dirty="0">
                <a:latin typeface="Arial" panose="020B0604020202020204" pitchFamily="34" charset="0"/>
                <a:cs typeface="Arial" panose="020B0604020202020204" pitchFamily="34" charset="0"/>
              </a:rPr>
              <a:t> úmluva z r. 1971 </a:t>
            </a:r>
            <a:br>
              <a:rPr lang="cs-CZ" sz="24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000" cap="none" dirty="0">
                <a:latin typeface="Arial" panose="020B0604020202020204" pitchFamily="34" charset="0"/>
                <a:cs typeface="Arial" panose="020B0604020202020204" pitchFamily="34" charset="0"/>
              </a:rPr>
              <a:t>– ochrana mokřadů světového významu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cap="none" dirty="0">
                <a:latin typeface="Arial" panose="020B0604020202020204" pitchFamily="34" charset="0"/>
                <a:cs typeface="Arial" panose="020B0604020202020204" pitchFamily="34" charset="0"/>
              </a:rPr>
              <a:t>některé typy VKP ze zák. č. 114/1992 Sb. </a:t>
            </a:r>
            <a:br>
              <a:rPr lang="cs-CZ" sz="24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000" cap="none" dirty="0">
                <a:latin typeface="Arial" panose="020B0604020202020204" pitchFamily="34" charset="0"/>
                <a:cs typeface="Arial" panose="020B0604020202020204" pitchFamily="34" charset="0"/>
              </a:rPr>
              <a:t>– např. rybník, rašeliniště, vodní tok, niva toku atp.</a:t>
            </a:r>
          </a:p>
        </p:txBody>
      </p:sp>
      <p:pic>
        <p:nvPicPr>
          <p:cNvPr id="5" name="Obrázek 4" descr="Obsah obrázku vodní pták, pták, venku, labuť&#10;&#10;Popis byl vytvořen automaticky">
            <a:extLst>
              <a:ext uri="{FF2B5EF4-FFF2-40B4-BE49-F238E27FC236}">
                <a16:creationId xmlns:a16="http://schemas.microsoft.com/office/drawing/2014/main" id="{93FCCC33-4E07-3E71-2711-99306C63B91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857" y="3876549"/>
            <a:ext cx="3392643" cy="226176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Obdélník 3"/>
          <p:cNvSpPr/>
          <p:nvPr/>
        </p:nvSpPr>
        <p:spPr>
          <a:xfrm rot="21075703">
            <a:off x="4301821" y="3990643"/>
            <a:ext cx="4572000" cy="1569660"/>
          </a:xfrm>
          <a:prstGeom prst="rect">
            <a:avLst/>
          </a:prstGeom>
          <a:ln>
            <a:solidFill>
              <a:srgbClr val="006648"/>
            </a:solidFill>
          </a:ln>
        </p:spPr>
        <p:txBody>
          <a:bodyPr>
            <a:spAutoFit/>
          </a:bodyPr>
          <a:lstStyle/>
          <a:p>
            <a:pPr algn="ctr"/>
            <a:r>
              <a:rPr lang="cs-CZ" sz="1600" b="1" i="1" dirty="0">
                <a:solidFill>
                  <a:srgbClr val="006047"/>
                </a:solidFill>
                <a:latin typeface="Arial" panose="020B0604020202020204" pitchFamily="34" charset="0"/>
              </a:rPr>
              <a:t> „...území s močály, slatinami, rašeliništi a vodami přirozenými nebo umělými, trvalými nebo dočasnými, stojatými i tekoucími, sladkými, brakickými nebo slanými, včetně území s mořskou vodou, jejíž hloubka při odlivu nepřesahuje 6 metrů“.</a:t>
            </a:r>
            <a:endParaRPr lang="cs-CZ" sz="1600" b="1" i="1" dirty="0">
              <a:solidFill>
                <a:srgbClr val="006047"/>
              </a:solidFill>
            </a:endParaRPr>
          </a:p>
        </p:txBody>
      </p:sp>
      <p:cxnSp>
        <p:nvCxnSpPr>
          <p:cNvPr id="7" name="Zakřivená spojnice 6"/>
          <p:cNvCxnSpPr/>
          <p:nvPr/>
        </p:nvCxnSpPr>
        <p:spPr>
          <a:xfrm>
            <a:off x="4889500" y="2374900"/>
            <a:ext cx="3073400" cy="1299180"/>
          </a:xfrm>
          <a:prstGeom prst="curvedConnector3">
            <a:avLst>
              <a:gd name="adj1" fmla="val 103306"/>
            </a:avLst>
          </a:prstGeom>
          <a:ln w="12700">
            <a:solidFill>
              <a:srgbClr val="006047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49388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Jaké mají mokřady funkce a ekosystémové služby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retence vody v krajině</a:t>
            </a:r>
          </a:p>
          <a:p>
            <a:r>
              <a:rPr lang="cs-CZ" dirty="0"/>
              <a:t>zmírňování účinků povodní</a:t>
            </a:r>
          </a:p>
          <a:p>
            <a:r>
              <a:rPr lang="cs-CZ" dirty="0"/>
              <a:t>klimatizační efekt (výpar)</a:t>
            </a:r>
          </a:p>
          <a:p>
            <a:r>
              <a:rPr lang="cs-CZ" dirty="0"/>
              <a:t>zadržování nebo odstraňování </a:t>
            </a:r>
            <a:br>
              <a:rPr lang="cs-CZ" dirty="0"/>
            </a:br>
            <a:r>
              <a:rPr lang="cs-CZ" dirty="0"/>
              <a:t>nežádoucích látek </a:t>
            </a:r>
            <a:br>
              <a:rPr lang="cs-CZ" dirty="0"/>
            </a:br>
            <a:r>
              <a:rPr lang="cs-CZ" dirty="0"/>
              <a:t>(nadměrné živiny, znečištění), </a:t>
            </a:r>
            <a:br>
              <a:rPr lang="cs-CZ" dirty="0"/>
            </a:br>
            <a:r>
              <a:rPr lang="cs-CZ" dirty="0"/>
              <a:t>úloha v globálním cyklu uhlíku</a:t>
            </a:r>
          </a:p>
          <a:p>
            <a:r>
              <a:rPr lang="cs-CZ" dirty="0"/>
              <a:t>produkce potravin, krmiva a technických</a:t>
            </a:r>
            <a:br>
              <a:rPr lang="cs-CZ" dirty="0"/>
            </a:br>
            <a:r>
              <a:rPr lang="cs-CZ" dirty="0"/>
              <a:t>surovin (dřevo, rákos, atd.)</a:t>
            </a:r>
          </a:p>
          <a:p>
            <a:r>
              <a:rPr lang="cs-CZ" dirty="0"/>
              <a:t>turismus, estetika</a:t>
            </a:r>
          </a:p>
          <a:p>
            <a:r>
              <a:rPr lang="cs-CZ" dirty="0"/>
              <a:t>biodiverzita</a:t>
            </a:r>
          </a:p>
          <a:p>
            <a:endParaRPr lang="cs-CZ" dirty="0"/>
          </a:p>
        </p:txBody>
      </p:sp>
      <p:pic>
        <p:nvPicPr>
          <p:cNvPr id="6" name="Obrázek 5">
            <a:extLst>
              <a:ext uri="{FF2B5EF4-FFF2-40B4-BE49-F238E27FC236}">
                <a16:creationId xmlns:a16="http://schemas.microsoft.com/office/drawing/2014/main" id="{D0E3B2D2-88BD-D386-25B6-816CE57D463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0" r="32002" b="3"/>
          <a:stretch/>
        </p:blipFill>
        <p:spPr>
          <a:xfrm rot="16200000">
            <a:off x="5034966" y="1524671"/>
            <a:ext cx="1424121" cy="146132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42B97E77-D5DB-7931-4E3E-C47065E76B6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8" r="29110" b="3"/>
          <a:stretch/>
        </p:blipFill>
        <p:spPr>
          <a:xfrm>
            <a:off x="6779497" y="1089652"/>
            <a:ext cx="2179042" cy="212356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5B33481D-9769-E580-31F2-0E2B7090995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42" r="18946" b="-2"/>
          <a:stretch/>
        </p:blipFill>
        <p:spPr>
          <a:xfrm>
            <a:off x="5302898" y="4896741"/>
            <a:ext cx="1174791" cy="114488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Zástupný obsah 4">
            <a:extLst>
              <a:ext uri="{FF2B5EF4-FFF2-40B4-BE49-F238E27FC236}">
                <a16:creationId xmlns:a16="http://schemas.microsoft.com/office/drawing/2014/main" id="{D1E8FF06-BE31-1B6E-6766-0A2A2C2119A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08" r="21874" b="2"/>
          <a:stretch/>
        </p:blipFill>
        <p:spPr>
          <a:xfrm>
            <a:off x="7046855" y="3563937"/>
            <a:ext cx="1774951" cy="172976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149893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Obsah obrázku tráva, žába, venku, zelené&#10;&#10;Popis byl vytvořen automaticky">
            <a:extLst>
              <a:ext uri="{FF2B5EF4-FFF2-40B4-BE49-F238E27FC236}">
                <a16:creationId xmlns:a16="http://schemas.microsoft.com/office/drawing/2014/main" id="{A24F2950-84F9-7440-201F-7F7C507D6B2A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5773" y="413511"/>
            <a:ext cx="2376782" cy="158433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8C01033B-6E3E-A79C-DA97-43A22F7E855B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851" y="2467505"/>
            <a:ext cx="2881510" cy="335678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0">
            <a:scrgbClr r="0" g="0" b="0"/>
          </a:lnRef>
          <a:fillRef idx="1001">
            <a:schemeClr val="lt1"/>
          </a:fillRef>
          <a:effectRef idx="0">
            <a:scrgbClr r="0" g="0" b="0"/>
          </a:effectRef>
          <a:fontRef idx="major"/>
        </p:style>
      </p:pic>
      <p:pic>
        <p:nvPicPr>
          <p:cNvPr id="9" name="Obrázek 8" descr="Obsah obrázku pták, exteriér, tráva, malé&#10;&#10;Popis byl vytvořen automaticky">
            <a:extLst>
              <a:ext uri="{FF2B5EF4-FFF2-40B4-BE49-F238E27FC236}">
                <a16:creationId xmlns:a16="http://schemas.microsoft.com/office/drawing/2014/main" id="{9CBC283A-A8DD-067D-266D-8D6041EC7B4E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3286" y="467808"/>
            <a:ext cx="1834989" cy="275340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0">
            <a:scrgbClr r="0" g="0" b="0"/>
          </a:lnRef>
          <a:fillRef idx="1001">
            <a:schemeClr val="lt1"/>
          </a:fillRef>
          <a:effectRef idx="0">
            <a:scrgbClr r="0" g="0" b="0"/>
          </a:effectRef>
          <a:fontRef idx="major"/>
        </p:style>
      </p:pic>
      <p:pic>
        <p:nvPicPr>
          <p:cNvPr id="10" name="Obrázek 9" descr="Obsah obrázku pták, voda, malé, zvíře&#10;&#10;Popis byl vytvořen automaticky">
            <a:extLst>
              <a:ext uri="{FF2B5EF4-FFF2-40B4-BE49-F238E27FC236}">
                <a16:creationId xmlns:a16="http://schemas.microsoft.com/office/drawing/2014/main" id="{90A2FCDB-0A90-94FE-943E-388D6B015B08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8731" y="1205677"/>
            <a:ext cx="1808379" cy="226047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0">
            <a:scrgbClr r="0" g="0" b="0"/>
          </a:lnRef>
          <a:fillRef idx="1001">
            <a:schemeClr val="lt1"/>
          </a:fillRef>
          <a:effectRef idx="0">
            <a:scrgbClr r="0" g="0" b="0"/>
          </a:effectRef>
          <a:fontRef idx="major"/>
        </p:style>
      </p:pic>
      <p:pic>
        <p:nvPicPr>
          <p:cNvPr id="11" name="Picture 11" descr="P1460220_1">
            <a:extLst>
              <a:ext uri="{FF2B5EF4-FFF2-40B4-BE49-F238E27FC236}">
                <a16:creationId xmlns:a16="http://schemas.microsoft.com/office/drawing/2014/main" id="{C7F43274-ED45-4069-D888-DECE66D3FF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15356" y="4119510"/>
            <a:ext cx="2450566" cy="183952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55180850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/>
          </p:nvPr>
        </p:nvSpPr>
        <p:spPr>
          <a:xfrm>
            <a:off x="628560" y="1788364"/>
            <a:ext cx="7886430" cy="1452471"/>
          </a:xfrm>
        </p:spPr>
        <p:txBody>
          <a:bodyPr/>
          <a:lstStyle/>
          <a:p>
            <a:r>
              <a:rPr lang="cs-CZ" sz="2700" b="1" dirty="0">
                <a:cs typeface="Arial" panose="020B0604020202020204" pitchFamily="34" charset="0"/>
              </a:rPr>
              <a:t>potenciální hrozby pro mokřady</a:t>
            </a:r>
          </a:p>
          <a:p>
            <a:endParaRPr lang="cs-CZ" sz="2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znečištění ze zemědělství (eutrofizace)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odvodnění: pro získání zemědělské půdy a převod lučních porostů na ornou půdu / pro získání lesní půdy k hospodaření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nedostatek vody vlivem poklesu hladiny podzemní vody/nerovnoměrného rozmístění </a:t>
            </a:r>
            <a:r>
              <a:rPr lang="cs-CZ" sz="2400" dirty="0" err="1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atm</a:t>
            </a:r>
            <a:r>
              <a:rPr lang="cs-CZ" sz="2400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srážek během roku…</a:t>
            </a:r>
          </a:p>
          <a:p>
            <a:pPr marL="0" indent="0">
              <a:buNone/>
            </a:pP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Grafický objekt 4" descr="Vykřičník se souvislou výplní">
            <a:extLst>
              <a:ext uri="{FF2B5EF4-FFF2-40B4-BE49-F238E27FC236}">
                <a16:creationId xmlns:a16="http://schemas.microsoft.com/office/drawing/2014/main" id="{E3BC955D-CEBE-94C9-EFC3-F55252F88A5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29600" y="2921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0759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/>
          </p:nvPr>
        </p:nvSpPr>
        <p:spPr>
          <a:xfrm>
            <a:off x="628558" y="3109384"/>
            <a:ext cx="7886430" cy="2315632"/>
          </a:xfrm>
        </p:spPr>
        <p:txBody>
          <a:bodyPr/>
          <a:lstStyle/>
          <a:p>
            <a:pPr marL="0" indent="0" algn="ctr">
              <a:buNone/>
            </a:pPr>
            <a:r>
              <a:rPr lang="cs-CZ" b="1" cap="all" dirty="0">
                <a:solidFill>
                  <a:schemeClr val="accent6"/>
                </a:solidFill>
              </a:rPr>
              <a:t>mokřady a </a:t>
            </a:r>
            <a:r>
              <a:rPr lang="cs-CZ" b="1" u="sng" cap="all" dirty="0">
                <a:solidFill>
                  <a:schemeClr val="accent6"/>
                </a:solidFill>
              </a:rPr>
              <a:t>neodvodněná půda</a:t>
            </a:r>
            <a:r>
              <a:rPr lang="cs-CZ" b="1" cap="all" dirty="0">
                <a:solidFill>
                  <a:schemeClr val="accent6"/>
                </a:solidFill>
              </a:rPr>
              <a:t> jsou důležité </a:t>
            </a:r>
            <a:br>
              <a:rPr lang="cs-CZ" b="1" cap="all" dirty="0">
                <a:solidFill>
                  <a:schemeClr val="accent6"/>
                </a:solidFill>
              </a:rPr>
            </a:br>
            <a:r>
              <a:rPr lang="cs-CZ" b="1" cap="all" dirty="0">
                <a:solidFill>
                  <a:schemeClr val="accent6"/>
                </a:solidFill>
              </a:rPr>
              <a:t>pro mikro/</a:t>
            </a:r>
            <a:r>
              <a:rPr lang="cs-CZ" b="1" cap="all" dirty="0" err="1">
                <a:solidFill>
                  <a:schemeClr val="accent6"/>
                </a:solidFill>
              </a:rPr>
              <a:t>mezo</a:t>
            </a:r>
            <a:r>
              <a:rPr lang="cs-CZ" b="1" cap="all" dirty="0">
                <a:solidFill>
                  <a:schemeClr val="accent6"/>
                </a:solidFill>
              </a:rPr>
              <a:t> klima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6"/>
              </a:solidFill>
            </a:endParaRPr>
          </a:p>
          <a:p>
            <a:pPr marL="0" indent="0" algn="ctr">
              <a:buNone/>
            </a:pPr>
            <a:endParaRPr lang="cs-CZ" b="1" cap="all" dirty="0">
              <a:solidFill>
                <a:schemeClr val="accent6"/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chemeClr val="accent6"/>
              </a:solidFill>
            </a:endParaRPr>
          </a:p>
          <a:p>
            <a:pPr marL="0" indent="0" algn="ctr">
              <a:buNone/>
            </a:pPr>
            <a:r>
              <a:rPr lang="cs-CZ" b="1" cap="all" dirty="0">
                <a:solidFill>
                  <a:schemeClr val="accent1"/>
                </a:solidFill>
              </a:rPr>
              <a:t>mají pozitivní vliv na malý koloběh vody a ekologickou stabilitu krajiny</a:t>
            </a:r>
          </a:p>
          <a:p>
            <a:pPr marL="0" indent="0" algn="ctr">
              <a:buNone/>
            </a:pPr>
            <a:endParaRPr lang="cs-CZ" b="1" cap="all" dirty="0">
              <a:solidFill>
                <a:schemeClr val="accent6"/>
              </a:solidFill>
            </a:endParaRPr>
          </a:p>
          <a:p>
            <a:pPr marL="0" indent="0" algn="ctr">
              <a:buNone/>
            </a:pPr>
            <a:endParaRPr lang="cs-CZ" b="1" cap="all" dirty="0">
              <a:solidFill>
                <a:schemeClr val="accent6"/>
              </a:solidFill>
            </a:endParaRPr>
          </a:p>
          <a:p>
            <a:pPr marL="0" indent="0" algn="ctr">
              <a:buNone/>
            </a:pPr>
            <a:r>
              <a:rPr lang="cs-CZ" b="1" cap="all" dirty="0">
                <a:solidFill>
                  <a:schemeClr val="accent6"/>
                </a:solidFill>
              </a:rPr>
              <a:t> </a:t>
            </a:r>
          </a:p>
          <a:p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4375220" y="3266446"/>
            <a:ext cx="393107" cy="632389"/>
          </a:xfrm>
          <a:prstGeom prst="down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2478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Obsah obrázku text&#10;&#10;Popis byl vytvořen automaticky">
            <a:extLst>
              <a:ext uri="{FF2B5EF4-FFF2-40B4-BE49-F238E27FC236}">
                <a16:creationId xmlns:a16="http://schemas.microsoft.com/office/drawing/2014/main" id="{BCE0301B-5A81-4F4B-9AF8-EE4678088477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7685" y="291946"/>
            <a:ext cx="6681206" cy="4760360"/>
          </a:xfrm>
          <a:prstGeom prst="rect">
            <a:avLst/>
          </a:prstGeom>
        </p:spPr>
      </p:pic>
      <p:sp>
        <p:nvSpPr>
          <p:cNvPr id="7" name="Podnadpis 2">
            <a:extLst>
              <a:ext uri="{FF2B5EF4-FFF2-40B4-BE49-F238E27FC236}">
                <a16:creationId xmlns:a16="http://schemas.microsoft.com/office/drawing/2014/main" id="{09DFF850-A17F-77B8-E860-95A27C44B51A}"/>
              </a:ext>
            </a:extLst>
          </p:cNvPr>
          <p:cNvSpPr txBox="1">
            <a:spLocks/>
          </p:cNvSpPr>
          <p:nvPr/>
        </p:nvSpPr>
        <p:spPr>
          <a:xfrm>
            <a:off x="1247685" y="5151662"/>
            <a:ext cx="1964083" cy="4415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3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3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3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3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3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3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3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3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3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0"/>
              </a:spcAft>
            </a:pPr>
            <a:r>
              <a:rPr lang="cs-CZ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Čížková et al. 2011</a:t>
            </a:r>
          </a:p>
        </p:txBody>
      </p:sp>
      <p:pic>
        <p:nvPicPr>
          <p:cNvPr id="3" name="Obrázek 2" descr="Obsah obrázku venku, příroda, krajina, strom&#10;&#10;Popis byl vytvořen automaticky">
            <a:extLst>
              <a:ext uri="{FF2B5EF4-FFF2-40B4-BE49-F238E27FC236}">
                <a16:creationId xmlns:a16="http://schemas.microsoft.com/office/drawing/2014/main" id="{13E1B23A-96ED-0272-0220-B3C69A11DE94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1102"/>
            <a:ext cx="9144000" cy="5131340"/>
          </a:xfrm>
          <a:prstGeom prst="rect">
            <a:avLst/>
          </a:prstGeom>
        </p:spPr>
      </p:pic>
      <p:pic>
        <p:nvPicPr>
          <p:cNvPr id="5" name="Obrázek 4" descr="Obsah obrázku venku, tráva, obloha, Přírodní krajina&#10;&#10;Popis byl vytvořen automaticky">
            <a:extLst>
              <a:ext uri="{FF2B5EF4-FFF2-40B4-BE49-F238E27FC236}">
                <a16:creationId xmlns:a16="http://schemas.microsoft.com/office/drawing/2014/main" id="{0167BF27-689A-FA44-90DA-58F3CB83D06B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7999"/>
            <a:ext cx="9144000" cy="5131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7229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Co se ohledně mokřadů a vody </a:t>
            </a:r>
            <a:br>
              <a:rPr lang="cs-CZ" dirty="0"/>
            </a:br>
            <a:r>
              <a:rPr lang="cs-CZ" dirty="0"/>
              <a:t>v krajině změnilo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Hospodaření v mokřadech a říčních nivách a jeho důsledky:</a:t>
            </a:r>
          </a:p>
          <a:p>
            <a:pPr lvl="1"/>
            <a:r>
              <a:rPr lang="cs-CZ" dirty="0"/>
              <a:t>od pravěku, více středověk</a:t>
            </a:r>
          </a:p>
          <a:p>
            <a:pPr lvl="1"/>
            <a:r>
              <a:rPr lang="cs-CZ" dirty="0"/>
              <a:t>mlýny, pily, hamry; rybníky; plošné odlesňování</a:t>
            </a:r>
          </a:p>
          <a:p>
            <a:pPr lvl="1"/>
            <a:r>
              <a:rPr lang="cs-CZ" b="1" dirty="0"/>
              <a:t>nejvíce posledních 150 let, úpravy pro rychlý odtok vody</a:t>
            </a:r>
          </a:p>
          <a:p>
            <a:pPr lvl="1"/>
            <a:r>
              <a:rPr lang="cs-CZ" dirty="0"/>
              <a:t>zemědělská velkovýroba - </a:t>
            </a:r>
            <a:r>
              <a:rPr lang="cs-CZ" b="1" dirty="0"/>
              <a:t>plošné meliorace</a:t>
            </a:r>
          </a:p>
          <a:p>
            <a:pPr lvl="1"/>
            <a:r>
              <a:rPr lang="cs-CZ" b="1" dirty="0"/>
              <a:t>odvodňování mokřadů, plošná těžba slatiny</a:t>
            </a:r>
          </a:p>
          <a:p>
            <a:pPr lvl="1"/>
            <a:r>
              <a:rPr lang="cs-CZ" dirty="0"/>
              <a:t>nadměrné zatížení živinami, organickými látkami a polutanty </a:t>
            </a:r>
            <a:br>
              <a:rPr lang="cs-CZ" dirty="0"/>
            </a:br>
            <a:r>
              <a:rPr lang="cs-CZ" dirty="0"/>
              <a:t>(rezidua pesticidů apod.)</a:t>
            </a:r>
          </a:p>
          <a:p>
            <a:pPr lvl="1"/>
            <a:endParaRPr lang="cs-CZ" sz="700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dirty="0"/>
              <a:t>úbytek 50% mokřadů na světě, 90 % v Evropě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narušení hydrologického režimu krajiny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pokles biodiverzity</a:t>
            </a:r>
          </a:p>
        </p:txBody>
      </p:sp>
      <p:pic>
        <p:nvPicPr>
          <p:cNvPr id="5" name="Grafický objekt 4" descr="Otazník se souvislou výplní">
            <a:extLst>
              <a:ext uri="{FF2B5EF4-FFF2-40B4-BE49-F238E27FC236}">
                <a16:creationId xmlns:a16="http://schemas.microsoft.com/office/drawing/2014/main" id="{DACB3F86-E3EA-4FEA-8397-656FB4FAA30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8515" y="36246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47368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Obsah obrázku tráva, venku, obloha, pole&#10;&#10;Popis byl vytvořen automaticky">
            <a:extLst>
              <a:ext uri="{FF2B5EF4-FFF2-40B4-BE49-F238E27FC236}">
                <a16:creationId xmlns:a16="http://schemas.microsoft.com/office/drawing/2014/main" id="{AD5CF41F-1ED9-A82D-6A10-2581BF27935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91284"/>
            <a:ext cx="3505061" cy="2590459"/>
          </a:xfrm>
          <a:prstGeom prst="rect">
            <a:avLst/>
          </a:prstGeom>
        </p:spPr>
      </p:pic>
      <p:pic>
        <p:nvPicPr>
          <p:cNvPr id="7" name="Obrázek 6" descr="Obsah obrázku venku, osoba, obloha, území&#10;&#10;Popis byl vytvořen automaticky">
            <a:extLst>
              <a:ext uri="{FF2B5EF4-FFF2-40B4-BE49-F238E27FC236}">
                <a16:creationId xmlns:a16="http://schemas.microsoft.com/office/drawing/2014/main" id="{BB9ED495-8983-CCC8-CCED-67AF5C6E2B6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5279" y="2832100"/>
            <a:ext cx="2980526" cy="2784928"/>
          </a:xfrm>
          <a:prstGeom prst="rect">
            <a:avLst/>
          </a:prstGeom>
        </p:spPr>
      </p:pic>
      <p:pic>
        <p:nvPicPr>
          <p:cNvPr id="8" name="Obrázek 7" descr="Obsah obrázku venku, území, tráva, pole&#10;&#10;Popis byl vytvořen automaticky">
            <a:extLst>
              <a:ext uri="{FF2B5EF4-FFF2-40B4-BE49-F238E27FC236}">
                <a16:creationId xmlns:a16="http://schemas.microsoft.com/office/drawing/2014/main" id="{8597C9B8-14B1-2EE9-9B60-58F0496FB9CB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3556" y="297522"/>
            <a:ext cx="3370444" cy="2417241"/>
          </a:xfrm>
          <a:prstGeom prst="rect">
            <a:avLst/>
          </a:prstGeom>
        </p:spPr>
      </p:pic>
      <p:sp>
        <p:nvSpPr>
          <p:cNvPr id="9" name="TextovéPole 8">
            <a:extLst>
              <a:ext uri="{FF2B5EF4-FFF2-40B4-BE49-F238E27FC236}">
                <a16:creationId xmlns:a16="http://schemas.microsoft.com/office/drawing/2014/main" id="{0A87EE63-1016-3F27-541A-B90768ADA83A}"/>
              </a:ext>
            </a:extLst>
          </p:cNvPr>
          <p:cNvSpPr txBox="1"/>
          <p:nvPr/>
        </p:nvSpPr>
        <p:spPr>
          <a:xfrm>
            <a:off x="432253" y="5734365"/>
            <a:ext cx="397214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https://sechtl-vosecek.ucw.cz</a:t>
            </a:r>
          </a:p>
        </p:txBody>
      </p:sp>
    </p:spTree>
    <p:extLst>
      <p:ext uri="{BB962C8B-B14F-4D97-AF65-F5344CB8AC3E}">
        <p14:creationId xmlns:p14="http://schemas.microsoft.com/office/powerpoint/2010/main" val="1418784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>
            <a:extLst>
              <a:ext uri="{FF2B5EF4-FFF2-40B4-BE49-F238E27FC236}">
                <a16:creationId xmlns:a16="http://schemas.microsoft.com/office/drawing/2014/main" id="{44EBCEC9-A9F8-E9D8-2E73-3027E723DD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566"/>
            <a:ext cx="5535215" cy="2528512"/>
          </a:xfrm>
          <a:prstGeom prst="rect">
            <a:avLst/>
          </a:prstGeo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E0208F4A-E04A-828B-288E-7BD8AA5B21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2235" y="2840876"/>
            <a:ext cx="5541765" cy="2587467"/>
          </a:xfrm>
          <a:prstGeom prst="rect">
            <a:avLst/>
          </a:prstGeom>
        </p:spPr>
      </p:pic>
      <p:pic>
        <p:nvPicPr>
          <p:cNvPr id="6" name="Obrázek 5" descr="Obsah obrázku venku, pták, tráva, kulík&#10;&#10;Popis byl vytvořen automaticky">
            <a:extLst>
              <a:ext uri="{FF2B5EF4-FFF2-40B4-BE49-F238E27FC236}">
                <a16:creationId xmlns:a16="http://schemas.microsoft.com/office/drawing/2014/main" id="{3E58983E-DCD3-AC85-9D1C-C33DF57F40D2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35086"/>
            <a:ext cx="3439886" cy="2293257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5CE60DA7-F5DF-A163-9CC0-23011F6DC61E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1482" y="348343"/>
            <a:ext cx="3442571" cy="2294792"/>
          </a:xfrm>
          <a:prstGeom prst="rect">
            <a:avLst/>
          </a:prstGeom>
          <a:ln>
            <a:noFill/>
          </a:ln>
          <a:effectLst/>
        </p:spPr>
        <p:style>
          <a:lnRef idx="0">
            <a:scrgbClr r="0" g="0" b="0"/>
          </a:lnRef>
          <a:fillRef idx="1001">
            <a:schemeClr val="lt1"/>
          </a:fillRef>
          <a:effectRef idx="0">
            <a:scrgbClr r="0" g="0" b="0"/>
          </a:effectRef>
          <a:fontRef idx="major"/>
        </p:style>
      </p:pic>
      <p:sp>
        <p:nvSpPr>
          <p:cNvPr id="8" name="TextovéPole 7">
            <a:extLst>
              <a:ext uri="{FF2B5EF4-FFF2-40B4-BE49-F238E27FC236}">
                <a16:creationId xmlns:a16="http://schemas.microsoft.com/office/drawing/2014/main" id="{C16E34F1-41D4-9147-F7E8-3B6C0CD4E153}"/>
              </a:ext>
            </a:extLst>
          </p:cNvPr>
          <p:cNvSpPr txBox="1"/>
          <p:nvPr/>
        </p:nvSpPr>
        <p:spPr>
          <a:xfrm>
            <a:off x="255980" y="5670574"/>
            <a:ext cx="25348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http://jpsp.birds.cz</a:t>
            </a:r>
          </a:p>
        </p:txBody>
      </p:sp>
      <p:sp>
        <p:nvSpPr>
          <p:cNvPr id="9" name="Obdélník 8"/>
          <p:cNvSpPr/>
          <p:nvPr/>
        </p:nvSpPr>
        <p:spPr>
          <a:xfrm>
            <a:off x="3538773" y="5817223"/>
            <a:ext cx="31953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6047"/>
                </a:solidFill>
              </a:rPr>
              <a:t>Úbytek druhů ptáků v rámci ČR</a:t>
            </a:r>
          </a:p>
        </p:txBody>
      </p:sp>
    </p:spTree>
    <p:extLst>
      <p:ext uri="{BB962C8B-B14F-4D97-AF65-F5344CB8AC3E}">
        <p14:creationId xmlns:p14="http://schemas.microsoft.com/office/powerpoint/2010/main" val="3207080799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>
            <a:extLst>
              <a:ext uri="{FF2B5EF4-FFF2-40B4-BE49-F238E27FC236}">
                <a16:creationId xmlns:a16="http://schemas.microsoft.com/office/drawing/2014/main" id="{AAE61352-36E3-4430-BA21-66481DDE5C26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8013699" cy="5341935"/>
          </a:xfrm>
          <a:prstGeom prst="rect">
            <a:avLst/>
          </a:prstGeom>
        </p:spPr>
      </p:pic>
      <p:sp>
        <p:nvSpPr>
          <p:cNvPr id="6" name="Obdélník 5">
            <a:extLst>
              <a:ext uri="{FF2B5EF4-FFF2-40B4-BE49-F238E27FC236}">
                <a16:creationId xmlns:a16="http://schemas.microsoft.com/office/drawing/2014/main" id="{A46A6959-21D5-4E0A-93D1-A392FF37715A}"/>
              </a:ext>
            </a:extLst>
          </p:cNvPr>
          <p:cNvSpPr/>
          <p:nvPr/>
        </p:nvSpPr>
        <p:spPr>
          <a:xfrm>
            <a:off x="6582220" y="478562"/>
            <a:ext cx="142289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0F9ED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1958</a:t>
            </a:r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6D241D0E-B420-442B-85DB-89467548B28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6538">
            <a:off x="-169430" y="112183"/>
            <a:ext cx="7676348" cy="5117565"/>
          </a:xfrm>
          <a:prstGeom prst="rect">
            <a:avLst/>
          </a:prstGeom>
        </p:spPr>
      </p:pic>
      <p:sp>
        <p:nvSpPr>
          <p:cNvPr id="7" name="Obdélník 6">
            <a:extLst>
              <a:ext uri="{FF2B5EF4-FFF2-40B4-BE49-F238E27FC236}">
                <a16:creationId xmlns:a16="http://schemas.microsoft.com/office/drawing/2014/main" id="{A46A6959-21D5-4E0A-93D1-A392FF37715A}"/>
              </a:ext>
            </a:extLst>
          </p:cNvPr>
          <p:cNvSpPr/>
          <p:nvPr/>
        </p:nvSpPr>
        <p:spPr>
          <a:xfrm>
            <a:off x="139700" y="4368798"/>
            <a:ext cx="142289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0F9ED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1966</a:t>
            </a:r>
          </a:p>
        </p:txBody>
      </p:sp>
      <p:sp>
        <p:nvSpPr>
          <p:cNvPr id="8" name="Nadpis 1">
            <a:extLst>
              <a:ext uri="{FF2B5EF4-FFF2-40B4-BE49-F238E27FC236}">
                <a16:creationId xmlns:a16="http://schemas.microsoft.com/office/drawing/2014/main" id="{DC4A3679-2E63-20BB-8D66-5ED5390B4CF3}"/>
              </a:ext>
            </a:extLst>
          </p:cNvPr>
          <p:cNvSpPr txBox="1">
            <a:spLocks/>
          </p:cNvSpPr>
          <p:nvPr/>
        </p:nvSpPr>
        <p:spPr>
          <a:xfrm>
            <a:off x="4529618" y="5138900"/>
            <a:ext cx="410714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i="1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Více později...</a:t>
            </a:r>
          </a:p>
        </p:txBody>
      </p:sp>
      <p:sp>
        <p:nvSpPr>
          <p:cNvPr id="9" name="Nadpis 1">
            <a:extLst>
              <a:ext uri="{FF2B5EF4-FFF2-40B4-BE49-F238E27FC236}">
                <a16:creationId xmlns:a16="http://schemas.microsoft.com/office/drawing/2014/main" id="{DC4A3679-2E63-20BB-8D66-5ED5390B4CF3}"/>
              </a:ext>
            </a:extLst>
          </p:cNvPr>
          <p:cNvSpPr txBox="1">
            <a:spLocks/>
          </p:cNvSpPr>
          <p:nvPr/>
        </p:nvSpPr>
        <p:spPr>
          <a:xfrm>
            <a:off x="266970" y="5138151"/>
            <a:ext cx="410714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Lokalita:</a:t>
            </a:r>
          </a:p>
          <a:p>
            <a:r>
              <a:rPr lang="cs-CZ" sz="2000" dirty="0" err="1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Sedmihorské</a:t>
            </a:r>
            <a:r>
              <a:rPr lang="cs-CZ" sz="2000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mokřady</a:t>
            </a:r>
          </a:p>
        </p:txBody>
      </p:sp>
    </p:spTree>
    <p:extLst>
      <p:ext uri="{BB962C8B-B14F-4D97-AF65-F5344CB8AC3E}">
        <p14:creationId xmlns:p14="http://schemas.microsoft.com/office/powerpoint/2010/main" val="4056547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49" y="601362"/>
            <a:ext cx="8233339" cy="675503"/>
          </a:xfrm>
        </p:spPr>
        <p:txBody>
          <a:bodyPr>
            <a:normAutofit fontScale="90000"/>
          </a:bodyPr>
          <a:lstStyle/>
          <a:p>
            <a:r>
              <a:rPr lang="cs-CZ" dirty="0"/>
              <a:t>Možnosti obnovy a tvorby mokřadů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8650" y="1787524"/>
            <a:ext cx="7886700" cy="45878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700" b="1" u="sng" dirty="0"/>
              <a:t>Typy opatření:</a:t>
            </a:r>
          </a:p>
          <a:p>
            <a:pPr marL="0" indent="0">
              <a:buNone/>
            </a:pPr>
            <a:r>
              <a:rPr lang="cs-CZ" sz="2800" u="sng" dirty="0"/>
              <a:t> </a:t>
            </a:r>
          </a:p>
          <a:p>
            <a:pPr lvl="1"/>
            <a:r>
              <a:rPr lang="cs-CZ" sz="2400" dirty="0"/>
              <a:t>tvorba a obnova tůní a mokřadů</a:t>
            </a:r>
          </a:p>
          <a:p>
            <a:pPr lvl="1"/>
            <a:r>
              <a:rPr lang="cs-CZ" sz="2400" dirty="0"/>
              <a:t>revitalizace vodních toků</a:t>
            </a:r>
          </a:p>
          <a:p>
            <a:pPr lvl="1"/>
            <a:r>
              <a:rPr lang="cs-CZ" sz="2400" dirty="0"/>
              <a:t>tvorba rybích přechodů u VE</a:t>
            </a:r>
          </a:p>
          <a:p>
            <a:pPr lvl="1"/>
            <a:r>
              <a:rPr lang="cs-CZ" sz="2400" dirty="0"/>
              <a:t>tvorba a obnova MVN</a:t>
            </a:r>
          </a:p>
          <a:p>
            <a:pPr lvl="1"/>
            <a:r>
              <a:rPr lang="cs-CZ" sz="2400" dirty="0"/>
              <a:t>rušení meliorací</a:t>
            </a:r>
          </a:p>
        </p:txBody>
      </p:sp>
    </p:spTree>
    <p:extLst>
      <p:ext uri="{BB962C8B-B14F-4D97-AF65-F5344CB8AC3E}">
        <p14:creationId xmlns:p14="http://schemas.microsoft.com/office/powerpoint/2010/main" val="13585021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49" y="601362"/>
            <a:ext cx="8233339" cy="675503"/>
          </a:xfrm>
        </p:spPr>
        <p:txBody>
          <a:bodyPr>
            <a:normAutofit fontScale="90000"/>
          </a:bodyPr>
          <a:lstStyle/>
          <a:p>
            <a:r>
              <a:rPr lang="cs-CZ" dirty="0"/>
              <a:t>DOTAČNÍ TITULY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8650" y="1787524"/>
            <a:ext cx="7886700" cy="4587875"/>
          </a:xfrm>
        </p:spPr>
        <p:txBody>
          <a:bodyPr>
            <a:normAutofit/>
          </a:bodyPr>
          <a:lstStyle/>
          <a:p>
            <a:r>
              <a:rPr lang="cs-CZ" b="1" dirty="0"/>
              <a:t>NPO-POPFK</a:t>
            </a:r>
            <a:r>
              <a:rPr lang="cs-CZ" dirty="0"/>
              <a:t> - do 250 tis. Kč</a:t>
            </a:r>
          </a:p>
          <a:p>
            <a:r>
              <a:rPr lang="cs-CZ" b="1" dirty="0"/>
              <a:t>OPŽP</a:t>
            </a:r>
            <a:r>
              <a:rPr lang="cs-CZ" dirty="0"/>
              <a:t> = Operační program Životní prostředí </a:t>
            </a:r>
            <a:br>
              <a:rPr lang="cs-CZ" dirty="0"/>
            </a:br>
            <a:r>
              <a:rPr lang="cs-CZ" dirty="0"/>
              <a:t>2021 - 2027 (dotace z EU) - nad 250 tis. Kč</a:t>
            </a:r>
          </a:p>
          <a:p>
            <a:pPr lvl="1"/>
            <a:r>
              <a:rPr lang="cs-CZ" dirty="0"/>
              <a:t>do 200 tis. EUR - administrace AOPK ČR (tzv. ZMV)</a:t>
            </a:r>
          </a:p>
          <a:p>
            <a:pPr lvl="1"/>
            <a:r>
              <a:rPr lang="cs-CZ" dirty="0"/>
              <a:t>nad 200 tis. EUR - administrace SFŽP ČR</a:t>
            </a:r>
          </a:p>
          <a:p>
            <a:r>
              <a:rPr lang="cs-CZ" b="1" dirty="0"/>
              <a:t>SC 1.3. „klima“ a SC 1.6 „biodiverzita“</a:t>
            </a:r>
          </a:p>
        </p:txBody>
      </p:sp>
      <p:sp>
        <p:nvSpPr>
          <p:cNvPr id="4" name="Obdélník 3"/>
          <p:cNvSpPr/>
          <p:nvPr/>
        </p:nvSpPr>
        <p:spPr>
          <a:xfrm>
            <a:off x="628649" y="4768334"/>
            <a:ext cx="49227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006047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https://dotace.nature.cz/</a:t>
            </a:r>
          </a:p>
        </p:txBody>
      </p:sp>
    </p:spTree>
    <p:extLst>
      <p:ext uri="{BB962C8B-B14F-4D97-AF65-F5344CB8AC3E}">
        <p14:creationId xmlns:p14="http://schemas.microsoft.com/office/powerpoint/2010/main" val="14862992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Nadpis 1"/>
          <p:cNvSpPr/>
          <p:nvPr/>
        </p:nvSpPr>
        <p:spPr>
          <a:xfrm>
            <a:off x="145351" y="487920"/>
            <a:ext cx="9778362" cy="99279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cs-CZ" sz="2700" cap="all" spc="-1" dirty="0">
                <a:solidFill>
                  <a:srgbClr val="006047"/>
                </a:solidFill>
                <a:latin typeface="Arial Black" panose="020B0A04020102020204" pitchFamily="34" charset="0"/>
                <a:ea typeface="DejaVu Sans"/>
                <a:cs typeface="Arial" panose="020B0604020202020204" pitchFamily="34" charset="0"/>
              </a:rPr>
              <a:t>Opatření a aktivity - OPŽP 2021 – 2027 </a:t>
            </a:r>
            <a:br>
              <a:rPr lang="cs-CZ" sz="2700" b="1" cap="all" spc="-1" dirty="0">
                <a:solidFill>
                  <a:srgbClr val="006047"/>
                </a:solidFill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</a:br>
            <a:br>
              <a:rPr sz="2700" b="1" cap="all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700" b="1" cap="all" spc="-1" dirty="0">
                <a:solidFill>
                  <a:srgbClr val="FFC000"/>
                </a:solidFill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KLIMA </a:t>
            </a:r>
            <a:r>
              <a:rPr lang="cs-CZ" sz="2700" b="1" cap="all" spc="-1" dirty="0"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                                </a:t>
            </a:r>
            <a:r>
              <a:rPr lang="cs-CZ" sz="2700" b="1" cap="all" spc="-1" dirty="0">
                <a:solidFill>
                  <a:srgbClr val="92D050"/>
                </a:solidFill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BIODIVERZITA</a:t>
            </a:r>
          </a:p>
        </p:txBody>
      </p:sp>
      <p:sp>
        <p:nvSpPr>
          <p:cNvPr id="123" name="Podnadpis 2"/>
          <p:cNvSpPr/>
          <p:nvPr/>
        </p:nvSpPr>
        <p:spPr>
          <a:xfrm>
            <a:off x="4355370" y="1655640"/>
            <a:ext cx="4735260" cy="36536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67500" tIns="33750" rIns="67500" bIns="33750">
            <a:noAutofit/>
          </a:bodyPr>
          <a:lstStyle/>
          <a:p>
            <a:r>
              <a:rPr lang="cs-CZ" sz="1200" b="1" spc="-1" dirty="0">
                <a:solidFill>
                  <a:schemeClr val="accent1"/>
                </a:solidFill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SC 1.6 </a:t>
            </a:r>
            <a:r>
              <a:rPr lang="cs-CZ" sz="1050" b="1" spc="-1" dirty="0"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Posilování ochrany a zachování přírody, biologické rozmanitosti a zelené infrastruktury, a to i v městských oblastech, a snižování všech forem znečištění</a:t>
            </a:r>
          </a:p>
          <a:p>
            <a:endParaRPr lang="cs-CZ" sz="1050" spc="-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14110" indent="-214110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cs-CZ" sz="1050" spc="-1" dirty="0">
                <a:solidFill>
                  <a:srgbClr val="000000"/>
                </a:solidFill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Opatření 1.6.1 Podpora přírodních stanovišť a druhů a péče o nejcennější části přírody a krajiny</a:t>
            </a:r>
          </a:p>
          <a:p>
            <a:pPr>
              <a:lnSpc>
                <a:spcPct val="90000"/>
              </a:lnSpc>
            </a:pPr>
            <a:r>
              <a:rPr lang="cs-CZ" sz="1050" spc="-1" dirty="0">
                <a:solidFill>
                  <a:srgbClr val="000000"/>
                </a:solidFill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Aktivity:</a:t>
            </a:r>
          </a:p>
          <a:p>
            <a:pPr marL="214380" indent="-213300">
              <a:lnSpc>
                <a:spcPct val="90000"/>
              </a:lnSpc>
              <a:buClr>
                <a:srgbClr val="000000"/>
              </a:buClr>
              <a:buFont typeface="Arial"/>
              <a:buChar char="•"/>
            </a:pPr>
            <a:r>
              <a:rPr lang="cs-CZ" sz="1200" b="1" spc="-1" dirty="0">
                <a:solidFill>
                  <a:schemeClr val="accent1"/>
                </a:solidFill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1.6.1.1 Péče o přírodní stanoviště a druhy, opatření na podporu ohrožených druhů</a:t>
            </a:r>
          </a:p>
          <a:p>
            <a:pPr marL="214380" indent="-213300">
              <a:buClr>
                <a:srgbClr val="000000"/>
              </a:buClr>
              <a:buFont typeface="Arial"/>
              <a:buChar char="•"/>
            </a:pPr>
            <a:r>
              <a:rPr lang="cs-CZ" sz="1200" b="1" spc="-1" dirty="0">
                <a:solidFill>
                  <a:schemeClr val="accent1"/>
                </a:solidFill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1.6.1.2 Péče o chráněná území (přírodní dědictví) </a:t>
            </a:r>
          </a:p>
          <a:p>
            <a:pPr marL="214380" indent="-213300">
              <a:buClr>
                <a:srgbClr val="000000"/>
              </a:buClr>
              <a:buFont typeface="Arial"/>
              <a:buChar char="•"/>
            </a:pPr>
            <a:r>
              <a:rPr lang="cs-CZ" sz="1050" spc="-1" dirty="0">
                <a:solidFill>
                  <a:srgbClr val="000000"/>
                </a:solidFill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1.6.1.3 Omezení šíření invazních nepůvodních a expanzivních druhů</a:t>
            </a:r>
          </a:p>
          <a:p>
            <a:pPr marL="214380" indent="-213300">
              <a:buClr>
                <a:srgbClr val="000000"/>
              </a:buClr>
              <a:buFont typeface="Arial"/>
              <a:buChar char="•"/>
            </a:pPr>
            <a:r>
              <a:rPr lang="cs-CZ" sz="1050" spc="-1" dirty="0">
                <a:solidFill>
                  <a:srgbClr val="000000"/>
                </a:solidFill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1.6.1.4 Monitoring ekosystémů, stanovišť a druhů, sběr podkladů, zpracování koncepčních dokumentů pro péči o chráněná území, zajištění územní ochrany chráněných území (přírodního dědictví)</a:t>
            </a:r>
          </a:p>
          <a:p>
            <a:pPr marL="214380" indent="-213300">
              <a:buClr>
                <a:srgbClr val="000000"/>
              </a:buClr>
              <a:buFont typeface="Arial"/>
              <a:buChar char="•"/>
            </a:pPr>
            <a:r>
              <a:rPr lang="cs-CZ" sz="1050" spc="-1" dirty="0">
                <a:solidFill>
                  <a:srgbClr val="000000"/>
                </a:solidFill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1.6.1.5 Návštěvnická infrastruktura sloužící k usměrnění návštěvníků v chráněných územích a zvýšení povědomí o problematice ochrany přírody</a:t>
            </a:r>
            <a:endParaRPr lang="cs-CZ" sz="1050" spc="-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1050" spc="-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1050" spc="-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1050" spc="-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1050" spc="-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1050" spc="-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4" name="Podnadpis 2"/>
          <p:cNvSpPr/>
          <p:nvPr/>
        </p:nvSpPr>
        <p:spPr>
          <a:xfrm>
            <a:off x="97726" y="1655640"/>
            <a:ext cx="4176090" cy="336123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67500" tIns="33750" rIns="67500" bIns="33750">
            <a:noAutofit/>
          </a:bodyPr>
          <a:lstStyle/>
          <a:p>
            <a:r>
              <a:rPr lang="cs-CZ" sz="1200" b="1" spc="-1" dirty="0">
                <a:solidFill>
                  <a:schemeClr val="accent1"/>
                </a:solidFill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SC 1.3 </a:t>
            </a:r>
            <a:r>
              <a:rPr lang="cs-CZ" sz="1050" b="1" spc="-1" dirty="0"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Podpora přizpůsobení se změně klimatu, prevence rizika katastrof a odolnosti vůči nim s přihlédnutím k ekosystémovým přístupům</a:t>
            </a:r>
          </a:p>
          <a:p>
            <a:endParaRPr lang="cs-CZ" sz="1050" spc="-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14110" indent="-214110">
              <a:buFont typeface="Wingdings" panose="05000000000000000000" pitchFamily="2" charset="2"/>
              <a:buChar char="q"/>
            </a:pPr>
            <a:r>
              <a:rPr lang="cs-CZ" sz="1050" spc="-1" dirty="0">
                <a:solidFill>
                  <a:srgbClr val="000000"/>
                </a:solidFill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Opatření 1.3.1 Podpora přírodě blízkých opatření v krajině a sídlech</a:t>
            </a:r>
          </a:p>
          <a:p>
            <a:r>
              <a:rPr lang="cs-CZ" sz="1050" spc="-1" dirty="0">
                <a:solidFill>
                  <a:srgbClr val="000000"/>
                </a:solidFill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Aktivity:</a:t>
            </a:r>
          </a:p>
          <a:p>
            <a:pPr marL="214380" indent="-213300">
              <a:buClr>
                <a:srgbClr val="000000"/>
              </a:buClr>
              <a:buFont typeface="Arial"/>
              <a:buChar char="•"/>
            </a:pPr>
            <a:r>
              <a:rPr lang="cs-CZ" sz="1200" b="1" spc="-1" dirty="0">
                <a:solidFill>
                  <a:schemeClr val="accent1"/>
                </a:solidFill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1.3.1.1 Tvorba nových a obnova stávajících přírodě blízkých vodních prvků v krajině včetně sídel</a:t>
            </a:r>
          </a:p>
          <a:p>
            <a:pPr marL="214380" indent="-213300">
              <a:buClr>
                <a:srgbClr val="000000"/>
              </a:buClr>
              <a:buFont typeface="Arial"/>
              <a:buChar char="•"/>
            </a:pPr>
            <a:r>
              <a:rPr lang="cs-CZ" sz="1050" spc="-1" dirty="0">
                <a:solidFill>
                  <a:srgbClr val="000000"/>
                </a:solidFill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1.3.1.2 Tvorba nových a obnova stávajících vegetačních prvků a struktur, včetně opatření proti vodní a větrné erozi</a:t>
            </a:r>
          </a:p>
          <a:p>
            <a:pPr marL="214380" indent="-213300">
              <a:buClr>
                <a:srgbClr val="000000"/>
              </a:buClr>
              <a:buFont typeface="Arial"/>
              <a:buChar char="•"/>
            </a:pPr>
            <a:r>
              <a:rPr lang="cs-CZ" sz="1050" spc="-1" dirty="0">
                <a:solidFill>
                  <a:srgbClr val="000000"/>
                </a:solidFill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1.3.1.3 Úprava lesních porostů směrem k přirozené struktuře a druhové skladbě za účelem posílení jejich stability</a:t>
            </a:r>
          </a:p>
          <a:p>
            <a:pPr marL="214380" indent="-213300">
              <a:buClr>
                <a:srgbClr val="000000"/>
              </a:buClr>
              <a:buFont typeface="Arial"/>
              <a:buChar char="•"/>
            </a:pPr>
            <a:r>
              <a:rPr lang="cs-CZ" sz="1050" spc="-1" dirty="0">
                <a:solidFill>
                  <a:srgbClr val="000000"/>
                </a:solidFill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1.3.1.4 Zakládání a obnova veřejné sídelní zeleně</a:t>
            </a:r>
          </a:p>
          <a:p>
            <a:pPr marL="214380" indent="-213300">
              <a:buClr>
                <a:srgbClr val="000000"/>
              </a:buClr>
              <a:buFont typeface="Arial"/>
              <a:buChar char="•"/>
            </a:pPr>
            <a:r>
              <a:rPr lang="cs-CZ" sz="1200" b="1" spc="-1" dirty="0">
                <a:solidFill>
                  <a:schemeClr val="accent1"/>
                </a:solidFill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1.3.1.5 Odstranění či eliminace negativních funkcí odvodňovacích zařízení v krajině</a:t>
            </a:r>
          </a:p>
          <a:p>
            <a:endParaRPr lang="cs-CZ" sz="1050" spc="-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14110" indent="-214110">
              <a:buFont typeface="Wingdings" panose="05000000000000000000" pitchFamily="2" charset="2"/>
              <a:buChar char="q"/>
            </a:pPr>
            <a:r>
              <a:rPr lang="cs-CZ" sz="1050" spc="-1" dirty="0">
                <a:solidFill>
                  <a:srgbClr val="000000"/>
                </a:solidFill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Opatření 1.3.2 Zpracování studií a plánů (studie systémů sídelní zeleně, územní studie krajiny, plán územního systému ekologické stability)</a:t>
            </a:r>
          </a:p>
        </p:txBody>
      </p:sp>
    </p:spTree>
    <p:extLst>
      <p:ext uri="{BB962C8B-B14F-4D97-AF65-F5344CB8AC3E}">
        <p14:creationId xmlns:p14="http://schemas.microsoft.com/office/powerpoint/2010/main" val="140095555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700" dirty="0"/>
              <a:t>vytváření a obnova tůní 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836" y="2092985"/>
            <a:ext cx="4461164" cy="2974109"/>
          </a:xfrm>
          <a:prstGeom prst="ellipse">
            <a:avLst/>
          </a:prstGeom>
          <a:ln w="12700" cap="rnd">
            <a:solidFill>
              <a:srgbClr val="006047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9890" y="1142597"/>
            <a:ext cx="4554036" cy="2562404"/>
          </a:xfrm>
          <a:prstGeom prst="ellipse">
            <a:avLst/>
          </a:prstGeom>
          <a:ln w="12700" cap="rnd">
            <a:solidFill>
              <a:srgbClr val="006047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7" name="Zástupný symbol pro obsah 2"/>
          <p:cNvSpPr>
            <a:spLocks noGrp="1"/>
          </p:cNvSpPr>
          <p:nvPr>
            <p:ph sz="half" idx="1"/>
          </p:nvPr>
        </p:nvSpPr>
        <p:spPr>
          <a:xfrm>
            <a:off x="628650" y="1654174"/>
            <a:ext cx="3704139" cy="1215847"/>
          </a:xfrm>
        </p:spPr>
        <p:txBody>
          <a:bodyPr>
            <a:normAutofit/>
          </a:bodyPr>
          <a:lstStyle/>
          <a:p>
            <a:r>
              <a:rPr lang="cs-CZ" dirty="0"/>
              <a:t>až 100 %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9153" y="3924406"/>
            <a:ext cx="3296736" cy="1854963"/>
          </a:xfrm>
          <a:prstGeom prst="ellipse">
            <a:avLst/>
          </a:prstGeom>
          <a:ln w="12700" cap="rnd">
            <a:solidFill>
              <a:srgbClr val="006047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4230288676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700" dirty="0"/>
              <a:t>obnova mokřadů</a:t>
            </a:r>
          </a:p>
        </p:txBody>
      </p:sp>
      <p:sp>
        <p:nvSpPr>
          <p:cNvPr id="7" name="Zástupný symbol pro obsah 2"/>
          <p:cNvSpPr>
            <a:spLocks noGrp="1"/>
          </p:cNvSpPr>
          <p:nvPr>
            <p:ph sz="half" idx="1"/>
          </p:nvPr>
        </p:nvSpPr>
        <p:spPr>
          <a:xfrm>
            <a:off x="628650" y="1635124"/>
            <a:ext cx="7705725" cy="1215847"/>
          </a:xfrm>
        </p:spPr>
        <p:txBody>
          <a:bodyPr>
            <a:noAutofit/>
          </a:bodyPr>
          <a:lstStyle/>
          <a:p>
            <a:r>
              <a:rPr lang="cs-CZ" dirty="0"/>
              <a:t>až 100 %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EED3718E-03E9-A491-B0D2-E6D84A0391E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2239177"/>
            <a:ext cx="5626245" cy="3750830"/>
          </a:xfrm>
          <a:prstGeom prst="ellipse">
            <a:avLst/>
          </a:prstGeom>
          <a:ln w="12700" cap="rnd">
            <a:solidFill>
              <a:srgbClr val="006047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076517980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0692" y="1276866"/>
            <a:ext cx="5543846" cy="3695897"/>
          </a:xfrm>
          <a:prstGeom prst="ellipse">
            <a:avLst/>
          </a:prstGeom>
          <a:ln w="12700" cap="rnd">
            <a:solidFill>
              <a:srgbClr val="006047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00490"/>
            <a:ext cx="7886700" cy="976376"/>
          </a:xfrm>
        </p:spPr>
        <p:txBody>
          <a:bodyPr>
            <a:normAutofit/>
          </a:bodyPr>
          <a:lstStyle/>
          <a:p>
            <a:r>
              <a:rPr lang="cs-CZ" sz="2700" dirty="0"/>
              <a:t>malé vodní nádrže - odbahnění, rekonstrukce, výstavba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28649" y="1389790"/>
            <a:ext cx="2319649" cy="26267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06047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006047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6047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06047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06047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60 % (1.3.)</a:t>
            </a:r>
          </a:p>
          <a:p>
            <a:r>
              <a:rPr lang="cs-CZ" dirty="0"/>
              <a:t>70 % </a:t>
            </a:r>
            <a:br>
              <a:rPr lang="cs-CZ" dirty="0"/>
            </a:br>
            <a:r>
              <a:rPr lang="cs-CZ" dirty="0"/>
              <a:t>(1.6. ÚSES)</a:t>
            </a:r>
          </a:p>
          <a:p>
            <a:r>
              <a:rPr lang="cs-CZ" dirty="0"/>
              <a:t>85 % - 100 %  </a:t>
            </a:r>
            <a:br>
              <a:rPr lang="cs-CZ" dirty="0"/>
            </a:br>
            <a:r>
              <a:rPr lang="cs-CZ" dirty="0"/>
              <a:t>(1.6. ZCHÚ)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190" y="3441855"/>
            <a:ext cx="3600154" cy="2692972"/>
          </a:xfrm>
          <a:prstGeom prst="ellipse">
            <a:avLst/>
          </a:prstGeom>
          <a:ln w="12700" cap="rnd">
            <a:solidFill>
              <a:srgbClr val="006047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455157667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601362"/>
            <a:ext cx="8199156" cy="675503"/>
          </a:xfrm>
        </p:spPr>
        <p:txBody>
          <a:bodyPr>
            <a:normAutofit fontScale="90000"/>
          </a:bodyPr>
          <a:lstStyle/>
          <a:p>
            <a:r>
              <a:rPr lang="cs-CZ" dirty="0"/>
              <a:t>revitalizace a </a:t>
            </a:r>
            <a:r>
              <a:rPr lang="cs-CZ" dirty="0" err="1"/>
              <a:t>renaturace</a:t>
            </a:r>
            <a:r>
              <a:rPr lang="cs-CZ" dirty="0"/>
              <a:t> vodních toků a niv, slepá ramena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0527" y="1412193"/>
            <a:ext cx="4862557" cy="3241705"/>
          </a:xfrm>
          <a:prstGeom prst="ellipse">
            <a:avLst/>
          </a:prstGeom>
          <a:ln w="12700" cap="rnd">
            <a:solidFill>
              <a:srgbClr val="006047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49" y="3153755"/>
            <a:ext cx="4500428" cy="3000285"/>
          </a:xfrm>
          <a:prstGeom prst="ellipse">
            <a:avLst/>
          </a:prstGeom>
          <a:ln w="12700" cap="rnd">
            <a:solidFill>
              <a:srgbClr val="006047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8" name="Zástupný symbol pro obsah 2"/>
          <p:cNvSpPr>
            <a:spLocks noGrp="1"/>
          </p:cNvSpPr>
          <p:nvPr>
            <p:ph sz="half" idx="1"/>
          </p:nvPr>
        </p:nvSpPr>
        <p:spPr>
          <a:xfrm>
            <a:off x="628650" y="1576200"/>
            <a:ext cx="1917997" cy="447556"/>
          </a:xfrm>
        </p:spPr>
        <p:txBody>
          <a:bodyPr/>
          <a:lstStyle/>
          <a:p>
            <a:r>
              <a:rPr lang="cs-CZ" dirty="0"/>
              <a:t>100 %</a:t>
            </a:r>
          </a:p>
        </p:txBody>
      </p:sp>
    </p:spTree>
    <p:extLst>
      <p:ext uri="{BB962C8B-B14F-4D97-AF65-F5344CB8AC3E}">
        <p14:creationId xmlns:p14="http://schemas.microsoft.com/office/powerpoint/2010/main" val="3905355283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601362"/>
            <a:ext cx="8199156" cy="675503"/>
          </a:xfrm>
        </p:spPr>
        <p:txBody>
          <a:bodyPr>
            <a:normAutofit/>
          </a:bodyPr>
          <a:lstStyle/>
          <a:p>
            <a:r>
              <a:rPr lang="cs-CZ" dirty="0"/>
              <a:t>TVORBA RYBÍCH PŘECHODŮ</a:t>
            </a:r>
          </a:p>
        </p:txBody>
      </p:sp>
      <p:sp>
        <p:nvSpPr>
          <p:cNvPr id="8" name="Zástupný symbol pro obsah 2"/>
          <p:cNvSpPr>
            <a:spLocks noGrp="1"/>
          </p:cNvSpPr>
          <p:nvPr>
            <p:ph sz="half" idx="1"/>
          </p:nvPr>
        </p:nvSpPr>
        <p:spPr>
          <a:xfrm>
            <a:off x="628650" y="1576200"/>
            <a:ext cx="1917997" cy="447556"/>
          </a:xfrm>
        </p:spPr>
        <p:txBody>
          <a:bodyPr/>
          <a:lstStyle/>
          <a:p>
            <a:r>
              <a:rPr lang="cs-CZ" dirty="0"/>
              <a:t>100 %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124452" y="1818389"/>
            <a:ext cx="4305301" cy="2870201"/>
          </a:xfrm>
          <a:prstGeom prst="ellipse">
            <a:avLst/>
          </a:prstGeom>
          <a:ln w="12700" cap="rnd">
            <a:solidFill>
              <a:srgbClr val="006047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514" y="2323091"/>
            <a:ext cx="5259314" cy="3506209"/>
          </a:xfrm>
          <a:prstGeom prst="ellipse">
            <a:avLst/>
          </a:prstGeom>
          <a:ln w="12700" cap="rnd">
            <a:solidFill>
              <a:srgbClr val="006047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601846553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3286" y="601362"/>
            <a:ext cx="8708164" cy="675503"/>
          </a:xfrm>
        </p:spPr>
        <p:txBody>
          <a:bodyPr>
            <a:normAutofit fontScale="90000"/>
          </a:bodyPr>
          <a:lstStyle/>
          <a:p>
            <a:r>
              <a:rPr lang="cs-CZ" dirty="0"/>
              <a:t>odstranění či eliminace negativních funkcí odvodňovacích zařízení v krajině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31095" y="2318129"/>
            <a:ext cx="4586288" cy="3057525"/>
          </a:xfrm>
          <a:prstGeom prst="ellipse">
            <a:avLst/>
          </a:prstGeom>
          <a:ln w="12700" cap="rnd">
            <a:solidFill>
              <a:srgbClr val="006047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0775" y="1781994"/>
            <a:ext cx="5400675" cy="3600450"/>
          </a:xfrm>
          <a:prstGeom prst="ellipse">
            <a:avLst/>
          </a:prstGeom>
          <a:ln w="12700" cap="rnd">
            <a:solidFill>
              <a:srgbClr val="006047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7" name="Zástupný symbol pro obsah 2"/>
          <p:cNvSpPr>
            <a:spLocks noGrp="1"/>
          </p:cNvSpPr>
          <p:nvPr>
            <p:ph sz="half" idx="1"/>
          </p:nvPr>
        </p:nvSpPr>
        <p:spPr>
          <a:xfrm>
            <a:off x="3407724" y="1553746"/>
            <a:ext cx="1917997" cy="447556"/>
          </a:xfrm>
        </p:spPr>
        <p:txBody>
          <a:bodyPr/>
          <a:lstStyle/>
          <a:p>
            <a:r>
              <a:rPr lang="cs-CZ" dirty="0"/>
              <a:t>100 %</a:t>
            </a:r>
          </a:p>
        </p:txBody>
      </p:sp>
    </p:spTree>
    <p:extLst>
      <p:ext uri="{BB962C8B-B14F-4D97-AF65-F5344CB8AC3E}">
        <p14:creationId xmlns:p14="http://schemas.microsoft.com/office/powerpoint/2010/main" val="2229947969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tráva, venku, příroda, Pozemek&#10;&#10;Popis byl vytvořen automaticky">
            <a:extLst>
              <a:ext uri="{FF2B5EF4-FFF2-40B4-BE49-F238E27FC236}">
                <a16:creationId xmlns:a16="http://schemas.microsoft.com/office/drawing/2014/main" id="{711764BF-0178-81D0-756E-0649C0CBC73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97" b="7911"/>
          <a:stretch/>
        </p:blipFill>
        <p:spPr>
          <a:xfrm>
            <a:off x="0" y="2141838"/>
            <a:ext cx="9144001" cy="4114800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pic>
        <p:nvPicPr>
          <p:cNvPr id="4" name="Obrázek 3" descr="Obsah obrázku pták, exteriér, tráva, malé&#10;&#10;Popis byl vytvořen automaticky">
            <a:extLst>
              <a:ext uri="{FF2B5EF4-FFF2-40B4-BE49-F238E27FC236}">
                <a16:creationId xmlns:a16="http://schemas.microsoft.com/office/drawing/2014/main" id="{1205D556-FE26-E95E-3400-9C6564379CA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2183" y="2439052"/>
            <a:ext cx="812504" cy="1219166"/>
          </a:xfrm>
          <a:prstGeom prst="ellipse">
            <a:avLst/>
          </a:prstGeom>
          <a:ln w="38100" cap="rnd">
            <a:solidFill>
              <a:schemeClr val="bg1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  <p:style>
          <a:lnRef idx="0">
            <a:scrgbClr r="0" g="0" b="0"/>
          </a:lnRef>
          <a:fillRef idx="1001">
            <a:schemeClr val="lt1"/>
          </a:fillRef>
          <a:effectRef idx="0">
            <a:scrgbClr r="0" g="0" b="0"/>
          </a:effectRef>
          <a:fontRef idx="major"/>
        </p:style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0E5D7D29-598D-6CD6-DD23-9AC3EA0D9A5C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576597" y="3872124"/>
            <a:ext cx="1308090" cy="871962"/>
          </a:xfrm>
          <a:prstGeom prst="ellipse">
            <a:avLst/>
          </a:prstGeom>
          <a:ln w="38100" cap="rnd">
            <a:solidFill>
              <a:schemeClr val="bg1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62F5DA9E-1CD8-1606-63DC-46C3F4F5E181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2905" y="4957992"/>
            <a:ext cx="1907532" cy="1234488"/>
          </a:xfrm>
          <a:prstGeom prst="ellipse">
            <a:avLst/>
          </a:prstGeom>
          <a:ln w="38100" cap="rnd">
            <a:solidFill>
              <a:schemeClr val="bg1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Příklad obnovy mokřadu z praxe </a:t>
            </a:r>
            <a:br>
              <a:rPr lang="cs-CZ" dirty="0"/>
            </a:br>
            <a:r>
              <a:rPr lang="cs-CZ" i="1" dirty="0" err="1">
                <a:latin typeface="Arial" panose="020B0604020202020204" pitchFamily="34" charset="0"/>
                <a:cs typeface="Arial" panose="020B0604020202020204" pitchFamily="34" charset="0"/>
              </a:rPr>
              <a:t>Sedmihorské</a:t>
            </a:r>
            <a:r>
              <a:rPr lang="cs-CZ" i="1" dirty="0">
                <a:latin typeface="Arial" panose="020B0604020202020204" pitchFamily="34" charset="0"/>
                <a:cs typeface="Arial" panose="020B0604020202020204" pitchFamily="34" charset="0"/>
              </a:rPr>
              <a:t> mokřady</a:t>
            </a:r>
          </a:p>
        </p:txBody>
      </p:sp>
    </p:spTree>
    <p:extLst>
      <p:ext uri="{BB962C8B-B14F-4D97-AF65-F5344CB8AC3E}">
        <p14:creationId xmlns:p14="http://schemas.microsoft.com/office/powerpoint/2010/main" val="2107039507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>
            <a:extLst>
              <a:ext uri="{FF2B5EF4-FFF2-40B4-BE49-F238E27FC236}">
                <a16:creationId xmlns:a16="http://schemas.microsoft.com/office/drawing/2014/main" id="{C05EB562-65D4-693F-3BF5-CD84760D8F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5194" y="0"/>
            <a:ext cx="3068806" cy="2832100"/>
          </a:xfrm>
          <a:prstGeom prst="rect">
            <a:avLst/>
          </a:prstGeom>
        </p:spPr>
      </p:pic>
      <p:pic>
        <p:nvPicPr>
          <p:cNvPr id="10" name="IMAG0109">
            <a:hlinkClick r:id="" action="ppaction://media"/>
            <a:extLst>
              <a:ext uri="{FF2B5EF4-FFF2-40B4-BE49-F238E27FC236}">
                <a16:creationId xmlns:a16="http://schemas.microsoft.com/office/drawing/2014/main" id="{0A65A382-E6AC-A212-7DD5-5685AB29061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2209800"/>
            <a:ext cx="6191956" cy="3482975"/>
          </a:xfrm>
          <a:prstGeom prst="rect">
            <a:avLst/>
          </a:prstGeom>
        </p:spPr>
      </p:pic>
      <p:sp>
        <p:nvSpPr>
          <p:cNvPr id="13" name="TextovéPole 12">
            <a:extLst>
              <a:ext uri="{FF2B5EF4-FFF2-40B4-BE49-F238E27FC236}">
                <a16:creationId xmlns:a16="http://schemas.microsoft.com/office/drawing/2014/main" id="{27995BCF-961A-638C-ACA2-6439FF3268DA}"/>
              </a:ext>
            </a:extLst>
          </p:cNvPr>
          <p:cNvSpPr txBox="1"/>
          <p:nvPr/>
        </p:nvSpPr>
        <p:spPr>
          <a:xfrm>
            <a:off x="339724" y="1263134"/>
            <a:ext cx="551497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„REGIONÁLNÍ HOTSPOT BIODIVERZITY“</a:t>
            </a:r>
            <a:br>
              <a:rPr lang="cs-CZ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MNOHO ZCHD DLE VYHL. Č. 395/1992 SB.</a:t>
            </a:r>
            <a:endParaRPr lang="cs-CZ" dirty="0">
              <a:solidFill>
                <a:srgbClr val="00604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86553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A260D781-3B8E-2632-4597-C7401FEE26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404" y="167769"/>
            <a:ext cx="6677965" cy="59409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>
            <a:extLst>
              <a:ext uri="{FF2B5EF4-FFF2-40B4-BE49-F238E27FC236}">
                <a16:creationId xmlns:a16="http://schemas.microsoft.com/office/drawing/2014/main" id="{C9BA1205-59B9-0404-E61C-C5163AF79857}"/>
              </a:ext>
            </a:extLst>
          </p:cNvPr>
          <p:cNvSpPr/>
          <p:nvPr/>
        </p:nvSpPr>
        <p:spPr>
          <a:xfrm>
            <a:off x="7077668" y="438730"/>
            <a:ext cx="206633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Před 11 tis. lety</a:t>
            </a:r>
          </a:p>
          <a:p>
            <a:r>
              <a:rPr lang="cs-CZ" sz="2000" dirty="0" err="1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Pelešanské</a:t>
            </a:r>
            <a:r>
              <a:rPr lang="cs-CZ" sz="2000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jezero</a:t>
            </a:r>
          </a:p>
        </p:txBody>
      </p:sp>
      <p:sp>
        <p:nvSpPr>
          <p:cNvPr id="4" name="Podnadpis 2">
            <a:extLst>
              <a:ext uri="{FF2B5EF4-FFF2-40B4-BE49-F238E27FC236}">
                <a16:creationId xmlns:a16="http://schemas.microsoft.com/office/drawing/2014/main" id="{9FE1E982-64CA-67C7-FDEA-C4656BFFFF8C}"/>
              </a:ext>
            </a:extLst>
          </p:cNvPr>
          <p:cNvSpPr txBox="1">
            <a:spLocks/>
          </p:cNvSpPr>
          <p:nvPr/>
        </p:nvSpPr>
        <p:spPr>
          <a:xfrm>
            <a:off x="5528268" y="4370275"/>
            <a:ext cx="4910860" cy="1382826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3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3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3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3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3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3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3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3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3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ts val="0"/>
              </a:spcAft>
            </a:pPr>
            <a:r>
              <a:rPr lang="cs-CZ" sz="1600" i="1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Šída </a:t>
            </a:r>
            <a:r>
              <a:rPr lang="cs-CZ" sz="1600" i="1" cap="all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&amp; </a:t>
            </a:r>
            <a:r>
              <a:rPr lang="cs-CZ" sz="1600" i="1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Prostředník </a:t>
            </a:r>
          </a:p>
          <a:p>
            <a:pPr algn="ctr">
              <a:spcAft>
                <a:spcPts val="0"/>
              </a:spcAft>
            </a:pPr>
            <a:r>
              <a:rPr lang="cs-CZ" sz="1600" i="1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2007</a:t>
            </a:r>
          </a:p>
        </p:txBody>
      </p:sp>
    </p:spTree>
    <p:extLst>
      <p:ext uri="{BB962C8B-B14F-4D97-AF65-F5344CB8AC3E}">
        <p14:creationId xmlns:p14="http://schemas.microsoft.com/office/powerpoint/2010/main" val="4066392120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obsah 4">
            <a:extLst>
              <a:ext uri="{FF2B5EF4-FFF2-40B4-BE49-F238E27FC236}">
                <a16:creationId xmlns:a16="http://schemas.microsoft.com/office/drawing/2014/main" id="{6F270C58-C20C-BD63-1E9D-09031362CDE2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686388" y="1326110"/>
            <a:ext cx="6064526" cy="3412306"/>
          </a:xfrm>
          <a:prstGeom prst="rect">
            <a:avLst/>
          </a:prstGeom>
        </p:spPr>
      </p:pic>
      <p:pic>
        <p:nvPicPr>
          <p:cNvPr id="3" name="Obrázek 2">
            <a:extLst>
              <a:ext uri="{FF2B5EF4-FFF2-40B4-BE49-F238E27FC236}">
                <a16:creationId xmlns:a16="http://schemas.microsoft.com/office/drawing/2014/main" id="{C7DB97E5-EE92-DEBA-009A-455A07DAFB43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3880" y="309668"/>
            <a:ext cx="4145620" cy="2234857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4" name="Obrázek 3">
            <a:extLst>
              <a:ext uri="{FF2B5EF4-FFF2-40B4-BE49-F238E27FC236}">
                <a16:creationId xmlns:a16="http://schemas.microsoft.com/office/drawing/2014/main" id="{FCDDD53A-421C-8DF9-E130-12C91093A4DC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3880" y="2954373"/>
            <a:ext cx="4145619" cy="2326398"/>
          </a:xfrm>
          <a:prstGeom prst="rect">
            <a:avLst/>
          </a:prstGeom>
        </p:spPr>
      </p:pic>
      <p:sp>
        <p:nvSpPr>
          <p:cNvPr id="5" name="Obdélník 4">
            <a:extLst>
              <a:ext uri="{FF2B5EF4-FFF2-40B4-BE49-F238E27FC236}">
                <a16:creationId xmlns:a16="http://schemas.microsoft.com/office/drawing/2014/main" id="{4E255E71-BE85-E229-083F-31E64BC54554}"/>
              </a:ext>
            </a:extLst>
          </p:cNvPr>
          <p:cNvSpPr/>
          <p:nvPr/>
        </p:nvSpPr>
        <p:spPr>
          <a:xfrm>
            <a:off x="3550176" y="2554263"/>
            <a:ext cx="514932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2000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10 000 let ukládání slatiny (rašeliny)</a:t>
            </a:r>
          </a:p>
        </p:txBody>
      </p:sp>
    </p:spTree>
    <p:extLst>
      <p:ext uri="{BB962C8B-B14F-4D97-AF65-F5344CB8AC3E}">
        <p14:creationId xmlns:p14="http://schemas.microsoft.com/office/powerpoint/2010/main" val="2915561801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obsah 4">
            <a:extLst>
              <a:ext uri="{FF2B5EF4-FFF2-40B4-BE49-F238E27FC236}">
                <a16:creationId xmlns:a16="http://schemas.microsoft.com/office/drawing/2014/main" id="{7306B7AB-775A-177E-9884-F65C8C4CF482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299" y="0"/>
            <a:ext cx="7670801" cy="5423689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FD1EE7B5-93BB-5093-601D-5658659D63F2}"/>
              </a:ext>
            </a:extLst>
          </p:cNvPr>
          <p:cNvSpPr txBox="1"/>
          <p:nvPr/>
        </p:nvSpPr>
        <p:spPr>
          <a:xfrm>
            <a:off x="4406900" y="5281344"/>
            <a:ext cx="3378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i="1" dirty="0">
                <a:latin typeface="Arial" panose="020B0604020202020204" pitchFamily="34" charset="0"/>
                <a:cs typeface="Arial" panose="020B0604020202020204" pitchFamily="34" charset="0"/>
              </a:rPr>
              <a:t>Muzeum Českého ráje Turnov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79E15748-9658-0E24-699F-237F024A3B07}"/>
              </a:ext>
            </a:extLst>
          </p:cNvPr>
          <p:cNvSpPr/>
          <p:nvPr/>
        </p:nvSpPr>
        <p:spPr>
          <a:xfrm>
            <a:off x="-737853" y="5761285"/>
            <a:ext cx="514475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2000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13./14. až počátek 18. století rybníky</a:t>
            </a:r>
          </a:p>
        </p:txBody>
      </p:sp>
    </p:spTree>
    <p:extLst>
      <p:ext uri="{BB962C8B-B14F-4D97-AF65-F5344CB8AC3E}">
        <p14:creationId xmlns:p14="http://schemas.microsoft.com/office/powerpoint/2010/main" val="917007587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CCC49F1A-3D36-EC63-4A79-32F5F8A913D8}"/>
              </a:ext>
            </a:extLst>
          </p:cNvPr>
          <p:cNvSpPr/>
          <p:nvPr/>
        </p:nvSpPr>
        <p:spPr>
          <a:xfrm>
            <a:off x="4114800" y="827001"/>
            <a:ext cx="481665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2000" i="1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Postupně z rybníků mokré louky</a:t>
            </a:r>
          </a:p>
        </p:txBody>
      </p:sp>
      <p:pic>
        <p:nvPicPr>
          <p:cNvPr id="7" name="Obrázek 6" descr="Obsah obrázku text, mapa, atlas&#10;&#10;Popis byl vytvořen automaticky">
            <a:extLst>
              <a:ext uri="{FF2B5EF4-FFF2-40B4-BE49-F238E27FC236}">
                <a16:creationId xmlns:a16="http://schemas.microsoft.com/office/drawing/2014/main" id="{71FA2C6D-747C-D481-ED19-43336F380D9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40628"/>
            <a:ext cx="9144000" cy="3668743"/>
          </a:xfrm>
          <a:prstGeom prst="rect">
            <a:avLst/>
          </a:prstGeom>
        </p:spPr>
      </p:pic>
      <p:sp>
        <p:nvSpPr>
          <p:cNvPr id="8" name="Obdélník 7">
            <a:extLst>
              <a:ext uri="{FF2B5EF4-FFF2-40B4-BE49-F238E27FC236}">
                <a16:creationId xmlns:a16="http://schemas.microsoft.com/office/drawing/2014/main" id="{3E8BFD91-2343-4188-A22D-BDE439586048}"/>
              </a:ext>
            </a:extLst>
          </p:cNvPr>
          <p:cNvSpPr/>
          <p:nvPr/>
        </p:nvSpPr>
        <p:spPr>
          <a:xfrm>
            <a:off x="-1946454" y="796224"/>
            <a:ext cx="481665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2400" b="1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Císařské otisky</a:t>
            </a:r>
          </a:p>
        </p:txBody>
      </p:sp>
    </p:spTree>
    <p:extLst>
      <p:ext uri="{BB962C8B-B14F-4D97-AF65-F5344CB8AC3E}">
        <p14:creationId xmlns:p14="http://schemas.microsoft.com/office/powerpoint/2010/main" val="2220662004"/>
      </p:ext>
    </p:extLst>
  </p:cSld>
  <p:clrMapOvr>
    <a:masterClrMapping/>
  </p:clrMapOvr>
  <p:transition spd="slow">
    <p:wip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06E3D011-626F-43D6-9088-D84941DCA509}"/>
              </a:ext>
            </a:extLst>
          </p:cNvPr>
          <p:cNvSpPr/>
          <p:nvPr/>
        </p:nvSpPr>
        <p:spPr>
          <a:xfrm>
            <a:off x="-152400" y="-169491"/>
            <a:ext cx="9485085" cy="48879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B5E91632-B9BA-4EEB-A408-B83997E322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7350" y="403395"/>
            <a:ext cx="8299450" cy="4293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>
            <a:extLst>
              <a:ext uri="{FF2B5EF4-FFF2-40B4-BE49-F238E27FC236}">
                <a16:creationId xmlns:a16="http://schemas.microsoft.com/office/drawing/2014/main" id="{727D3098-E2D4-4DBD-BF29-698F4B666FF7}"/>
              </a:ext>
            </a:extLst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8936417">
            <a:off x="127793" y="1005412"/>
            <a:ext cx="3001175" cy="39869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sp>
        <p:nvSpPr>
          <p:cNvPr id="5" name="Obdélník 4">
            <a:extLst>
              <a:ext uri="{FF2B5EF4-FFF2-40B4-BE49-F238E27FC236}">
                <a16:creationId xmlns:a16="http://schemas.microsoft.com/office/drawing/2014/main" id="{3824388B-06AD-41F5-A035-8D96C2DA6F02}"/>
              </a:ext>
            </a:extLst>
          </p:cNvPr>
          <p:cNvSpPr/>
          <p:nvPr/>
        </p:nvSpPr>
        <p:spPr>
          <a:xfrm>
            <a:off x="6784539" y="-44700"/>
            <a:ext cx="308789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Roky 1965-67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25258928-F5D4-46F4-A2BE-A292F437F1C1}"/>
              </a:ext>
            </a:extLst>
          </p:cNvPr>
          <p:cNvSpPr/>
          <p:nvPr/>
        </p:nvSpPr>
        <p:spPr>
          <a:xfrm>
            <a:off x="2119992" y="4991243"/>
            <a:ext cx="247015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Roky 1972-73</a:t>
            </a:r>
          </a:p>
        </p:txBody>
      </p:sp>
      <p:pic>
        <p:nvPicPr>
          <p:cNvPr id="9" name="Obrázek 8">
            <a:extLst>
              <a:ext uri="{FF2B5EF4-FFF2-40B4-BE49-F238E27FC236}">
                <a16:creationId xmlns:a16="http://schemas.microsoft.com/office/drawing/2014/main" id="{18C478FE-F2E0-4514-9AD5-794003C2B2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5954" y="3118271"/>
            <a:ext cx="2032650" cy="3048975"/>
          </a:xfrm>
          <a:prstGeom prst="rect">
            <a:avLst/>
          </a:prstGeom>
        </p:spPr>
      </p:pic>
      <p:pic>
        <p:nvPicPr>
          <p:cNvPr id="11" name="Obrázek 10">
            <a:extLst>
              <a:ext uri="{FF2B5EF4-FFF2-40B4-BE49-F238E27FC236}">
                <a16:creationId xmlns:a16="http://schemas.microsoft.com/office/drawing/2014/main" id="{73BCCF82-A125-469B-97A3-3686EF16A84F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3033" y="3318087"/>
            <a:ext cx="2956709" cy="1973227"/>
          </a:xfrm>
          <a:prstGeom prst="rect">
            <a:avLst/>
          </a:prstGeom>
        </p:spPr>
      </p:pic>
      <p:sp>
        <p:nvSpPr>
          <p:cNvPr id="12" name="Obdélník 11">
            <a:extLst>
              <a:ext uri="{FF2B5EF4-FFF2-40B4-BE49-F238E27FC236}">
                <a16:creationId xmlns:a16="http://schemas.microsoft.com/office/drawing/2014/main" id="{DAE7A846-226F-498D-AB0B-8945BED3202C}"/>
              </a:ext>
            </a:extLst>
          </p:cNvPr>
          <p:cNvSpPr/>
          <p:nvPr/>
        </p:nvSpPr>
        <p:spPr>
          <a:xfrm>
            <a:off x="128362" y="5473100"/>
            <a:ext cx="440871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www.mapy.cz, </a:t>
            </a:r>
            <a:b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PD - Archiv Povodí Labe,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stř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. Turnov</a:t>
            </a:r>
          </a:p>
        </p:txBody>
      </p:sp>
    </p:spTree>
    <p:extLst>
      <p:ext uri="{BB962C8B-B14F-4D97-AF65-F5344CB8AC3E}">
        <p14:creationId xmlns:p14="http://schemas.microsoft.com/office/powerpoint/2010/main" val="209146069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28650" y="601362"/>
            <a:ext cx="7886700" cy="5151738"/>
          </a:xfrm>
        </p:spPr>
        <p:txBody>
          <a:bodyPr>
            <a:normAutofit fontScale="90000"/>
          </a:bodyPr>
          <a:lstStyle/>
          <a:p>
            <a:r>
              <a:rPr lang="cs-CZ" dirty="0"/>
              <a:t>území neobhospodařovatelné a zároveň ekologicky degradované - co s tím?</a:t>
            </a:r>
            <a:br>
              <a:rPr lang="cs-CZ" dirty="0"/>
            </a:br>
            <a:br>
              <a:rPr lang="cs-CZ" dirty="0"/>
            </a:br>
            <a:r>
              <a:rPr lang="cs-CZ" dirty="0">
                <a:solidFill>
                  <a:srgbClr val="FF0000"/>
                </a:solidFill>
              </a:rPr>
              <a:t>odvodnit po čtvrté</a:t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>NEBO obnovit mokřady?</a:t>
            </a:r>
            <a:br>
              <a:rPr lang="cs-CZ" dirty="0">
                <a:solidFill>
                  <a:srgbClr val="FF0000"/>
                </a:solidFill>
              </a:rPr>
            </a:br>
            <a:br>
              <a:rPr lang="cs-CZ" dirty="0"/>
            </a:br>
            <a:br>
              <a:rPr lang="cs-CZ" dirty="0"/>
            </a:br>
            <a:br>
              <a:rPr lang="cs-CZ" dirty="0"/>
            </a:br>
            <a:r>
              <a:rPr lang="cs-CZ" dirty="0"/>
              <a:t>cenné slatiniště s vzácnými druhy = obnovit mokřady a vzácné mokřadní louky</a:t>
            </a:r>
            <a:br>
              <a:rPr lang="cs-CZ" dirty="0"/>
            </a:br>
            <a:br>
              <a:rPr lang="cs-CZ" dirty="0"/>
            </a:b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3873500" y="2994025"/>
            <a:ext cx="482600" cy="685800"/>
          </a:xfrm>
          <a:prstGeom prst="downArrow">
            <a:avLst/>
          </a:prstGeom>
          <a:solidFill>
            <a:schemeClr val="bg1"/>
          </a:solidFill>
          <a:ln>
            <a:solidFill>
              <a:srgbClr val="0060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3944661"/>
      </p:ext>
    </p:extLst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>
            <a:extLst>
              <a:ext uri="{FF2B5EF4-FFF2-40B4-BE49-F238E27FC236}">
                <a16:creationId xmlns:a16="http://schemas.microsoft.com/office/drawing/2014/main" id="{7EE307DF-8071-3430-DD82-B425907FDE3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39356"/>
            <a:ext cx="5711780" cy="3807854"/>
          </a:xfrm>
          <a:prstGeom prst="rect">
            <a:avLst/>
          </a:prstGeom>
        </p:spPr>
      </p:pic>
      <p:sp>
        <p:nvSpPr>
          <p:cNvPr id="12" name="Zástupný obsah 4">
            <a:extLst>
              <a:ext uri="{FF2B5EF4-FFF2-40B4-BE49-F238E27FC236}">
                <a16:creationId xmlns:a16="http://schemas.microsoft.com/office/drawing/2014/main" id="{99BC4817-DDA4-ECCF-F6A2-0D7F392DAA0D}"/>
              </a:ext>
            </a:extLst>
          </p:cNvPr>
          <p:cNvSpPr txBox="1">
            <a:spLocks/>
          </p:cNvSpPr>
          <p:nvPr/>
        </p:nvSpPr>
        <p:spPr>
          <a:xfrm>
            <a:off x="519792" y="116275"/>
            <a:ext cx="8624207" cy="326350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700" dirty="0">
                <a:solidFill>
                  <a:srgbClr val="006047"/>
                </a:solidFill>
              </a:rPr>
              <a:t>Akce SPÚ </a:t>
            </a:r>
            <a:r>
              <a:rPr lang="cs-CZ" sz="2700" b="1" dirty="0">
                <a:solidFill>
                  <a:srgbClr val="006047"/>
                </a:solidFill>
              </a:rPr>
              <a:t>IX-X 2014 </a:t>
            </a:r>
            <a:r>
              <a:rPr lang="cs-CZ" sz="2700" dirty="0">
                <a:solidFill>
                  <a:srgbClr val="006047"/>
                </a:solidFill>
              </a:rPr>
              <a:t>– čištění HOZ… </a:t>
            </a:r>
            <a:br>
              <a:rPr lang="cs-CZ" sz="2700" dirty="0">
                <a:solidFill>
                  <a:srgbClr val="006047"/>
                </a:solidFill>
              </a:rPr>
            </a:br>
            <a:endParaRPr lang="cs-CZ" sz="1800" i="1" dirty="0">
              <a:solidFill>
                <a:srgbClr val="006047"/>
              </a:solidFill>
            </a:endParaRPr>
          </a:p>
        </p:txBody>
      </p:sp>
      <p:pic>
        <p:nvPicPr>
          <p:cNvPr id="2" name="Obrázek 1">
            <a:extLst>
              <a:ext uri="{FF2B5EF4-FFF2-40B4-BE49-F238E27FC236}">
                <a16:creationId xmlns:a16="http://schemas.microsoft.com/office/drawing/2014/main" id="{447F6493-26C3-DCA7-9541-A839DDE88AD3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8826" y="4002860"/>
            <a:ext cx="3173677" cy="2115784"/>
          </a:xfrm>
          <a:prstGeom prst="rect">
            <a:avLst/>
          </a:prstGeom>
        </p:spPr>
      </p:pic>
      <p:pic>
        <p:nvPicPr>
          <p:cNvPr id="11" name="Obrázek 10">
            <a:extLst>
              <a:ext uri="{FF2B5EF4-FFF2-40B4-BE49-F238E27FC236}">
                <a16:creationId xmlns:a16="http://schemas.microsoft.com/office/drawing/2014/main" id="{6DC90351-872A-B981-3804-69AD7E48F673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773339" y="674132"/>
            <a:ext cx="4044792" cy="2696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979332"/>
      </p:ext>
    </p:extLst>
  </p:cSld>
  <p:clrMapOvr>
    <a:masterClrMapping/>
  </p:clrMapOvr>
  <p:transition spd="slow">
    <p:wip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1200236">
            <a:hlinkClick r:id="" action="ppaction://media"/>
            <a:extLst>
              <a:ext uri="{FF2B5EF4-FFF2-40B4-BE49-F238E27FC236}">
                <a16:creationId xmlns:a16="http://schemas.microsoft.com/office/drawing/2014/main" id="{69AF4E2A-C287-2CC8-0816-4F268AE6BB4C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69" end="24228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22379" y="1284525"/>
            <a:ext cx="4921621" cy="3691216"/>
          </a:xfrm>
          <a:prstGeom prst="rect">
            <a:avLst/>
          </a:prstGeom>
        </p:spPr>
      </p:pic>
      <p:pic>
        <p:nvPicPr>
          <p:cNvPr id="6" name="Obrázek 5" descr="Obsah obrázku venku, obloha, osoba, oblečení&#10;&#10;Popis byl vytvořen automaticky">
            <a:extLst>
              <a:ext uri="{FF2B5EF4-FFF2-40B4-BE49-F238E27FC236}">
                <a16:creationId xmlns:a16="http://schemas.microsoft.com/office/drawing/2014/main" id="{FF9F265D-98AC-6F12-CFEC-0598D1F94B62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84635"/>
            <a:ext cx="3429002" cy="4572003"/>
          </a:xfrm>
          <a:prstGeom prst="rect">
            <a:avLst/>
          </a:prstGeom>
        </p:spPr>
      </p:pic>
      <p:sp>
        <p:nvSpPr>
          <p:cNvPr id="7" name="Obdélník 6">
            <a:extLst>
              <a:ext uri="{FF2B5EF4-FFF2-40B4-BE49-F238E27FC236}">
                <a16:creationId xmlns:a16="http://schemas.microsoft.com/office/drawing/2014/main" id="{704A3FE6-09B7-918B-E353-C0308A5C6A51}"/>
              </a:ext>
            </a:extLst>
          </p:cNvPr>
          <p:cNvSpPr/>
          <p:nvPr/>
        </p:nvSpPr>
        <p:spPr>
          <a:xfrm>
            <a:off x="2970999" y="4980206"/>
            <a:ext cx="250275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i="1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2008 / 2010</a:t>
            </a:r>
          </a:p>
        </p:txBody>
      </p:sp>
    </p:spTree>
    <p:extLst>
      <p:ext uri="{BB962C8B-B14F-4D97-AF65-F5344CB8AC3E}">
        <p14:creationId xmlns:p14="http://schemas.microsoft.com/office/powerpoint/2010/main" val="255208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59C7068F-6BC0-4A69-93CA-4E4A59E646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41" t="4053" r="4840" b="4991"/>
          <a:stretch/>
        </p:blipFill>
        <p:spPr>
          <a:xfrm>
            <a:off x="160190" y="1276865"/>
            <a:ext cx="3444433" cy="4856061"/>
          </a:xfrm>
          <a:prstGeom prst="rect">
            <a:avLst/>
          </a:prstGeom>
        </p:spPr>
      </p:pic>
      <p:pic>
        <p:nvPicPr>
          <p:cNvPr id="4" name="Obrázek 3" descr="Obsah obrázku text&#10;&#10;Popis byl vytvořen automaticky">
            <a:extLst>
              <a:ext uri="{FF2B5EF4-FFF2-40B4-BE49-F238E27FC236}">
                <a16:creationId xmlns:a16="http://schemas.microsoft.com/office/drawing/2014/main" id="{699789F3-A28C-42E6-8A4A-91E10E7C941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8039" y="1276865"/>
            <a:ext cx="3655410" cy="4946135"/>
          </a:xfrm>
          <a:prstGeom prst="rect">
            <a:avLst/>
          </a:prstGeom>
        </p:spPr>
      </p:pic>
      <p:sp>
        <p:nvSpPr>
          <p:cNvPr id="5" name="Obdélník 4">
            <a:extLst>
              <a:ext uri="{FF2B5EF4-FFF2-40B4-BE49-F238E27FC236}">
                <a16:creationId xmlns:a16="http://schemas.microsoft.com/office/drawing/2014/main" id="{048E6B40-060A-499F-9273-8B484976D830}"/>
              </a:ext>
            </a:extLst>
          </p:cNvPr>
          <p:cNvSpPr/>
          <p:nvPr/>
        </p:nvSpPr>
        <p:spPr>
          <a:xfrm>
            <a:off x="3037033" y="2773366"/>
            <a:ext cx="2502759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i="1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aneb </a:t>
            </a:r>
            <a:br>
              <a:rPr lang="cs-CZ" sz="2000" i="1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000" i="1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 diplomky</a:t>
            </a:r>
            <a:br>
              <a:rPr lang="cs-CZ" sz="2000" i="1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000" i="1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 projektové dokumentaci</a:t>
            </a:r>
            <a:br>
              <a:rPr lang="cs-CZ" sz="2000" i="1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000" i="1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Projekt „Revitalizace </a:t>
            </a:r>
            <a:r>
              <a:rPr lang="cs-CZ" dirty="0" err="1"/>
              <a:t>Sedmihorských</a:t>
            </a:r>
            <a:r>
              <a:rPr lang="cs-CZ" dirty="0"/>
              <a:t> mokřadů“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8794596"/>
      </p:ext>
    </p:extLst>
  </p:cSld>
  <p:clrMapOvr>
    <a:masterClrMapping/>
  </p:clrMapOvr>
  <p:transition spd="slow">
    <p:wip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4">
            <a:extLst>
              <a:ext uri="{FF2B5EF4-FFF2-40B4-BE49-F238E27FC236}">
                <a16:creationId xmlns:a16="http://schemas.microsoft.com/office/drawing/2014/main" id="{D2C58C1D-8E74-4C9F-B8FA-E7F71AF6D59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"/>
                    </a14:imgEffect>
                    <a14:imgEffect>
                      <a14:brightnessContrast bright="-7000" contrast="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673" b="16092"/>
          <a:stretch/>
        </p:blipFill>
        <p:spPr>
          <a:xfrm>
            <a:off x="-12700" y="627062"/>
            <a:ext cx="9144000" cy="4586288"/>
          </a:xfrm>
          <a:prstGeom prst="rect">
            <a:avLst/>
          </a:prstGeom>
        </p:spPr>
      </p:pic>
      <p:sp>
        <p:nvSpPr>
          <p:cNvPr id="5" name="Volný tvar: obrazec 4">
            <a:extLst>
              <a:ext uri="{FF2B5EF4-FFF2-40B4-BE49-F238E27FC236}">
                <a16:creationId xmlns:a16="http://schemas.microsoft.com/office/drawing/2014/main" id="{31D41BF0-B040-4471-B47D-DD0EC6E4C0B7}"/>
              </a:ext>
            </a:extLst>
          </p:cNvPr>
          <p:cNvSpPr/>
          <p:nvPr/>
        </p:nvSpPr>
        <p:spPr>
          <a:xfrm>
            <a:off x="3185040" y="3155950"/>
            <a:ext cx="5773222" cy="1500188"/>
          </a:xfrm>
          <a:custGeom>
            <a:avLst/>
            <a:gdLst>
              <a:gd name="connsiteX0" fmla="*/ 3152775 w 4043363"/>
              <a:gd name="connsiteY0" fmla="*/ 0 h 1042988"/>
              <a:gd name="connsiteX1" fmla="*/ 2595563 w 4043363"/>
              <a:gd name="connsiteY1" fmla="*/ 4763 h 1042988"/>
              <a:gd name="connsiteX2" fmla="*/ 2576513 w 4043363"/>
              <a:gd name="connsiteY2" fmla="*/ 114300 h 1042988"/>
              <a:gd name="connsiteX3" fmla="*/ 1576388 w 4043363"/>
              <a:gd name="connsiteY3" fmla="*/ 90488 h 1042988"/>
              <a:gd name="connsiteX4" fmla="*/ 1566863 w 4043363"/>
              <a:gd name="connsiteY4" fmla="*/ 180975 h 1042988"/>
              <a:gd name="connsiteX5" fmla="*/ 533400 w 4043363"/>
              <a:gd name="connsiteY5" fmla="*/ 185738 h 1042988"/>
              <a:gd name="connsiteX6" fmla="*/ 419100 w 4043363"/>
              <a:gd name="connsiteY6" fmla="*/ 180975 h 1042988"/>
              <a:gd name="connsiteX7" fmla="*/ 381000 w 4043363"/>
              <a:gd name="connsiteY7" fmla="*/ 190500 h 1042988"/>
              <a:gd name="connsiteX8" fmla="*/ 0 w 4043363"/>
              <a:gd name="connsiteY8" fmla="*/ 938213 h 1042988"/>
              <a:gd name="connsiteX9" fmla="*/ 2957513 w 4043363"/>
              <a:gd name="connsiteY9" fmla="*/ 900113 h 1042988"/>
              <a:gd name="connsiteX10" fmla="*/ 2952750 w 4043363"/>
              <a:gd name="connsiteY10" fmla="*/ 1042988 h 1042988"/>
              <a:gd name="connsiteX11" fmla="*/ 4043363 w 4043363"/>
              <a:gd name="connsiteY11" fmla="*/ 1004888 h 1042988"/>
              <a:gd name="connsiteX12" fmla="*/ 4033838 w 4043363"/>
              <a:gd name="connsiteY12" fmla="*/ 652463 h 1042988"/>
              <a:gd name="connsiteX13" fmla="*/ 2895600 w 4043363"/>
              <a:gd name="connsiteY13" fmla="*/ 642938 h 1042988"/>
              <a:gd name="connsiteX14" fmla="*/ 2776538 w 4043363"/>
              <a:gd name="connsiteY14" fmla="*/ 485775 h 1042988"/>
              <a:gd name="connsiteX15" fmla="*/ 4033838 w 4043363"/>
              <a:gd name="connsiteY15" fmla="*/ 466725 h 1042988"/>
              <a:gd name="connsiteX16" fmla="*/ 4014788 w 4043363"/>
              <a:gd name="connsiteY16" fmla="*/ 357188 h 1042988"/>
              <a:gd name="connsiteX17" fmla="*/ 3481388 w 4043363"/>
              <a:gd name="connsiteY17" fmla="*/ 328613 h 1042988"/>
              <a:gd name="connsiteX18" fmla="*/ 3152775 w 4043363"/>
              <a:gd name="connsiteY18" fmla="*/ 0 h 1042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043363" h="1042988">
                <a:moveTo>
                  <a:pt x="3152775" y="0"/>
                </a:moveTo>
                <a:lnTo>
                  <a:pt x="2595563" y="4763"/>
                </a:lnTo>
                <a:lnTo>
                  <a:pt x="2576513" y="114300"/>
                </a:lnTo>
                <a:lnTo>
                  <a:pt x="1576388" y="90488"/>
                </a:lnTo>
                <a:lnTo>
                  <a:pt x="1566863" y="180975"/>
                </a:lnTo>
                <a:lnTo>
                  <a:pt x="533400" y="185738"/>
                </a:lnTo>
                <a:lnTo>
                  <a:pt x="419100" y="180975"/>
                </a:lnTo>
                <a:lnTo>
                  <a:pt x="381000" y="190500"/>
                </a:lnTo>
                <a:lnTo>
                  <a:pt x="0" y="938213"/>
                </a:lnTo>
                <a:lnTo>
                  <a:pt x="2957513" y="900113"/>
                </a:lnTo>
                <a:lnTo>
                  <a:pt x="2952750" y="1042988"/>
                </a:lnTo>
                <a:lnTo>
                  <a:pt x="4043363" y="1004888"/>
                </a:lnTo>
                <a:lnTo>
                  <a:pt x="4033838" y="652463"/>
                </a:lnTo>
                <a:lnTo>
                  <a:pt x="2895600" y="642938"/>
                </a:lnTo>
                <a:lnTo>
                  <a:pt x="2776538" y="485775"/>
                </a:lnTo>
                <a:lnTo>
                  <a:pt x="4033838" y="466725"/>
                </a:lnTo>
                <a:lnTo>
                  <a:pt x="4014788" y="357188"/>
                </a:lnTo>
                <a:lnTo>
                  <a:pt x="3481388" y="328613"/>
                </a:lnTo>
                <a:lnTo>
                  <a:pt x="3152775" y="0"/>
                </a:lnTo>
                <a:close/>
              </a:path>
            </a:pathLst>
          </a:custGeom>
          <a:noFill/>
          <a:ln w="38100">
            <a:solidFill>
              <a:schemeClr val="bg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38014AA2-3959-4ACE-B952-DA13A2576802}"/>
              </a:ext>
            </a:extLst>
          </p:cNvPr>
          <p:cNvSpPr/>
          <p:nvPr/>
        </p:nvSpPr>
        <p:spPr>
          <a:xfrm>
            <a:off x="5196810" y="627062"/>
            <a:ext cx="364715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Zájmové území pro revitalizaci</a:t>
            </a:r>
          </a:p>
        </p:txBody>
      </p:sp>
    </p:spTree>
    <p:extLst>
      <p:ext uri="{BB962C8B-B14F-4D97-AF65-F5344CB8AC3E}">
        <p14:creationId xmlns:p14="http://schemas.microsoft.com/office/powerpoint/2010/main" val="3741851349"/>
      </p:ext>
    </p:extLst>
  </p:cSld>
  <p:clrMapOvr>
    <a:masterClrMapping/>
  </p:clrMapOvr>
  <p:transition spd="slow">
    <p:wip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>
            <a:extLst>
              <a:ext uri="{FF2B5EF4-FFF2-40B4-BE49-F238E27FC236}">
                <a16:creationId xmlns:a16="http://schemas.microsoft.com/office/drawing/2014/main" id="{030C189F-72B0-4A5B-AC92-ED0B0C7A55D6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2672" y="460779"/>
            <a:ext cx="3375000" cy="2250000"/>
          </a:xfrm>
          <a:prstGeom prst="rect">
            <a:avLst/>
          </a:prstGeom>
        </p:spPr>
      </p:pic>
      <p:pic>
        <p:nvPicPr>
          <p:cNvPr id="6" name="Obrázek 5" descr="G:\Vysoká škola\BAKALÁŘKA\fotodokumentce\rákosiny (8).jpg">
            <a:extLst>
              <a:ext uri="{FF2B5EF4-FFF2-40B4-BE49-F238E27FC236}">
                <a16:creationId xmlns:a16="http://schemas.microsoft.com/office/drawing/2014/main" id="{42147C0B-8722-4696-A239-7F788100DC18}"/>
              </a:ext>
            </a:extLst>
          </p:cNvPr>
          <p:cNvPicPr/>
          <p:nvPr/>
        </p:nvPicPr>
        <p:blipFill rotWithShape="1">
          <a:blip r:embed="rId3"/>
          <a:srcRect l="19273"/>
          <a:stretch/>
        </p:blipFill>
        <p:spPr bwMode="auto">
          <a:xfrm>
            <a:off x="5769000" y="2901279"/>
            <a:ext cx="3375000" cy="2242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 descr="P1230385">
            <a:extLst>
              <a:ext uri="{FF2B5EF4-FFF2-40B4-BE49-F238E27FC236}">
                <a16:creationId xmlns:a16="http://schemas.microsoft.com/office/drawing/2014/main" id="{72E36F69-767B-4DDF-AD01-87F5A43F01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6021" b="-1"/>
          <a:stretch/>
        </p:blipFill>
        <p:spPr bwMode="auto">
          <a:xfrm>
            <a:off x="0" y="58201"/>
            <a:ext cx="3459620" cy="2595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>
            <a:extLst>
              <a:ext uri="{FF2B5EF4-FFF2-40B4-BE49-F238E27FC236}">
                <a16:creationId xmlns:a16="http://schemas.microsoft.com/office/drawing/2014/main" id="{7C246E61-5E9A-426D-889E-AE70BDA25C22}"/>
              </a:ext>
            </a:extLst>
          </p:cNvPr>
          <p:cNvSpPr/>
          <p:nvPr/>
        </p:nvSpPr>
        <p:spPr>
          <a:xfrm>
            <a:off x="3264820" y="1546659"/>
            <a:ext cx="227531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    východní část</a:t>
            </a:r>
          </a:p>
          <a:p>
            <a:pPr algn="ctr"/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s-CZ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cs-CZ" sz="18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„BEZ ZÁSAHU“</a:t>
            </a:r>
          </a:p>
          <a:p>
            <a:pPr algn="ctr"/>
            <a:endParaRPr lang="cs-CZ" b="1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cs-CZ" b="1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s-CZ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cs-CZ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     západní část</a:t>
            </a:r>
          </a:p>
          <a:p>
            <a:pPr algn="ctr"/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REVITALIZACE</a:t>
            </a:r>
          </a:p>
        </p:txBody>
      </p:sp>
      <p:cxnSp>
        <p:nvCxnSpPr>
          <p:cNvPr id="12" name="Přímá spojnice se šipkou 11">
            <a:extLst>
              <a:ext uri="{FF2B5EF4-FFF2-40B4-BE49-F238E27FC236}">
                <a16:creationId xmlns:a16="http://schemas.microsoft.com/office/drawing/2014/main" id="{0DCCD796-E816-4335-8F56-FDB9FAE59DFA}"/>
              </a:ext>
            </a:extLst>
          </p:cNvPr>
          <p:cNvCxnSpPr>
            <a:cxnSpLocks/>
          </p:cNvCxnSpPr>
          <p:nvPr/>
        </p:nvCxnSpPr>
        <p:spPr>
          <a:xfrm flipH="1">
            <a:off x="3927953" y="2561122"/>
            <a:ext cx="1612185" cy="0"/>
          </a:xfrm>
          <a:prstGeom prst="straightConnector1">
            <a:avLst/>
          </a:prstGeom>
          <a:ln w="19050">
            <a:solidFill>
              <a:schemeClr val="tx1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>
            <a:extLst>
              <a:ext uri="{FF2B5EF4-FFF2-40B4-BE49-F238E27FC236}">
                <a16:creationId xmlns:a16="http://schemas.microsoft.com/office/drawing/2014/main" id="{0E40D194-43F3-4E15-BF87-2C23D57A7BDA}"/>
              </a:ext>
            </a:extLst>
          </p:cNvPr>
          <p:cNvCxnSpPr>
            <a:cxnSpLocks/>
          </p:cNvCxnSpPr>
          <p:nvPr/>
        </p:nvCxnSpPr>
        <p:spPr>
          <a:xfrm>
            <a:off x="3634486" y="4219322"/>
            <a:ext cx="1612185" cy="0"/>
          </a:xfrm>
          <a:prstGeom prst="straightConnector1">
            <a:avLst/>
          </a:prstGeom>
          <a:ln w="19050">
            <a:solidFill>
              <a:schemeClr val="tx1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 descr="G:\Vysoká škola\BAKALÁŘKA\fotodokumentce\rákosiny (41).jpg">
            <a:extLst>
              <a:ext uri="{FF2B5EF4-FFF2-40B4-BE49-F238E27FC236}">
                <a16:creationId xmlns:a16="http://schemas.microsoft.com/office/drawing/2014/main" id="{4AD3A639-1916-42C1-9BEC-5AD73A31727B}"/>
              </a:ext>
            </a:extLst>
          </p:cNvPr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2844616"/>
            <a:ext cx="3459620" cy="22993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848668875"/>
      </p:ext>
    </p:extLst>
  </p:cSld>
  <p:clrMapOvr>
    <a:masterClrMapping/>
  </p:clrMapOvr>
  <p:transition spd="slow">
    <p:wip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organizace projektu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8650" y="1626163"/>
            <a:ext cx="7886700" cy="4351338"/>
          </a:xfrm>
        </p:spPr>
        <p:txBody>
          <a:bodyPr/>
          <a:lstStyle/>
          <a:p>
            <a:r>
              <a:rPr lang="cs-CZ" dirty="0"/>
              <a:t>příprava 2 neziskovými organizacemi za souhlasů vlastníků pozemků + výkupy pozemků pod ČSOP</a:t>
            </a:r>
          </a:p>
          <a:p>
            <a:r>
              <a:rPr lang="cs-CZ" dirty="0"/>
              <a:t>realizace stavební firmou</a:t>
            </a:r>
          </a:p>
          <a:p>
            <a:r>
              <a:rPr lang="cs-CZ" dirty="0"/>
              <a:t>finanční podpora realizace 100 % z OPŽP 2014-2020</a:t>
            </a:r>
          </a:p>
        </p:txBody>
      </p:sp>
      <p:pic>
        <p:nvPicPr>
          <p:cNvPr id="8" name="Obrázek 7">
            <a:extLst>
              <a:ext uri="{FF2B5EF4-FFF2-40B4-BE49-F238E27FC236}">
                <a16:creationId xmlns:a16="http://schemas.microsoft.com/office/drawing/2014/main" id="{4BED920A-C8DE-807F-EEDB-AA8035A6EF6E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923534"/>
            <a:ext cx="3975101" cy="2235057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8EDBA007-2DD2-B248-4396-ECEB1413CF3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21" t="316" r="17942"/>
          <a:stretch/>
        </p:blipFill>
        <p:spPr>
          <a:xfrm rot="5400000">
            <a:off x="4278336" y="3916429"/>
            <a:ext cx="2248798" cy="2249266"/>
          </a:xfrm>
          <a:prstGeom prst="rect">
            <a:avLst/>
          </a:prstGeom>
        </p:spPr>
      </p:pic>
      <p:sp>
        <p:nvSpPr>
          <p:cNvPr id="10" name="Nadpis 1">
            <a:extLst>
              <a:ext uri="{FF2B5EF4-FFF2-40B4-BE49-F238E27FC236}">
                <a16:creationId xmlns:a16="http://schemas.microsoft.com/office/drawing/2014/main" id="{C70082E1-031F-FD66-2D89-A1A8121DEAD4}"/>
              </a:ext>
            </a:extLst>
          </p:cNvPr>
          <p:cNvSpPr txBox="1">
            <a:spLocks/>
          </p:cNvSpPr>
          <p:nvPr/>
        </p:nvSpPr>
        <p:spPr>
          <a:xfrm>
            <a:off x="-1" y="5376401"/>
            <a:ext cx="4889500" cy="1202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www.sedmihorskemokrady.cz</a:t>
            </a:r>
          </a:p>
        </p:txBody>
      </p:sp>
    </p:spTree>
    <p:extLst>
      <p:ext uri="{BB962C8B-B14F-4D97-AF65-F5344CB8AC3E}">
        <p14:creationId xmlns:p14="http://schemas.microsoft.com/office/powerpoint/2010/main" val="2848119905"/>
      </p:ext>
    </p:extLst>
  </p:cSld>
  <p:clrMapOvr>
    <a:masterClrMapping/>
  </p:clrMapOvr>
  <p:transition spd="slow">
    <p:wip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>
            <a:extLst>
              <a:ext uri="{FF2B5EF4-FFF2-40B4-BE49-F238E27FC236}">
                <a16:creationId xmlns:a16="http://schemas.microsoft.com/office/drawing/2014/main" id="{5B9AA47A-9C38-B7A6-C42A-9D8AE1C1C0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4019" y="705882"/>
            <a:ext cx="1549291" cy="1549291"/>
          </a:xfrm>
          <a:prstGeom prst="rect">
            <a:avLst/>
          </a:prstGeom>
        </p:spPr>
      </p:pic>
      <p:pic>
        <p:nvPicPr>
          <p:cNvPr id="2" name="Obrázek 1">
            <a:extLst>
              <a:ext uri="{FF2B5EF4-FFF2-40B4-BE49-F238E27FC236}">
                <a16:creationId xmlns:a16="http://schemas.microsoft.com/office/drawing/2014/main" id="{AFEABE4E-E9C9-064D-E541-684FADF3C27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770" y="3622121"/>
            <a:ext cx="1215598" cy="779378"/>
          </a:xfrm>
          <a:prstGeom prst="rect">
            <a:avLst/>
          </a:prstGeom>
        </p:spPr>
      </p:pic>
      <p:pic>
        <p:nvPicPr>
          <p:cNvPr id="3" name="Obrázek 2">
            <a:extLst>
              <a:ext uri="{FF2B5EF4-FFF2-40B4-BE49-F238E27FC236}">
                <a16:creationId xmlns:a16="http://schemas.microsoft.com/office/drawing/2014/main" id="{946A0948-A3AC-2870-B6B5-DFF1F020E9D8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760" y="842301"/>
            <a:ext cx="2053833" cy="889995"/>
          </a:xfrm>
          <a:prstGeom prst="rect">
            <a:avLst/>
          </a:prstGeom>
        </p:spPr>
      </p:pic>
      <p:pic>
        <p:nvPicPr>
          <p:cNvPr id="4" name="Obrázek 3">
            <a:extLst>
              <a:ext uri="{FF2B5EF4-FFF2-40B4-BE49-F238E27FC236}">
                <a16:creationId xmlns:a16="http://schemas.microsoft.com/office/drawing/2014/main" id="{F82943C9-433A-AC29-648E-EB8A36BFFA37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6104" y="2716449"/>
            <a:ext cx="2006713" cy="582413"/>
          </a:xfrm>
          <a:prstGeom prst="rect">
            <a:avLst/>
          </a:prstGeo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5459B6AD-7940-896A-6CCC-B050C68F4710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8465" y="2678769"/>
            <a:ext cx="750035" cy="654068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B164605C-AEE0-6673-D015-1F1B5A535069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2246" y="2262454"/>
            <a:ext cx="1533307" cy="594236"/>
          </a:xfrm>
          <a:prstGeom prst="rect">
            <a:avLst/>
          </a:prstGeom>
        </p:spPr>
      </p:pic>
      <p:pic>
        <p:nvPicPr>
          <p:cNvPr id="7" name="Obrázek 6" descr="Obsah obrázku text&#10;&#10;Popis vygenerován s vysokou mírou spolehlivosti">
            <a:extLst>
              <a:ext uri="{FF2B5EF4-FFF2-40B4-BE49-F238E27FC236}">
                <a16:creationId xmlns:a16="http://schemas.microsoft.com/office/drawing/2014/main" id="{8D4FA0EE-918A-BC06-09BA-2615FC7EA8CA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760" y="2124771"/>
            <a:ext cx="830114" cy="904876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44F57B36-2D43-5AFA-D0D2-E4B13AA5AC4F}"/>
              </a:ext>
            </a:extLst>
          </p:cNvPr>
          <p:cNvPicPr>
            <a:picLocks noChangeAspect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6105" y="992098"/>
            <a:ext cx="1416647" cy="740198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E1E081DD-3A60-0F3A-04DE-6BDF10C60453}"/>
              </a:ext>
            </a:extLst>
          </p:cNvPr>
          <p:cNvPicPr>
            <a:picLocks noChangeAspect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9971" y="4350567"/>
            <a:ext cx="2261079" cy="612059"/>
          </a:xfrm>
          <a:prstGeom prst="rect">
            <a:avLst/>
          </a:prstGeom>
        </p:spPr>
      </p:pic>
      <p:sp>
        <p:nvSpPr>
          <p:cNvPr id="10" name="Obdélník 9">
            <a:extLst>
              <a:ext uri="{FF2B5EF4-FFF2-40B4-BE49-F238E27FC236}">
                <a16:creationId xmlns:a16="http://schemas.microsoft.com/office/drawing/2014/main" id="{2FFA84AE-2A70-5AF8-F6B9-F523192B5119}"/>
              </a:ext>
            </a:extLst>
          </p:cNvPr>
          <p:cNvSpPr/>
          <p:nvPr/>
        </p:nvSpPr>
        <p:spPr>
          <a:xfrm>
            <a:off x="6076104" y="2124771"/>
            <a:ext cx="3057265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b="1" cap="all" dirty="0">
                <a:latin typeface="Arial" panose="020B0604020202020204" pitchFamily="34" charset="0"/>
                <a:cs typeface="Arial" panose="020B0604020202020204" pitchFamily="34" charset="0"/>
              </a:rPr>
              <a:t>přípravu projektu </a:t>
            </a:r>
            <a:br>
              <a:rPr lang="cs-CZ" sz="1500" b="1" cap="all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1500" b="1" cap="all" dirty="0">
                <a:latin typeface="Arial" panose="020B0604020202020204" pitchFamily="34" charset="0"/>
                <a:cs typeface="Arial" panose="020B0604020202020204" pitchFamily="34" charset="0"/>
              </a:rPr>
              <a:t>finančně podpořili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7E28071B-7049-24BD-DBF1-5597F09FEDA0}"/>
              </a:ext>
            </a:extLst>
          </p:cNvPr>
          <p:cNvSpPr/>
          <p:nvPr/>
        </p:nvSpPr>
        <p:spPr>
          <a:xfrm>
            <a:off x="242948" y="3267417"/>
            <a:ext cx="2051908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500" b="1" cap="all" dirty="0">
                <a:latin typeface="Arial" panose="020B0604020202020204" pitchFamily="34" charset="0"/>
                <a:cs typeface="Arial" panose="020B0604020202020204" pitchFamily="34" charset="0"/>
              </a:rPr>
              <a:t>výkupy pozemků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47A3B914-BAF6-EA1F-FC68-CA100E68432C}"/>
              </a:ext>
            </a:extLst>
          </p:cNvPr>
          <p:cNvSpPr/>
          <p:nvPr/>
        </p:nvSpPr>
        <p:spPr>
          <a:xfrm>
            <a:off x="2889534" y="3655902"/>
            <a:ext cx="2451312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500" b="1" cap="all" dirty="0">
                <a:latin typeface="Arial" panose="020B0604020202020204" pitchFamily="34" charset="0"/>
                <a:cs typeface="Arial" panose="020B0604020202020204" pitchFamily="34" charset="0"/>
              </a:rPr>
              <a:t>realizace projektu</a:t>
            </a:r>
          </a:p>
        </p:txBody>
      </p:sp>
      <p:pic>
        <p:nvPicPr>
          <p:cNvPr id="14" name="Obrázek 13">
            <a:extLst>
              <a:ext uri="{FF2B5EF4-FFF2-40B4-BE49-F238E27FC236}">
                <a16:creationId xmlns:a16="http://schemas.microsoft.com/office/drawing/2014/main" id="{F38A6807-7B4E-F915-C92D-728E02FBDA2F}"/>
              </a:ext>
            </a:extLst>
          </p:cNvPr>
          <p:cNvPicPr>
            <a:picLocks noChangeAspect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1158" y="842301"/>
            <a:ext cx="1046160" cy="1022723"/>
          </a:xfrm>
          <a:prstGeom prst="rect">
            <a:avLst/>
          </a:prstGeom>
        </p:spPr>
      </p:pic>
      <p:pic>
        <p:nvPicPr>
          <p:cNvPr id="15" name="Obrázek 14">
            <a:extLst>
              <a:ext uri="{FF2B5EF4-FFF2-40B4-BE49-F238E27FC236}">
                <a16:creationId xmlns:a16="http://schemas.microsoft.com/office/drawing/2014/main" id="{332C136E-2DE4-EFFF-1767-E835DE8FF73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770" y="4577337"/>
            <a:ext cx="1549291" cy="387323"/>
          </a:xfrm>
          <a:prstGeom prst="rect">
            <a:avLst/>
          </a:prstGeom>
        </p:spPr>
      </p:pic>
      <p:pic>
        <p:nvPicPr>
          <p:cNvPr id="16" name="Obrázek 15">
            <a:extLst>
              <a:ext uri="{FF2B5EF4-FFF2-40B4-BE49-F238E27FC236}">
                <a16:creationId xmlns:a16="http://schemas.microsoft.com/office/drawing/2014/main" id="{D707F144-2AC8-5E1E-66F9-AAA16D9A0D2D}"/>
              </a:ext>
            </a:extLst>
          </p:cNvPr>
          <p:cNvPicPr>
            <a:picLocks noChangeAspect="1"/>
          </p:cNvPicPr>
          <p:nvPr/>
        </p:nvPicPr>
        <p:blipFill>
          <a:blip r:embed="rId1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9547" y="5078411"/>
            <a:ext cx="1590248" cy="461541"/>
          </a:xfrm>
          <a:prstGeom prst="rect">
            <a:avLst/>
          </a:prstGeom>
        </p:spPr>
      </p:pic>
      <p:sp>
        <p:nvSpPr>
          <p:cNvPr id="18" name="Obdélník 17">
            <a:extLst>
              <a:ext uri="{FF2B5EF4-FFF2-40B4-BE49-F238E27FC236}">
                <a16:creationId xmlns:a16="http://schemas.microsoft.com/office/drawing/2014/main" id="{515A5E6F-66EA-F2D3-4D76-26B86D1DD94D}"/>
              </a:ext>
            </a:extLst>
          </p:cNvPr>
          <p:cNvSpPr/>
          <p:nvPr/>
        </p:nvSpPr>
        <p:spPr>
          <a:xfrm>
            <a:off x="3731598" y="589850"/>
            <a:ext cx="175413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500" b="1" cap="all" dirty="0">
                <a:latin typeface="Arial" panose="020B0604020202020204" pitchFamily="34" charset="0"/>
                <a:cs typeface="Arial" panose="020B0604020202020204" pitchFamily="34" charset="0"/>
              </a:rPr>
              <a:t>projektová</a:t>
            </a:r>
            <a:br>
              <a:rPr lang="cs-CZ" sz="1500" b="1" cap="all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1500" b="1" cap="all" dirty="0">
                <a:latin typeface="Arial" panose="020B0604020202020204" pitchFamily="34" charset="0"/>
                <a:cs typeface="Arial" panose="020B0604020202020204" pitchFamily="34" charset="0"/>
              </a:rPr>
              <a:t>dokumentace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AE52DBCE-6A58-2DEE-2658-65B4C13E5951}"/>
              </a:ext>
            </a:extLst>
          </p:cNvPr>
          <p:cNvSpPr/>
          <p:nvPr/>
        </p:nvSpPr>
        <p:spPr>
          <a:xfrm>
            <a:off x="418310" y="594605"/>
            <a:ext cx="3020635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500" b="1" cap="all" dirty="0">
                <a:latin typeface="Arial" panose="020B0604020202020204" pitchFamily="34" charset="0"/>
                <a:cs typeface="Arial" panose="020B0604020202020204" pitchFamily="34" charset="0"/>
              </a:rPr>
              <a:t>žadatel/příjemce dotace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6464C8FE-E95A-BCC1-99B1-9303638AAD37}"/>
              </a:ext>
            </a:extLst>
          </p:cNvPr>
          <p:cNvSpPr/>
          <p:nvPr/>
        </p:nvSpPr>
        <p:spPr>
          <a:xfrm>
            <a:off x="298760" y="1763835"/>
            <a:ext cx="2590774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500" b="1" cap="all" dirty="0">
                <a:latin typeface="Arial" panose="020B0604020202020204" pitchFamily="34" charset="0"/>
                <a:cs typeface="Arial" panose="020B0604020202020204" pitchFamily="34" charset="0"/>
              </a:rPr>
              <a:t>projektová příprava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5F0C7F44-6475-23A2-0DB5-C7AAD9C54D7B}"/>
              </a:ext>
            </a:extLst>
          </p:cNvPr>
          <p:cNvSpPr/>
          <p:nvPr/>
        </p:nvSpPr>
        <p:spPr>
          <a:xfrm>
            <a:off x="5964691" y="599683"/>
            <a:ext cx="2583015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500" b="1" cap="all" dirty="0">
                <a:latin typeface="Arial" panose="020B0604020202020204" pitchFamily="34" charset="0"/>
                <a:cs typeface="Arial" panose="020B0604020202020204" pitchFamily="34" charset="0"/>
              </a:rPr>
              <a:t>ODBORNÉ KONZULTACE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AE38560C-151B-D37C-E3C9-99620E582714}"/>
              </a:ext>
            </a:extLst>
          </p:cNvPr>
          <p:cNvSpPr/>
          <p:nvPr/>
        </p:nvSpPr>
        <p:spPr>
          <a:xfrm>
            <a:off x="2889534" y="4106347"/>
            <a:ext cx="2214068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500" cap="all" dirty="0">
                <a:latin typeface="Arial" panose="020B0604020202020204" pitchFamily="34" charset="0"/>
                <a:cs typeface="Arial" panose="020B0604020202020204" pitchFamily="34" charset="0"/>
              </a:rPr>
              <a:t>Ing. Zbyněk </a:t>
            </a:r>
            <a:r>
              <a:rPr lang="cs-CZ" sz="1500" cap="all" dirty="0" err="1">
                <a:latin typeface="Arial" panose="020B0604020202020204" pitchFamily="34" charset="0"/>
                <a:cs typeface="Arial" panose="020B0604020202020204" pitchFamily="34" charset="0"/>
              </a:rPr>
              <a:t>Hýzler</a:t>
            </a:r>
            <a:endParaRPr lang="cs-CZ" sz="1500" cap="all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CBE73CBC-33BD-0811-85AD-4B9BB7CDBB76}"/>
              </a:ext>
            </a:extLst>
          </p:cNvPr>
          <p:cNvSpPr/>
          <p:nvPr/>
        </p:nvSpPr>
        <p:spPr>
          <a:xfrm>
            <a:off x="6076103" y="3766029"/>
            <a:ext cx="2324947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b="1" cap="all" dirty="0" err="1">
                <a:latin typeface="Arial" panose="020B0604020202020204" pitchFamily="34" charset="0"/>
                <a:cs typeface="Arial" panose="020B0604020202020204" pitchFamily="34" charset="0"/>
              </a:rPr>
              <a:t>RealizacI</a:t>
            </a:r>
            <a:r>
              <a:rPr lang="cs-CZ" sz="1500" b="1" cap="all" dirty="0">
                <a:latin typeface="Arial" panose="020B0604020202020204" pitchFamily="34" charset="0"/>
                <a:cs typeface="Arial" panose="020B0604020202020204" pitchFamily="34" charset="0"/>
              </a:rPr>
              <a:t> finančně </a:t>
            </a:r>
            <a:r>
              <a:rPr lang="cs-CZ" sz="1500" b="1" cap="all" dirty="0" err="1">
                <a:latin typeface="Arial" panose="020B0604020202020204" pitchFamily="34" charset="0"/>
                <a:cs typeface="Arial" panose="020B0604020202020204" pitchFamily="34" charset="0"/>
              </a:rPr>
              <a:t>podpořILI</a:t>
            </a:r>
            <a:endParaRPr lang="cs-CZ" sz="1500" b="1" cap="all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6" name="Obrázek 25" descr="Obsah obrázku text, Písmo, logo, Grafika&#10;&#10;Popis byl vytvořen automaticky">
            <a:extLst>
              <a:ext uri="{FF2B5EF4-FFF2-40B4-BE49-F238E27FC236}">
                <a16:creationId xmlns:a16="http://schemas.microsoft.com/office/drawing/2014/main" id="{FD011AD2-9F46-1565-68F5-B96C1F6C6036}"/>
              </a:ext>
            </a:extLst>
          </p:cNvPr>
          <p:cNvPicPr>
            <a:picLocks noChangeAspect="1"/>
          </p:cNvPicPr>
          <p:nvPr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6028" y="2664536"/>
            <a:ext cx="984098" cy="483231"/>
          </a:xfrm>
          <a:prstGeom prst="rect">
            <a:avLst/>
          </a:prstGeom>
        </p:spPr>
      </p:pic>
      <p:sp>
        <p:nvSpPr>
          <p:cNvPr id="28" name="Obdélník 27">
            <a:extLst>
              <a:ext uri="{FF2B5EF4-FFF2-40B4-BE49-F238E27FC236}">
                <a16:creationId xmlns:a16="http://schemas.microsoft.com/office/drawing/2014/main" id="{E092A55E-601A-0189-187C-D27D4EB2C404}"/>
              </a:ext>
            </a:extLst>
          </p:cNvPr>
          <p:cNvSpPr/>
          <p:nvPr/>
        </p:nvSpPr>
        <p:spPr>
          <a:xfrm>
            <a:off x="3731598" y="1983447"/>
            <a:ext cx="2828447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b="1" cap="all" dirty="0">
                <a:latin typeface="Arial" panose="020B0604020202020204" pitchFamily="34" charset="0"/>
                <a:cs typeface="Arial" panose="020B0604020202020204" pitchFamily="34" charset="0"/>
              </a:rPr>
              <a:t>HYDROGEOL. </a:t>
            </a:r>
            <a:br>
              <a:rPr lang="cs-CZ" sz="1500" b="1" cap="all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1500" b="1" cap="all" dirty="0">
                <a:latin typeface="Arial" panose="020B0604020202020204" pitchFamily="34" charset="0"/>
                <a:cs typeface="Arial" panose="020B0604020202020204" pitchFamily="34" charset="0"/>
              </a:rPr>
              <a:t>POSOUZENÍ</a:t>
            </a:r>
          </a:p>
        </p:txBody>
      </p:sp>
      <p:pic>
        <p:nvPicPr>
          <p:cNvPr id="30" name="Obrázek 29" descr="Obsah obrázku text, Písmo, snímek obrazovky, vizitka&#10;&#10;Popis byl vytvořen automaticky">
            <a:extLst>
              <a:ext uri="{FF2B5EF4-FFF2-40B4-BE49-F238E27FC236}">
                <a16:creationId xmlns:a16="http://schemas.microsoft.com/office/drawing/2014/main" id="{909A5C33-CF41-D9F3-E10A-8A905D6FABB2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9017" y="4494418"/>
            <a:ext cx="2014566" cy="1045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16175"/>
      </p:ext>
    </p:extLst>
  </p:cSld>
  <p:clrMapOvr>
    <a:masterClrMapping/>
  </p:clrMapOvr>
  <p:transition spd="slow">
    <p:wip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diagram, text&#10;&#10;Popis byl vytvořen automaticky">
            <a:extLst>
              <a:ext uri="{FF2B5EF4-FFF2-40B4-BE49-F238E27FC236}">
                <a16:creationId xmlns:a16="http://schemas.microsoft.com/office/drawing/2014/main" id="{64D65373-6ECD-37B5-8576-A2EAB06C7CCF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1164624"/>
            <a:ext cx="8839200" cy="3079909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43DC6101-DCEA-E8FB-6063-9EB8E42931D7}"/>
              </a:ext>
            </a:extLst>
          </p:cNvPr>
          <p:cNvSpPr txBox="1"/>
          <p:nvPr/>
        </p:nvSpPr>
        <p:spPr>
          <a:xfrm>
            <a:off x="304800" y="4493047"/>
            <a:ext cx="88392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cs-CZ" sz="2000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následně trvalé odnětí pozemků ze ZPF 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výpůjční smlouvy s vlastníky pozemků na 10 let udržitelnosti</a:t>
            </a:r>
          </a:p>
        </p:txBody>
      </p:sp>
      <p:sp>
        <p:nvSpPr>
          <p:cNvPr id="4" name="Nadpis 1">
            <a:extLst>
              <a:ext uri="{FF2B5EF4-FFF2-40B4-BE49-F238E27FC236}">
                <a16:creationId xmlns:a16="http://schemas.microsoft.com/office/drawing/2014/main" id="{7581988A-1765-FB96-02EA-2B4B92D4D31C}"/>
              </a:ext>
            </a:extLst>
          </p:cNvPr>
          <p:cNvSpPr txBox="1">
            <a:spLocks/>
          </p:cNvSpPr>
          <p:nvPr/>
        </p:nvSpPr>
        <p:spPr>
          <a:xfrm>
            <a:off x="457200" y="365125"/>
            <a:ext cx="7623810" cy="799499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cap="all" dirty="0">
                <a:solidFill>
                  <a:srgbClr val="006047"/>
                </a:solidFill>
                <a:latin typeface="Arial Black" panose="020B0A04020102020204" pitchFamily="34" charset="0"/>
              </a:rPr>
              <a:t>Harmonogram projektu</a:t>
            </a:r>
          </a:p>
        </p:txBody>
      </p:sp>
    </p:spTree>
    <p:extLst>
      <p:ext uri="{BB962C8B-B14F-4D97-AF65-F5344CB8AC3E}">
        <p14:creationId xmlns:p14="http://schemas.microsoft.com/office/powerpoint/2010/main" val="3520091398"/>
      </p:ext>
    </p:extLst>
  </p:cSld>
  <p:clrMapOvr>
    <a:masterClrMapping/>
  </p:clrMapOvr>
  <p:transition spd="slow">
    <p:wip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>
            <a:extLst>
              <a:ext uri="{FF2B5EF4-FFF2-40B4-BE49-F238E27FC236}">
                <a16:creationId xmlns:a16="http://schemas.microsoft.com/office/drawing/2014/main" id="{6F2951B6-7784-0FE0-38B4-530CD0A93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3880" y="0"/>
            <a:ext cx="2400436" cy="5307106"/>
          </a:xfrm>
        </p:spPr>
        <p:txBody>
          <a:bodyPr>
            <a:noAutofit/>
          </a:bodyPr>
          <a:lstStyle/>
          <a:p>
            <a:r>
              <a:rPr lang="cs-CZ" sz="1400" b="1" dirty="0">
                <a:solidFill>
                  <a:schemeClr val="accent1"/>
                </a:solidFill>
              </a:rPr>
              <a:t>¼ pozemku: </a:t>
            </a:r>
            <a:r>
              <a:rPr lang="cs-CZ" sz="1400" dirty="0">
                <a:solidFill>
                  <a:schemeClr val="accent1"/>
                </a:solidFill>
              </a:rPr>
              <a:t>exekuce - dražba</a:t>
            </a:r>
            <a:br>
              <a:rPr lang="cs-CZ" sz="1400" dirty="0">
                <a:solidFill>
                  <a:schemeClr val="accent1"/>
                </a:solidFill>
              </a:rPr>
            </a:br>
            <a:r>
              <a:rPr lang="cs-CZ" sz="1400" b="1" dirty="0">
                <a:solidFill>
                  <a:schemeClr val="accent1"/>
                </a:solidFill>
              </a:rPr>
              <a:t>1 pozemek: </a:t>
            </a:r>
            <a:r>
              <a:rPr lang="cs-CZ" sz="1400" dirty="0">
                <a:solidFill>
                  <a:schemeClr val="accent1"/>
                </a:solidFill>
              </a:rPr>
              <a:t>dědické řízení --) souhlas s </a:t>
            </a:r>
            <a:r>
              <a:rPr lang="cs-CZ" sz="1400" dirty="0" err="1">
                <a:solidFill>
                  <a:schemeClr val="accent1"/>
                </a:solidFill>
              </a:rPr>
              <a:t>real</a:t>
            </a:r>
            <a:r>
              <a:rPr lang="cs-CZ" sz="1400" dirty="0">
                <a:solidFill>
                  <a:schemeClr val="accent1"/>
                </a:solidFill>
              </a:rPr>
              <a:t>.</a:t>
            </a:r>
            <a:br>
              <a:rPr lang="cs-CZ" sz="1400" dirty="0">
                <a:solidFill>
                  <a:schemeClr val="accent1"/>
                </a:solidFill>
              </a:rPr>
            </a:br>
            <a:r>
              <a:rPr lang="cs-CZ" sz="1400" b="1" dirty="0">
                <a:solidFill>
                  <a:schemeClr val="accent1"/>
                </a:solidFill>
              </a:rPr>
              <a:t>3 a ½  pozemku:</a:t>
            </a:r>
            <a:r>
              <a:rPr lang="cs-CZ" sz="1400" dirty="0">
                <a:solidFill>
                  <a:schemeClr val="accent1"/>
                </a:solidFill>
              </a:rPr>
              <a:t> opatrovnictví (starosta)</a:t>
            </a:r>
            <a:br>
              <a:rPr lang="cs-CZ" sz="1400" dirty="0">
                <a:solidFill>
                  <a:schemeClr val="accent1"/>
                </a:solidFill>
              </a:rPr>
            </a:br>
            <a:r>
              <a:rPr lang="cs-CZ" sz="1400" b="1" dirty="0">
                <a:solidFill>
                  <a:schemeClr val="accent1"/>
                </a:solidFill>
              </a:rPr>
              <a:t>7 a 2x ½ pozemku:</a:t>
            </a:r>
            <a:r>
              <a:rPr lang="cs-CZ" sz="1400" dirty="0">
                <a:solidFill>
                  <a:schemeClr val="accent1"/>
                </a:solidFill>
              </a:rPr>
              <a:t> výkupy </a:t>
            </a:r>
            <a:r>
              <a:rPr lang="cs-CZ" sz="1400" dirty="0" err="1">
                <a:solidFill>
                  <a:schemeClr val="accent1"/>
                </a:solidFill>
              </a:rPr>
              <a:t>Mpp</a:t>
            </a:r>
            <a:br>
              <a:rPr lang="cs-CZ" sz="1400" dirty="0">
                <a:solidFill>
                  <a:schemeClr val="accent1"/>
                </a:solidFill>
              </a:rPr>
            </a:br>
            <a:r>
              <a:rPr lang="cs-CZ" sz="1400" b="1" dirty="0">
                <a:solidFill>
                  <a:schemeClr val="accent1"/>
                </a:solidFill>
              </a:rPr>
              <a:t>16 a ¼ pozemku</a:t>
            </a:r>
            <a:r>
              <a:rPr lang="cs-CZ" sz="1400" dirty="0">
                <a:solidFill>
                  <a:schemeClr val="accent1"/>
                </a:solidFill>
              </a:rPr>
              <a:t> + </a:t>
            </a:r>
            <a:r>
              <a:rPr lang="cs-CZ" sz="1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pozemků</a:t>
            </a:r>
            <a:r>
              <a:rPr lang="cs-CZ" sz="1400" dirty="0">
                <a:solidFill>
                  <a:schemeClr val="accent1"/>
                </a:solidFill>
              </a:rPr>
              <a:t>: </a:t>
            </a:r>
            <a:br>
              <a:rPr lang="cs-CZ" sz="1400" dirty="0">
                <a:solidFill>
                  <a:schemeClr val="accent1"/>
                </a:solidFill>
              </a:rPr>
            </a:br>
            <a:r>
              <a:rPr lang="cs-CZ" sz="1400" dirty="0">
                <a:solidFill>
                  <a:schemeClr val="accent1"/>
                </a:solidFill>
              </a:rPr>
              <a:t>souhlas s </a:t>
            </a:r>
            <a:r>
              <a:rPr lang="cs-CZ" sz="1400" dirty="0" err="1">
                <a:solidFill>
                  <a:schemeClr val="accent1"/>
                </a:solidFill>
              </a:rPr>
              <a:t>real</a:t>
            </a:r>
            <a:r>
              <a:rPr lang="cs-CZ" sz="1400" dirty="0">
                <a:solidFill>
                  <a:schemeClr val="accent1"/>
                </a:solidFill>
              </a:rPr>
              <a:t>.</a:t>
            </a:r>
            <a:br>
              <a:rPr lang="cs-CZ" sz="1400" dirty="0">
                <a:solidFill>
                  <a:schemeClr val="accent1"/>
                </a:solidFill>
              </a:rPr>
            </a:br>
            <a:br>
              <a:rPr lang="cs-CZ" sz="1400" dirty="0">
                <a:solidFill>
                  <a:schemeClr val="accent1"/>
                </a:solidFill>
              </a:rPr>
            </a:br>
            <a:r>
              <a:rPr lang="cs-CZ" sz="1400" b="1" dirty="0">
                <a:solidFill>
                  <a:schemeClr val="accent2"/>
                </a:solidFill>
              </a:rPr>
              <a:t>2 pozemky:</a:t>
            </a:r>
            <a:r>
              <a:rPr lang="cs-CZ" sz="1400" dirty="0">
                <a:solidFill>
                  <a:schemeClr val="accent2"/>
                </a:solidFill>
              </a:rPr>
              <a:t> NE souhlas SPÚ --) převod práva </a:t>
            </a:r>
            <a:r>
              <a:rPr lang="cs-CZ" sz="1400" dirty="0" err="1">
                <a:solidFill>
                  <a:schemeClr val="accent2"/>
                </a:solidFill>
              </a:rPr>
              <a:t>hosp</a:t>
            </a:r>
            <a:r>
              <a:rPr lang="cs-CZ" sz="1400" dirty="0">
                <a:solidFill>
                  <a:schemeClr val="accent2"/>
                </a:solidFill>
              </a:rPr>
              <a:t>. na AOPK (výjimka MŽP) --) </a:t>
            </a:r>
            <a:br>
              <a:rPr lang="cs-CZ" sz="1400" dirty="0">
                <a:solidFill>
                  <a:schemeClr val="accent2"/>
                </a:solidFill>
              </a:rPr>
            </a:br>
            <a:r>
              <a:rPr lang="cs-CZ" sz="1400" dirty="0">
                <a:solidFill>
                  <a:schemeClr val="accent2"/>
                </a:solidFill>
              </a:rPr>
              <a:t>AOPK souhlas s </a:t>
            </a:r>
            <a:r>
              <a:rPr lang="cs-CZ" sz="1400" dirty="0" err="1">
                <a:solidFill>
                  <a:schemeClr val="accent2"/>
                </a:solidFill>
              </a:rPr>
              <a:t>real</a:t>
            </a:r>
            <a:r>
              <a:rPr lang="cs-CZ" sz="1400" dirty="0">
                <a:solidFill>
                  <a:schemeClr val="accent2"/>
                </a:solidFill>
              </a:rPr>
              <a:t>.</a:t>
            </a:r>
            <a:br>
              <a:rPr lang="cs-CZ" sz="1400" dirty="0">
                <a:solidFill>
                  <a:schemeClr val="accent2"/>
                </a:solidFill>
              </a:rPr>
            </a:br>
            <a:br>
              <a:rPr lang="cs-CZ" sz="1400" dirty="0">
                <a:solidFill>
                  <a:schemeClr val="accent2"/>
                </a:solidFill>
              </a:rPr>
            </a:br>
            <a:r>
              <a:rPr lang="cs-CZ" sz="1400" b="1" dirty="0">
                <a:solidFill>
                  <a:schemeClr val="accent2"/>
                </a:solidFill>
              </a:rPr>
              <a:t>3 HOZ: </a:t>
            </a:r>
            <a:r>
              <a:rPr lang="cs-CZ" sz="1400" dirty="0">
                <a:solidFill>
                  <a:schemeClr val="accent2"/>
                </a:solidFill>
              </a:rPr>
              <a:t>NE souhlas SPÚ --) odkup AOPK --) vyřazení z majetku --) souhlas s </a:t>
            </a:r>
            <a:r>
              <a:rPr lang="cs-CZ" sz="1400" dirty="0" err="1">
                <a:solidFill>
                  <a:schemeClr val="accent2"/>
                </a:solidFill>
              </a:rPr>
              <a:t>real</a:t>
            </a:r>
            <a:r>
              <a:rPr lang="cs-CZ" sz="1400" dirty="0">
                <a:solidFill>
                  <a:schemeClr val="accent2"/>
                </a:solidFill>
              </a:rPr>
              <a:t>.</a:t>
            </a:r>
          </a:p>
        </p:txBody>
      </p:sp>
      <p:pic>
        <p:nvPicPr>
          <p:cNvPr id="7" name="Obrázek 6">
            <a:extLst>
              <a:ext uri="{FF2B5EF4-FFF2-40B4-BE49-F238E27FC236}">
                <a16:creationId xmlns:a16="http://schemas.microsoft.com/office/drawing/2014/main" id="{21FB47A8-8902-12EF-4180-4175847B52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7250"/>
            <a:ext cx="6760786" cy="5143500"/>
          </a:xfrm>
          <a:prstGeom prst="rect">
            <a:avLst/>
          </a:prstGeom>
        </p:spPr>
      </p:pic>
      <p:sp>
        <p:nvSpPr>
          <p:cNvPr id="9" name="Volný tvar: obrazec 8">
            <a:extLst>
              <a:ext uri="{FF2B5EF4-FFF2-40B4-BE49-F238E27FC236}">
                <a16:creationId xmlns:a16="http://schemas.microsoft.com/office/drawing/2014/main" id="{88EC236B-1776-5E0A-66AA-9ACB4E7B52DA}"/>
              </a:ext>
            </a:extLst>
          </p:cNvPr>
          <p:cNvSpPr/>
          <p:nvPr/>
        </p:nvSpPr>
        <p:spPr>
          <a:xfrm>
            <a:off x="3088341" y="2215404"/>
            <a:ext cx="820271" cy="981635"/>
          </a:xfrm>
          <a:custGeom>
            <a:avLst/>
            <a:gdLst>
              <a:gd name="connsiteX0" fmla="*/ 603624 w 1093694"/>
              <a:gd name="connsiteY0" fmla="*/ 0 h 1308847"/>
              <a:gd name="connsiteX1" fmla="*/ 0 w 1093694"/>
              <a:gd name="connsiteY1" fmla="*/ 830729 h 1308847"/>
              <a:gd name="connsiteX2" fmla="*/ 0 w 1093694"/>
              <a:gd name="connsiteY2" fmla="*/ 902447 h 1308847"/>
              <a:gd name="connsiteX3" fmla="*/ 466165 w 1093694"/>
              <a:gd name="connsiteY3" fmla="*/ 1308847 h 1308847"/>
              <a:gd name="connsiteX4" fmla="*/ 1093694 w 1093694"/>
              <a:gd name="connsiteY4" fmla="*/ 472141 h 1308847"/>
              <a:gd name="connsiteX5" fmla="*/ 603624 w 1093694"/>
              <a:gd name="connsiteY5" fmla="*/ 0 h 1308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93694" h="1308847">
                <a:moveTo>
                  <a:pt x="603624" y="0"/>
                </a:moveTo>
                <a:lnTo>
                  <a:pt x="0" y="830729"/>
                </a:lnTo>
                <a:lnTo>
                  <a:pt x="0" y="902447"/>
                </a:lnTo>
                <a:lnTo>
                  <a:pt x="466165" y="1308847"/>
                </a:lnTo>
                <a:lnTo>
                  <a:pt x="1093694" y="472141"/>
                </a:lnTo>
                <a:lnTo>
                  <a:pt x="603624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10" name="Volný tvar: obrazec 9">
            <a:extLst>
              <a:ext uri="{FF2B5EF4-FFF2-40B4-BE49-F238E27FC236}">
                <a16:creationId xmlns:a16="http://schemas.microsoft.com/office/drawing/2014/main" id="{9F8D378C-A571-FB63-DDB7-6DDF2D656A8B}"/>
              </a:ext>
            </a:extLst>
          </p:cNvPr>
          <p:cNvSpPr/>
          <p:nvPr/>
        </p:nvSpPr>
        <p:spPr>
          <a:xfrm>
            <a:off x="3603811" y="2735356"/>
            <a:ext cx="1541930" cy="1595718"/>
          </a:xfrm>
          <a:custGeom>
            <a:avLst/>
            <a:gdLst>
              <a:gd name="connsiteX0" fmla="*/ 627530 w 2055906"/>
              <a:gd name="connsiteY0" fmla="*/ 0 h 2127624"/>
              <a:gd name="connsiteX1" fmla="*/ 0 w 2055906"/>
              <a:gd name="connsiteY1" fmla="*/ 824753 h 2127624"/>
              <a:gd name="connsiteX2" fmla="*/ 1422400 w 2055906"/>
              <a:gd name="connsiteY2" fmla="*/ 2127624 h 2127624"/>
              <a:gd name="connsiteX3" fmla="*/ 2055906 w 2055906"/>
              <a:gd name="connsiteY3" fmla="*/ 1350683 h 2127624"/>
              <a:gd name="connsiteX4" fmla="*/ 627530 w 2055906"/>
              <a:gd name="connsiteY4" fmla="*/ 0 h 21276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55906" h="2127624">
                <a:moveTo>
                  <a:pt x="627530" y="0"/>
                </a:moveTo>
                <a:lnTo>
                  <a:pt x="0" y="824753"/>
                </a:lnTo>
                <a:lnTo>
                  <a:pt x="1422400" y="2127624"/>
                </a:lnTo>
                <a:lnTo>
                  <a:pt x="2055906" y="1350683"/>
                </a:lnTo>
                <a:lnTo>
                  <a:pt x="627530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12" name="Volný tvar: obrazec 11">
            <a:extLst>
              <a:ext uri="{FF2B5EF4-FFF2-40B4-BE49-F238E27FC236}">
                <a16:creationId xmlns:a16="http://schemas.microsoft.com/office/drawing/2014/main" id="{813B6227-9D8F-3910-3043-5CBF6850C5B2}"/>
              </a:ext>
            </a:extLst>
          </p:cNvPr>
          <p:cNvSpPr/>
          <p:nvPr/>
        </p:nvSpPr>
        <p:spPr>
          <a:xfrm>
            <a:off x="2537012" y="2887756"/>
            <a:ext cx="1797424" cy="2057400"/>
          </a:xfrm>
          <a:custGeom>
            <a:avLst/>
            <a:gdLst>
              <a:gd name="connsiteX0" fmla="*/ 675342 w 2396565"/>
              <a:gd name="connsiteY0" fmla="*/ 0 h 2743200"/>
              <a:gd name="connsiteX1" fmla="*/ 2133600 w 2396565"/>
              <a:gd name="connsiteY1" fmla="*/ 1338730 h 2743200"/>
              <a:gd name="connsiteX2" fmla="*/ 2396565 w 2396565"/>
              <a:gd name="connsiteY2" fmla="*/ 1565835 h 2743200"/>
              <a:gd name="connsiteX3" fmla="*/ 1434353 w 2396565"/>
              <a:gd name="connsiteY3" fmla="*/ 2743200 h 2743200"/>
              <a:gd name="connsiteX4" fmla="*/ 1183342 w 2396565"/>
              <a:gd name="connsiteY4" fmla="*/ 2510118 h 2743200"/>
              <a:gd name="connsiteX5" fmla="*/ 11953 w 2396565"/>
              <a:gd name="connsiteY5" fmla="*/ 914400 h 2743200"/>
              <a:gd name="connsiteX6" fmla="*/ 0 w 2396565"/>
              <a:gd name="connsiteY6" fmla="*/ 842683 h 2743200"/>
              <a:gd name="connsiteX7" fmla="*/ 675342 w 2396565"/>
              <a:gd name="connsiteY7" fmla="*/ 0 h 274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96565" h="2743200">
                <a:moveTo>
                  <a:pt x="675342" y="0"/>
                </a:moveTo>
                <a:lnTo>
                  <a:pt x="2133600" y="1338730"/>
                </a:lnTo>
                <a:lnTo>
                  <a:pt x="2396565" y="1565835"/>
                </a:lnTo>
                <a:lnTo>
                  <a:pt x="1434353" y="2743200"/>
                </a:lnTo>
                <a:lnTo>
                  <a:pt x="1183342" y="2510118"/>
                </a:lnTo>
                <a:lnTo>
                  <a:pt x="11953" y="914400"/>
                </a:lnTo>
                <a:lnTo>
                  <a:pt x="0" y="842683"/>
                </a:lnTo>
                <a:lnTo>
                  <a:pt x="675342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13" name="Volný tvar: obrazec 12">
            <a:extLst>
              <a:ext uri="{FF2B5EF4-FFF2-40B4-BE49-F238E27FC236}">
                <a16:creationId xmlns:a16="http://schemas.microsoft.com/office/drawing/2014/main" id="{E357CFFE-721B-02AC-EC2E-BB36C00D8944}"/>
              </a:ext>
            </a:extLst>
          </p:cNvPr>
          <p:cNvSpPr/>
          <p:nvPr/>
        </p:nvSpPr>
        <p:spPr>
          <a:xfrm>
            <a:off x="3783106" y="4227980"/>
            <a:ext cx="896471" cy="1030941"/>
          </a:xfrm>
          <a:custGeom>
            <a:avLst/>
            <a:gdLst>
              <a:gd name="connsiteX0" fmla="*/ 962212 w 1195294"/>
              <a:gd name="connsiteY0" fmla="*/ 0 h 1374588"/>
              <a:gd name="connsiteX1" fmla="*/ 0 w 1195294"/>
              <a:gd name="connsiteY1" fmla="*/ 1165412 h 1374588"/>
              <a:gd name="connsiteX2" fmla="*/ 233083 w 1195294"/>
              <a:gd name="connsiteY2" fmla="*/ 1374588 h 1374588"/>
              <a:gd name="connsiteX3" fmla="*/ 1195294 w 1195294"/>
              <a:gd name="connsiteY3" fmla="*/ 209176 h 1374588"/>
              <a:gd name="connsiteX4" fmla="*/ 962212 w 1195294"/>
              <a:gd name="connsiteY4" fmla="*/ 0 h 1374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95294" h="1374588">
                <a:moveTo>
                  <a:pt x="962212" y="0"/>
                </a:moveTo>
                <a:lnTo>
                  <a:pt x="0" y="1165412"/>
                </a:lnTo>
                <a:lnTo>
                  <a:pt x="233083" y="1374588"/>
                </a:lnTo>
                <a:lnTo>
                  <a:pt x="1195294" y="209176"/>
                </a:lnTo>
                <a:lnTo>
                  <a:pt x="962212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14" name="Volný tvar: obrazec 13">
            <a:extLst>
              <a:ext uri="{FF2B5EF4-FFF2-40B4-BE49-F238E27FC236}">
                <a16:creationId xmlns:a16="http://schemas.microsoft.com/office/drawing/2014/main" id="{83E5F731-3198-72A1-0340-3BDE9803893F}"/>
              </a:ext>
            </a:extLst>
          </p:cNvPr>
          <p:cNvSpPr/>
          <p:nvPr/>
        </p:nvSpPr>
        <p:spPr>
          <a:xfrm>
            <a:off x="1913965" y="3313580"/>
            <a:ext cx="640976" cy="986117"/>
          </a:xfrm>
          <a:custGeom>
            <a:avLst/>
            <a:gdLst>
              <a:gd name="connsiteX0" fmla="*/ 484094 w 854635"/>
              <a:gd name="connsiteY0" fmla="*/ 0 h 1314823"/>
              <a:gd name="connsiteX1" fmla="*/ 0 w 854635"/>
              <a:gd name="connsiteY1" fmla="*/ 663388 h 1314823"/>
              <a:gd name="connsiteX2" fmla="*/ 47812 w 854635"/>
              <a:gd name="connsiteY2" fmla="*/ 848659 h 1314823"/>
              <a:gd name="connsiteX3" fmla="*/ 77694 w 854635"/>
              <a:gd name="connsiteY3" fmla="*/ 998070 h 1314823"/>
              <a:gd name="connsiteX4" fmla="*/ 149412 w 854635"/>
              <a:gd name="connsiteY4" fmla="*/ 1314823 h 1314823"/>
              <a:gd name="connsiteX5" fmla="*/ 854635 w 854635"/>
              <a:gd name="connsiteY5" fmla="*/ 448235 h 1314823"/>
              <a:gd name="connsiteX6" fmla="*/ 484094 w 854635"/>
              <a:gd name="connsiteY6" fmla="*/ 0 h 1314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4635" h="1314823">
                <a:moveTo>
                  <a:pt x="484094" y="0"/>
                </a:moveTo>
                <a:lnTo>
                  <a:pt x="0" y="663388"/>
                </a:lnTo>
                <a:lnTo>
                  <a:pt x="47812" y="848659"/>
                </a:lnTo>
                <a:lnTo>
                  <a:pt x="77694" y="998070"/>
                </a:lnTo>
                <a:lnTo>
                  <a:pt x="149412" y="1314823"/>
                </a:lnTo>
                <a:lnTo>
                  <a:pt x="854635" y="448235"/>
                </a:lnTo>
                <a:lnTo>
                  <a:pt x="484094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16" name="Volný tvar: obrazec 15">
            <a:extLst>
              <a:ext uri="{FF2B5EF4-FFF2-40B4-BE49-F238E27FC236}">
                <a16:creationId xmlns:a16="http://schemas.microsoft.com/office/drawing/2014/main" id="{AE3D79BB-831F-9C81-E001-FCD1AF14D42B}"/>
              </a:ext>
            </a:extLst>
          </p:cNvPr>
          <p:cNvSpPr/>
          <p:nvPr/>
        </p:nvSpPr>
        <p:spPr>
          <a:xfrm>
            <a:off x="2554941" y="4438650"/>
            <a:ext cx="1761565" cy="1528482"/>
          </a:xfrm>
          <a:custGeom>
            <a:avLst/>
            <a:gdLst>
              <a:gd name="connsiteX0" fmla="*/ 770965 w 2348753"/>
              <a:gd name="connsiteY0" fmla="*/ 0 h 2037976"/>
              <a:gd name="connsiteX1" fmla="*/ 0 w 2348753"/>
              <a:gd name="connsiteY1" fmla="*/ 956235 h 2037976"/>
              <a:gd name="connsiteX2" fmla="*/ 41836 w 2348753"/>
              <a:gd name="connsiteY2" fmla="*/ 1045882 h 2037976"/>
              <a:gd name="connsiteX3" fmla="*/ 161365 w 2348753"/>
              <a:gd name="connsiteY3" fmla="*/ 1153459 h 2037976"/>
              <a:gd name="connsiteX4" fmla="*/ 245036 w 2348753"/>
              <a:gd name="connsiteY4" fmla="*/ 1225176 h 2037976"/>
              <a:gd name="connsiteX5" fmla="*/ 286871 w 2348753"/>
              <a:gd name="connsiteY5" fmla="*/ 1320800 h 2037976"/>
              <a:gd name="connsiteX6" fmla="*/ 382494 w 2348753"/>
              <a:gd name="connsiteY6" fmla="*/ 1326776 h 2037976"/>
              <a:gd name="connsiteX7" fmla="*/ 591671 w 2348753"/>
              <a:gd name="connsiteY7" fmla="*/ 1063812 h 2037976"/>
              <a:gd name="connsiteX8" fmla="*/ 687294 w 2348753"/>
              <a:gd name="connsiteY8" fmla="*/ 1051859 h 2037976"/>
              <a:gd name="connsiteX9" fmla="*/ 782918 w 2348753"/>
              <a:gd name="connsiteY9" fmla="*/ 926353 h 2037976"/>
              <a:gd name="connsiteX10" fmla="*/ 848659 w 2348753"/>
              <a:gd name="connsiteY10" fmla="*/ 998071 h 2037976"/>
              <a:gd name="connsiteX11" fmla="*/ 938306 w 2348753"/>
              <a:gd name="connsiteY11" fmla="*/ 1004047 h 2037976"/>
              <a:gd name="connsiteX12" fmla="*/ 1093694 w 2348753"/>
              <a:gd name="connsiteY12" fmla="*/ 1105647 h 2037976"/>
              <a:gd name="connsiteX13" fmla="*/ 1231153 w 2348753"/>
              <a:gd name="connsiteY13" fmla="*/ 1249082 h 2037976"/>
              <a:gd name="connsiteX14" fmla="*/ 1422400 w 2348753"/>
              <a:gd name="connsiteY14" fmla="*/ 1470212 h 2037976"/>
              <a:gd name="connsiteX15" fmla="*/ 1733177 w 2348753"/>
              <a:gd name="connsiteY15" fmla="*/ 1745129 h 2037976"/>
              <a:gd name="connsiteX16" fmla="*/ 1703294 w 2348753"/>
              <a:gd name="connsiteY16" fmla="*/ 1804894 h 2037976"/>
              <a:gd name="connsiteX17" fmla="*/ 2020047 w 2348753"/>
              <a:gd name="connsiteY17" fmla="*/ 2037976 h 2037976"/>
              <a:gd name="connsiteX18" fmla="*/ 2348753 w 2348753"/>
              <a:gd name="connsiteY18" fmla="*/ 1601694 h 2037976"/>
              <a:gd name="connsiteX19" fmla="*/ 2073836 w 2348753"/>
              <a:gd name="connsiteY19" fmla="*/ 1344706 h 2037976"/>
              <a:gd name="connsiteX20" fmla="*/ 1189318 w 2348753"/>
              <a:gd name="connsiteY20" fmla="*/ 531906 h 2037976"/>
              <a:gd name="connsiteX21" fmla="*/ 1147483 w 2348753"/>
              <a:gd name="connsiteY21" fmla="*/ 484094 h 2037976"/>
              <a:gd name="connsiteX22" fmla="*/ 770965 w 2348753"/>
              <a:gd name="connsiteY22" fmla="*/ 0 h 20379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2348753" h="2037976">
                <a:moveTo>
                  <a:pt x="770965" y="0"/>
                </a:moveTo>
                <a:lnTo>
                  <a:pt x="0" y="956235"/>
                </a:lnTo>
                <a:lnTo>
                  <a:pt x="41836" y="1045882"/>
                </a:lnTo>
                <a:lnTo>
                  <a:pt x="161365" y="1153459"/>
                </a:lnTo>
                <a:lnTo>
                  <a:pt x="245036" y="1225176"/>
                </a:lnTo>
                <a:lnTo>
                  <a:pt x="286871" y="1320800"/>
                </a:lnTo>
                <a:lnTo>
                  <a:pt x="382494" y="1326776"/>
                </a:lnTo>
                <a:lnTo>
                  <a:pt x="591671" y="1063812"/>
                </a:lnTo>
                <a:lnTo>
                  <a:pt x="687294" y="1051859"/>
                </a:lnTo>
                <a:lnTo>
                  <a:pt x="782918" y="926353"/>
                </a:lnTo>
                <a:lnTo>
                  <a:pt x="848659" y="998071"/>
                </a:lnTo>
                <a:lnTo>
                  <a:pt x="938306" y="1004047"/>
                </a:lnTo>
                <a:lnTo>
                  <a:pt x="1093694" y="1105647"/>
                </a:lnTo>
                <a:lnTo>
                  <a:pt x="1231153" y="1249082"/>
                </a:lnTo>
                <a:lnTo>
                  <a:pt x="1422400" y="1470212"/>
                </a:lnTo>
                <a:lnTo>
                  <a:pt x="1733177" y="1745129"/>
                </a:lnTo>
                <a:lnTo>
                  <a:pt x="1703294" y="1804894"/>
                </a:lnTo>
                <a:lnTo>
                  <a:pt x="2020047" y="2037976"/>
                </a:lnTo>
                <a:lnTo>
                  <a:pt x="2348753" y="1601694"/>
                </a:lnTo>
                <a:lnTo>
                  <a:pt x="2073836" y="1344706"/>
                </a:lnTo>
                <a:lnTo>
                  <a:pt x="1189318" y="531906"/>
                </a:lnTo>
                <a:lnTo>
                  <a:pt x="1147483" y="484094"/>
                </a:lnTo>
                <a:lnTo>
                  <a:pt x="770965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17" name="Volný tvar: obrazec 16">
            <a:extLst>
              <a:ext uri="{FF2B5EF4-FFF2-40B4-BE49-F238E27FC236}">
                <a16:creationId xmlns:a16="http://schemas.microsoft.com/office/drawing/2014/main" id="{32862B88-7CBC-2C7F-87A3-5351C2C9ED77}"/>
              </a:ext>
            </a:extLst>
          </p:cNvPr>
          <p:cNvSpPr/>
          <p:nvPr/>
        </p:nvSpPr>
        <p:spPr>
          <a:xfrm>
            <a:off x="4083424" y="1233769"/>
            <a:ext cx="1295400" cy="1407458"/>
          </a:xfrm>
          <a:custGeom>
            <a:avLst/>
            <a:gdLst>
              <a:gd name="connsiteX0" fmla="*/ 268941 w 1727200"/>
              <a:gd name="connsiteY0" fmla="*/ 0 h 1876611"/>
              <a:gd name="connsiteX1" fmla="*/ 705223 w 1727200"/>
              <a:gd name="connsiteY1" fmla="*/ 442258 h 1876611"/>
              <a:gd name="connsiteX2" fmla="*/ 956235 w 1727200"/>
              <a:gd name="connsiteY2" fmla="*/ 693270 h 1876611"/>
              <a:gd name="connsiteX3" fmla="*/ 1727200 w 1727200"/>
              <a:gd name="connsiteY3" fmla="*/ 1488141 h 1876611"/>
              <a:gd name="connsiteX4" fmla="*/ 1440329 w 1727200"/>
              <a:gd name="connsiteY4" fmla="*/ 1876611 h 1876611"/>
              <a:gd name="connsiteX5" fmla="*/ 657411 w 1727200"/>
              <a:gd name="connsiteY5" fmla="*/ 1081741 h 1876611"/>
              <a:gd name="connsiteX6" fmla="*/ 5976 w 1727200"/>
              <a:gd name="connsiteY6" fmla="*/ 454211 h 1876611"/>
              <a:gd name="connsiteX7" fmla="*/ 0 w 1727200"/>
              <a:gd name="connsiteY7" fmla="*/ 370541 h 1876611"/>
              <a:gd name="connsiteX8" fmla="*/ 268941 w 1727200"/>
              <a:gd name="connsiteY8" fmla="*/ 0 h 18766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27200" h="1876611">
                <a:moveTo>
                  <a:pt x="268941" y="0"/>
                </a:moveTo>
                <a:lnTo>
                  <a:pt x="705223" y="442258"/>
                </a:lnTo>
                <a:lnTo>
                  <a:pt x="956235" y="693270"/>
                </a:lnTo>
                <a:lnTo>
                  <a:pt x="1727200" y="1488141"/>
                </a:lnTo>
                <a:lnTo>
                  <a:pt x="1440329" y="1876611"/>
                </a:lnTo>
                <a:lnTo>
                  <a:pt x="657411" y="1081741"/>
                </a:lnTo>
                <a:lnTo>
                  <a:pt x="5976" y="454211"/>
                </a:lnTo>
                <a:lnTo>
                  <a:pt x="0" y="370541"/>
                </a:lnTo>
                <a:lnTo>
                  <a:pt x="268941" y="0"/>
                </a:lnTo>
                <a:close/>
              </a:path>
            </a:pathLst>
          </a:cu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18" name="Volný tvar: obrazec 17">
            <a:extLst>
              <a:ext uri="{FF2B5EF4-FFF2-40B4-BE49-F238E27FC236}">
                <a16:creationId xmlns:a16="http://schemas.microsoft.com/office/drawing/2014/main" id="{02B9FAE8-1BCA-635A-B0FA-2DC489DD3FD1}"/>
              </a:ext>
            </a:extLst>
          </p:cNvPr>
          <p:cNvSpPr/>
          <p:nvPr/>
        </p:nvSpPr>
        <p:spPr>
          <a:xfrm>
            <a:off x="3200400" y="1220321"/>
            <a:ext cx="811306" cy="981635"/>
          </a:xfrm>
          <a:custGeom>
            <a:avLst/>
            <a:gdLst>
              <a:gd name="connsiteX0" fmla="*/ 633506 w 1081741"/>
              <a:gd name="connsiteY0" fmla="*/ 0 h 1308847"/>
              <a:gd name="connsiteX1" fmla="*/ 0 w 1081741"/>
              <a:gd name="connsiteY1" fmla="*/ 866588 h 1308847"/>
              <a:gd name="connsiteX2" fmla="*/ 430306 w 1081741"/>
              <a:gd name="connsiteY2" fmla="*/ 1308847 h 1308847"/>
              <a:gd name="connsiteX3" fmla="*/ 1081741 w 1081741"/>
              <a:gd name="connsiteY3" fmla="*/ 442259 h 1308847"/>
              <a:gd name="connsiteX4" fmla="*/ 633506 w 1081741"/>
              <a:gd name="connsiteY4" fmla="*/ 0 h 1308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1741" h="1308847">
                <a:moveTo>
                  <a:pt x="633506" y="0"/>
                </a:moveTo>
                <a:lnTo>
                  <a:pt x="0" y="866588"/>
                </a:lnTo>
                <a:lnTo>
                  <a:pt x="430306" y="1308847"/>
                </a:lnTo>
                <a:lnTo>
                  <a:pt x="1081741" y="442259"/>
                </a:lnTo>
                <a:lnTo>
                  <a:pt x="633506" y="0"/>
                </a:lnTo>
                <a:close/>
              </a:path>
            </a:pathLst>
          </a:cu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19" name="Volný tvar: obrazec 18">
            <a:extLst>
              <a:ext uri="{FF2B5EF4-FFF2-40B4-BE49-F238E27FC236}">
                <a16:creationId xmlns:a16="http://schemas.microsoft.com/office/drawing/2014/main" id="{F22B6AC0-C0D1-7BDD-E17E-5C1FEC88B4AD}"/>
              </a:ext>
            </a:extLst>
          </p:cNvPr>
          <p:cNvSpPr/>
          <p:nvPr/>
        </p:nvSpPr>
        <p:spPr>
          <a:xfrm>
            <a:off x="3558989" y="1569945"/>
            <a:ext cx="681317" cy="833717"/>
          </a:xfrm>
          <a:custGeom>
            <a:avLst/>
            <a:gdLst>
              <a:gd name="connsiteX0" fmla="*/ 633506 w 908423"/>
              <a:gd name="connsiteY0" fmla="*/ 0 h 1111623"/>
              <a:gd name="connsiteX1" fmla="*/ 908423 w 908423"/>
              <a:gd name="connsiteY1" fmla="*/ 262965 h 1111623"/>
              <a:gd name="connsiteX2" fmla="*/ 262964 w 908423"/>
              <a:gd name="connsiteY2" fmla="*/ 1111623 h 1111623"/>
              <a:gd name="connsiteX3" fmla="*/ 0 w 908423"/>
              <a:gd name="connsiteY3" fmla="*/ 854635 h 1111623"/>
              <a:gd name="connsiteX4" fmla="*/ 633506 w 908423"/>
              <a:gd name="connsiteY4" fmla="*/ 0 h 11116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8423" h="1111623">
                <a:moveTo>
                  <a:pt x="633506" y="0"/>
                </a:moveTo>
                <a:lnTo>
                  <a:pt x="908423" y="262965"/>
                </a:lnTo>
                <a:lnTo>
                  <a:pt x="262964" y="1111623"/>
                </a:lnTo>
                <a:lnTo>
                  <a:pt x="0" y="854635"/>
                </a:lnTo>
                <a:lnTo>
                  <a:pt x="633506" y="0"/>
                </a:lnTo>
                <a:close/>
              </a:path>
            </a:pathLst>
          </a:cu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20" name="Volný tvar: obrazec 19">
            <a:extLst>
              <a:ext uri="{FF2B5EF4-FFF2-40B4-BE49-F238E27FC236}">
                <a16:creationId xmlns:a16="http://schemas.microsoft.com/office/drawing/2014/main" id="{74EC8E6C-C695-DF33-30BF-58030DFB3FEB}"/>
              </a:ext>
            </a:extLst>
          </p:cNvPr>
          <p:cNvSpPr/>
          <p:nvPr/>
        </p:nvSpPr>
        <p:spPr>
          <a:xfrm>
            <a:off x="3442447" y="2569509"/>
            <a:ext cx="636494" cy="779930"/>
          </a:xfrm>
          <a:custGeom>
            <a:avLst/>
            <a:gdLst>
              <a:gd name="connsiteX0" fmla="*/ 0 w 848659"/>
              <a:gd name="connsiteY0" fmla="*/ 830729 h 1039906"/>
              <a:gd name="connsiteX1" fmla="*/ 215153 w 848659"/>
              <a:gd name="connsiteY1" fmla="*/ 1039906 h 1039906"/>
              <a:gd name="connsiteX2" fmla="*/ 848659 w 848659"/>
              <a:gd name="connsiteY2" fmla="*/ 215153 h 1039906"/>
              <a:gd name="connsiteX3" fmla="*/ 621553 w 848659"/>
              <a:gd name="connsiteY3" fmla="*/ 0 h 1039906"/>
              <a:gd name="connsiteX4" fmla="*/ 0 w 848659"/>
              <a:gd name="connsiteY4" fmla="*/ 830729 h 10399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48659" h="1039906">
                <a:moveTo>
                  <a:pt x="0" y="830729"/>
                </a:moveTo>
                <a:lnTo>
                  <a:pt x="215153" y="1039906"/>
                </a:lnTo>
                <a:lnTo>
                  <a:pt x="848659" y="215153"/>
                </a:lnTo>
                <a:lnTo>
                  <a:pt x="621553" y="0"/>
                </a:lnTo>
                <a:lnTo>
                  <a:pt x="0" y="830729"/>
                </a:lnTo>
                <a:close/>
              </a:path>
            </a:pathLst>
          </a:custGeom>
          <a:solidFill>
            <a:schemeClr val="accent2"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21" name="Volný tvar: obrazec 20">
            <a:extLst>
              <a:ext uri="{FF2B5EF4-FFF2-40B4-BE49-F238E27FC236}">
                <a16:creationId xmlns:a16="http://schemas.microsoft.com/office/drawing/2014/main" id="{76E806A9-90E8-6B21-258F-E26E084E88CF}"/>
              </a:ext>
            </a:extLst>
          </p:cNvPr>
          <p:cNvSpPr/>
          <p:nvPr/>
        </p:nvSpPr>
        <p:spPr>
          <a:xfrm>
            <a:off x="3608295" y="4066615"/>
            <a:ext cx="891988" cy="1035424"/>
          </a:xfrm>
          <a:custGeom>
            <a:avLst/>
            <a:gdLst>
              <a:gd name="connsiteX0" fmla="*/ 968188 w 1189317"/>
              <a:gd name="connsiteY0" fmla="*/ 0 h 1380565"/>
              <a:gd name="connsiteX1" fmla="*/ 0 w 1189317"/>
              <a:gd name="connsiteY1" fmla="*/ 1171388 h 1380565"/>
              <a:gd name="connsiteX2" fmla="*/ 227106 w 1189317"/>
              <a:gd name="connsiteY2" fmla="*/ 1380565 h 1380565"/>
              <a:gd name="connsiteX3" fmla="*/ 1189317 w 1189317"/>
              <a:gd name="connsiteY3" fmla="*/ 215153 h 1380565"/>
              <a:gd name="connsiteX4" fmla="*/ 968188 w 1189317"/>
              <a:gd name="connsiteY4" fmla="*/ 0 h 1380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89317" h="1380565">
                <a:moveTo>
                  <a:pt x="968188" y="0"/>
                </a:moveTo>
                <a:lnTo>
                  <a:pt x="0" y="1171388"/>
                </a:lnTo>
                <a:lnTo>
                  <a:pt x="227106" y="1380565"/>
                </a:lnTo>
                <a:lnTo>
                  <a:pt x="1189317" y="215153"/>
                </a:lnTo>
                <a:lnTo>
                  <a:pt x="968188" y="0"/>
                </a:lnTo>
                <a:close/>
              </a:path>
            </a:pathLst>
          </a:custGeom>
          <a:solidFill>
            <a:schemeClr val="accent2"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34F58CD8-A9E5-73D1-2EE7-DCFB1BAB6E3D}"/>
              </a:ext>
            </a:extLst>
          </p:cNvPr>
          <p:cNvSpPr txBox="1"/>
          <p:nvPr/>
        </p:nvSpPr>
        <p:spPr>
          <a:xfrm>
            <a:off x="26528" y="2641226"/>
            <a:ext cx="1467824" cy="3139321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r>
              <a:rPr lang="cs-CZ" sz="1650" b="1" u="sng" dirty="0"/>
              <a:t>Legenda:</a:t>
            </a:r>
          </a:p>
          <a:p>
            <a:r>
              <a:rPr lang="cs-CZ" sz="1650" b="1" dirty="0">
                <a:solidFill>
                  <a:schemeClr val="accent1"/>
                </a:solidFill>
              </a:rPr>
              <a:t>modře</a:t>
            </a:r>
            <a:r>
              <a:rPr lang="cs-CZ" sz="1650" dirty="0"/>
              <a:t> – soukromé pozemky – mokřad</a:t>
            </a:r>
          </a:p>
          <a:p>
            <a:r>
              <a:rPr lang="cs-CZ" sz="1650" b="1" dirty="0">
                <a:solidFill>
                  <a:srgbClr val="FFFF00"/>
                </a:solidFill>
              </a:rPr>
              <a:t>žlutě </a:t>
            </a:r>
            <a:r>
              <a:rPr lang="cs-CZ" sz="1650" dirty="0"/>
              <a:t>– soukromé pozemky – uložení zeminy</a:t>
            </a:r>
          </a:p>
          <a:p>
            <a:r>
              <a:rPr lang="cs-CZ" sz="1650" b="1" dirty="0">
                <a:solidFill>
                  <a:schemeClr val="accent2"/>
                </a:solidFill>
              </a:rPr>
              <a:t>oranžově</a:t>
            </a:r>
            <a:r>
              <a:rPr lang="cs-CZ" sz="1650" dirty="0"/>
              <a:t> – státní pozemky + HOZ</a:t>
            </a:r>
          </a:p>
        </p:txBody>
      </p: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7E280584-96AB-00CE-FE62-42F2C0C8892D}"/>
              </a:ext>
            </a:extLst>
          </p:cNvPr>
          <p:cNvCxnSpPr/>
          <p:nvPr/>
        </p:nvCxnSpPr>
        <p:spPr>
          <a:xfrm>
            <a:off x="4011706" y="1569944"/>
            <a:ext cx="685800" cy="6858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3DE782EF-7EE7-3151-2CEF-222EB65C0980}"/>
              </a:ext>
            </a:extLst>
          </p:cNvPr>
          <p:cNvCxnSpPr>
            <a:cxnSpLocks/>
          </p:cNvCxnSpPr>
          <p:nvPr/>
        </p:nvCxnSpPr>
        <p:spPr>
          <a:xfrm flipV="1">
            <a:off x="1988767" y="1986802"/>
            <a:ext cx="2065521" cy="2175062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>
            <a:extLst>
              <a:ext uri="{FF2B5EF4-FFF2-40B4-BE49-F238E27FC236}">
                <a16:creationId xmlns:a16="http://schemas.microsoft.com/office/drawing/2014/main" id="{5A32E0AC-D779-C22E-5DE3-25EA9883E670}"/>
              </a:ext>
            </a:extLst>
          </p:cNvPr>
          <p:cNvCxnSpPr>
            <a:cxnSpLocks/>
          </p:cNvCxnSpPr>
          <p:nvPr/>
        </p:nvCxnSpPr>
        <p:spPr>
          <a:xfrm>
            <a:off x="2468166" y="3660962"/>
            <a:ext cx="732234" cy="722780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>
            <a:extLst>
              <a:ext uri="{FF2B5EF4-FFF2-40B4-BE49-F238E27FC236}">
                <a16:creationId xmlns:a16="http://schemas.microsoft.com/office/drawing/2014/main" id="{2A41FBEB-A46C-DE10-BB6C-55902EA7558C}"/>
              </a:ext>
            </a:extLst>
          </p:cNvPr>
          <p:cNvCxnSpPr>
            <a:cxnSpLocks/>
          </p:cNvCxnSpPr>
          <p:nvPr/>
        </p:nvCxnSpPr>
        <p:spPr>
          <a:xfrm flipH="1">
            <a:off x="2859813" y="2532531"/>
            <a:ext cx="2677291" cy="2920532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>
            <a:extLst>
              <a:ext uri="{FF2B5EF4-FFF2-40B4-BE49-F238E27FC236}">
                <a16:creationId xmlns:a16="http://schemas.microsoft.com/office/drawing/2014/main" id="{EC32E56A-0A60-AA6F-840B-18173B68F232}"/>
              </a:ext>
            </a:extLst>
          </p:cNvPr>
          <p:cNvCxnSpPr>
            <a:cxnSpLocks/>
          </p:cNvCxnSpPr>
          <p:nvPr/>
        </p:nvCxnSpPr>
        <p:spPr>
          <a:xfrm>
            <a:off x="2614613" y="5434292"/>
            <a:ext cx="270401" cy="26334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4153728"/>
      </p:ext>
    </p:extLst>
  </p:cSld>
  <p:clrMapOvr>
    <a:masterClrMapping/>
  </p:clrMapOvr>
  <p:transition spd="slow">
    <p:wipe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>
            <a:extLst>
              <a:ext uri="{FF2B5EF4-FFF2-40B4-BE49-F238E27FC236}">
                <a16:creationId xmlns:a16="http://schemas.microsoft.com/office/drawing/2014/main" id="{0872A723-3833-282C-8A3B-6E57EDBF979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75" t="3977" r="37389" b="3300"/>
          <a:stretch/>
        </p:blipFill>
        <p:spPr>
          <a:xfrm>
            <a:off x="114626" y="0"/>
            <a:ext cx="4990774" cy="6161136"/>
          </a:xfrm>
          <a:prstGeom prst="rect">
            <a:avLst/>
          </a:prstGeom>
        </p:spPr>
      </p:pic>
      <p:pic>
        <p:nvPicPr>
          <p:cNvPr id="6" name="Obrázek 5" descr="Obsah obrázku snímek obrazovky&#10;&#10;Popis byl vytvořen automaticky">
            <a:extLst>
              <a:ext uri="{FF2B5EF4-FFF2-40B4-BE49-F238E27FC236}">
                <a16:creationId xmlns:a16="http://schemas.microsoft.com/office/drawing/2014/main" id="{6739CAD1-6A8F-F55B-BAAA-55F809F450F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946"/>
          <a:stretch/>
        </p:blipFill>
        <p:spPr>
          <a:xfrm>
            <a:off x="4572000" y="4007559"/>
            <a:ext cx="1941400" cy="2040626"/>
          </a:xfrm>
          <a:prstGeom prst="rect">
            <a:avLst/>
          </a:prstGeom>
        </p:spPr>
      </p:pic>
      <p:sp>
        <p:nvSpPr>
          <p:cNvPr id="7" name="Nadpis 1">
            <a:extLst>
              <a:ext uri="{FF2B5EF4-FFF2-40B4-BE49-F238E27FC236}">
                <a16:creationId xmlns:a16="http://schemas.microsoft.com/office/drawing/2014/main" id="{8C711425-0549-0984-F5F4-4391B6D9D4BF}"/>
              </a:ext>
            </a:extLst>
          </p:cNvPr>
          <p:cNvSpPr txBox="1">
            <a:spLocks/>
          </p:cNvSpPr>
          <p:nvPr/>
        </p:nvSpPr>
        <p:spPr>
          <a:xfrm>
            <a:off x="5406993" y="139700"/>
            <a:ext cx="3622382" cy="801841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cap="all" dirty="0">
                <a:solidFill>
                  <a:srgbClr val="006047"/>
                </a:solidFill>
                <a:latin typeface="Arial Black" panose="020B0A04020102020204" pitchFamily="34" charset="0"/>
              </a:rPr>
              <a:t>Realizace v krocích</a:t>
            </a:r>
          </a:p>
        </p:txBody>
      </p:sp>
      <p:sp>
        <p:nvSpPr>
          <p:cNvPr id="8" name="Zástupný obsah 2">
            <a:extLst>
              <a:ext uri="{FF2B5EF4-FFF2-40B4-BE49-F238E27FC236}">
                <a16:creationId xmlns:a16="http://schemas.microsoft.com/office/drawing/2014/main" id="{56FF24F6-3C8D-ED51-B784-317D3C25F4CC}"/>
              </a:ext>
            </a:extLst>
          </p:cNvPr>
          <p:cNvSpPr txBox="1">
            <a:spLocks/>
          </p:cNvSpPr>
          <p:nvPr/>
        </p:nvSpPr>
        <p:spPr>
          <a:xfrm>
            <a:off x="5406992" y="508870"/>
            <a:ext cx="3622382" cy="252640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5763" indent="-385763">
              <a:buFont typeface="+mj-lt"/>
              <a:buAutoNum type="arabicPeriod"/>
            </a:pPr>
            <a:r>
              <a:rPr lang="cs-CZ" sz="1800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Odstranění vegetace</a:t>
            </a:r>
          </a:p>
          <a:p>
            <a:pPr marL="385763" indent="-385763">
              <a:buFont typeface="+mj-lt"/>
              <a:buAutoNum type="arabicPeriod"/>
            </a:pPr>
            <a:r>
              <a:rPr lang="cs-CZ" sz="1800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Pročištění HOZ (dohledání zaústění mel. hlavníků) a odstranění betonových žlabů </a:t>
            </a:r>
          </a:p>
          <a:p>
            <a:pPr marL="385763" indent="-385763">
              <a:buFont typeface="+mj-lt"/>
              <a:buAutoNum type="arabicPeriod"/>
            </a:pPr>
            <a:r>
              <a:rPr lang="cs-CZ" sz="1800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Budování tůní a sníženin (plochy se stržením drnu) a tvorba jílových clon pod tůněmi</a:t>
            </a:r>
          </a:p>
          <a:p>
            <a:pPr marL="385763" indent="-385763">
              <a:buFont typeface="+mj-lt"/>
              <a:buAutoNum type="arabicPeriod"/>
            </a:pPr>
            <a:r>
              <a:rPr lang="cs-CZ" sz="1800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Tvorba jílových clon na síti meliorací </a:t>
            </a:r>
          </a:p>
          <a:p>
            <a:pPr marL="385763" indent="-385763">
              <a:buFont typeface="+mj-lt"/>
              <a:buAutoNum type="arabicPeriod"/>
            </a:pPr>
            <a:r>
              <a:rPr lang="cs-CZ" sz="1800" dirty="0">
                <a:solidFill>
                  <a:srgbClr val="0060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Zásyp HOZ na vybraných místech</a:t>
            </a:r>
          </a:p>
        </p:txBody>
      </p:sp>
    </p:spTree>
    <p:extLst>
      <p:ext uri="{BB962C8B-B14F-4D97-AF65-F5344CB8AC3E}">
        <p14:creationId xmlns:p14="http://schemas.microsoft.com/office/powerpoint/2010/main" val="4279209910"/>
      </p:ext>
    </p:extLst>
  </p:cSld>
  <p:clrMapOvr>
    <a:masterClrMapping/>
  </p:clrMapOvr>
  <p:transition spd="slow">
    <p:wipe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mapa, Letecké snímkování, Pohled z ptačí perspektivy, ve vzduchu&#10;&#10;Popis byl vytvořen automaticky">
            <a:extLst>
              <a:ext uri="{FF2B5EF4-FFF2-40B4-BE49-F238E27FC236}">
                <a16:creationId xmlns:a16="http://schemas.microsoft.com/office/drawing/2014/main" id="{341D3A01-BDC3-56BD-B5E2-8ED6DEEDAF14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9444"/>
            <a:ext cx="9144000" cy="5078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890146"/>
      </p:ext>
    </p:extLst>
  </p:cSld>
  <p:clrMapOvr>
    <a:masterClrMapping/>
  </p:clrMapOvr>
  <p:transition spd="slow">
    <p:wipe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tráva, obloha, venku, seno&#10;&#10;Popis byl vytvořen automaticky">
            <a:extLst>
              <a:ext uri="{FF2B5EF4-FFF2-40B4-BE49-F238E27FC236}">
                <a16:creationId xmlns:a16="http://schemas.microsoft.com/office/drawing/2014/main" id="{1892E501-40F2-B5F4-0EBF-A79BB85422C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4" r="-2" b="25752"/>
          <a:stretch/>
        </p:blipFill>
        <p:spPr>
          <a:xfrm>
            <a:off x="-1" y="3757700"/>
            <a:ext cx="5006201" cy="2461203"/>
          </a:xfrm>
          <a:prstGeom prst="rect">
            <a:avLst/>
          </a:prstGeom>
        </p:spPr>
      </p:pic>
      <p:pic>
        <p:nvPicPr>
          <p:cNvPr id="7" name="Obrázek 6" descr="Obsah obrázku tráva, venku, obloha, pole&#10;&#10;Popis byl vytvořen automaticky">
            <a:extLst>
              <a:ext uri="{FF2B5EF4-FFF2-40B4-BE49-F238E27FC236}">
                <a16:creationId xmlns:a16="http://schemas.microsoft.com/office/drawing/2014/main" id="{40900B91-FF93-495E-6301-D22AE4320CA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85" r="27862" b="2"/>
          <a:stretch/>
        </p:blipFill>
        <p:spPr>
          <a:xfrm>
            <a:off x="5006200" y="823248"/>
            <a:ext cx="4151695" cy="4374228"/>
          </a:xfrm>
          <a:prstGeom prst="rect">
            <a:avLst/>
          </a:prstGeom>
        </p:spPr>
      </p:pic>
      <p:pic>
        <p:nvPicPr>
          <p:cNvPr id="5" name="Obrázek 4" descr="Obsah obrázku tráva, venku, obloha, území&#10;&#10;Popis byl vytvořen automaticky">
            <a:extLst>
              <a:ext uri="{FF2B5EF4-FFF2-40B4-BE49-F238E27FC236}">
                <a16:creationId xmlns:a16="http://schemas.microsoft.com/office/drawing/2014/main" id="{6914DA11-EE8D-F1C5-636C-D3FDAD15934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22" r="-2" b="9920"/>
          <a:stretch/>
        </p:blipFill>
        <p:spPr>
          <a:xfrm>
            <a:off x="13895" y="333292"/>
            <a:ext cx="4992305" cy="2654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813905"/>
      </p:ext>
    </p:extLst>
  </p:cSld>
  <p:clrMapOvr>
    <a:masterClrMapping/>
  </p:clrMapOvr>
  <p:transition spd="slow">
    <p:wipe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venku, tráva, obloha, bagr&#10;&#10;Popis byl vytvořen automaticky">
            <a:extLst>
              <a:ext uri="{FF2B5EF4-FFF2-40B4-BE49-F238E27FC236}">
                <a16:creationId xmlns:a16="http://schemas.microsoft.com/office/drawing/2014/main" id="{8C78BEF2-FB55-7789-220E-9FDFDD6B22D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" r="33629" b="1"/>
          <a:stretch/>
        </p:blipFill>
        <p:spPr>
          <a:xfrm>
            <a:off x="0" y="1282700"/>
            <a:ext cx="4493550" cy="4552950"/>
          </a:xfrm>
          <a:prstGeom prst="rect">
            <a:avLst/>
          </a:prstGeom>
        </p:spPr>
      </p:pic>
      <p:pic>
        <p:nvPicPr>
          <p:cNvPr id="5" name="Obrázek 4" descr="Obsah obrázku venku, strom, území, tráva&#10;&#10;Popis byl vytvořen automaticky">
            <a:extLst>
              <a:ext uri="{FF2B5EF4-FFF2-40B4-BE49-F238E27FC236}">
                <a16:creationId xmlns:a16="http://schemas.microsoft.com/office/drawing/2014/main" id="{859B8EA9-880D-0F37-58A1-93C89B7D59F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81" r="14369" b="1"/>
          <a:stretch/>
        </p:blipFill>
        <p:spPr>
          <a:xfrm>
            <a:off x="4650452" y="304800"/>
            <a:ext cx="4498472" cy="455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290795"/>
      </p:ext>
    </p:extLst>
  </p:cSld>
  <p:clrMapOvr>
    <a:masterClrMapping/>
  </p:clrMapOvr>
  <p:transition spd="slow">
    <p:wipe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y Movie038ok2">
            <a:hlinkClick r:id="" action="ppaction://media"/>
            <a:extLst>
              <a:ext uri="{FF2B5EF4-FFF2-40B4-BE49-F238E27FC236}">
                <a16:creationId xmlns:a16="http://schemas.microsoft.com/office/drawing/2014/main" id="{5B907AA6-4673-D076-2344-782FE8C8ABC6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4991.9791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9056" y="926306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6326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výsledky projektu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628650" y="1825625"/>
            <a:ext cx="8121650" cy="3940175"/>
          </a:xfrm>
        </p:spPr>
        <p:txBody>
          <a:bodyPr>
            <a:normAutofit/>
          </a:bodyPr>
          <a:lstStyle/>
          <a:p>
            <a:r>
              <a:rPr lang="cs-CZ" dirty="0"/>
              <a:t>přerušeno asi 7 km drenážních trubek</a:t>
            </a:r>
          </a:p>
          <a:p>
            <a:r>
              <a:rPr lang="cs-CZ" dirty="0"/>
              <a:t>zrušeno asi 770 m odvodňovacích kanálů</a:t>
            </a:r>
          </a:p>
          <a:p>
            <a:r>
              <a:rPr lang="cs-CZ" dirty="0"/>
              <a:t>vytvořeno 14 tůní</a:t>
            </a:r>
          </a:p>
        </p:txBody>
      </p:sp>
    </p:spTree>
    <p:extLst>
      <p:ext uri="{BB962C8B-B14F-4D97-AF65-F5344CB8AC3E}">
        <p14:creationId xmlns:p14="http://schemas.microsoft.com/office/powerpoint/2010/main" val="1734067394"/>
      </p:ext>
    </p:extLst>
  </p:cSld>
  <p:clrMapOvr>
    <a:masterClrMapping/>
  </p:clrMapOvr>
  <p:transition spd="slow">
    <p:wipe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41DAD961-B718-8F2B-AFCE-DF66B0C2DC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800100"/>
            <a:ext cx="8108950" cy="48688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/>
              <a:t>! akumulace vody revitalizací navýšena </a:t>
            </a:r>
            <a:br>
              <a:rPr lang="cs-CZ" sz="2800" b="1" dirty="0"/>
            </a:br>
            <a:r>
              <a:rPr lang="cs-CZ" sz="2800" b="1" dirty="0"/>
              <a:t>až o 26 500 m3</a:t>
            </a:r>
          </a:p>
          <a:p>
            <a:pPr marL="0" indent="0">
              <a:buNone/>
            </a:pPr>
            <a:r>
              <a:rPr lang="cs-CZ" sz="2800" dirty="0"/>
              <a:t>(v tůních pouze 3000 m3)</a:t>
            </a:r>
            <a:br>
              <a:rPr lang="cs-CZ" sz="2800" dirty="0"/>
            </a:br>
            <a:r>
              <a:rPr lang="cs-CZ" sz="2800" u="sng" dirty="0"/>
              <a:t> – odhad </a:t>
            </a:r>
            <a:r>
              <a:rPr lang="cs-CZ" sz="2800" i="1" u="sng" dirty="0"/>
              <a:t>(nyní výzkum hladinoměry)</a:t>
            </a:r>
          </a:p>
          <a:p>
            <a:pPr marL="0" indent="0">
              <a:buNone/>
            </a:pPr>
            <a:endParaRPr lang="cs-CZ" sz="2800" i="1" dirty="0"/>
          </a:p>
          <a:p>
            <a:pPr marL="0" indent="0">
              <a:buNone/>
            </a:pPr>
            <a:r>
              <a:rPr lang="cs-CZ" sz="2800" b="1" dirty="0"/>
              <a:t>! retenční schopnost při delším suchu ANO, jinak NE vysoká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/>
              <a:t>! zásadní je trvalé nasycení nivy a efekt ochlazování a zvlhčování okolní krajiny</a:t>
            </a:r>
            <a:br>
              <a:rPr lang="cs-CZ" sz="2800" b="1" dirty="0"/>
            </a:br>
            <a:r>
              <a:rPr lang="cs-CZ" sz="2400" dirty="0"/>
              <a:t>(dříve silně </a:t>
            </a:r>
            <a:r>
              <a:rPr lang="cs-CZ" sz="2400" dirty="0" err="1"/>
              <a:t>zaklesávající</a:t>
            </a:r>
            <a:r>
              <a:rPr lang="cs-CZ" sz="2400" dirty="0"/>
              <a:t> hladina podzemní vody </a:t>
            </a:r>
            <a:br>
              <a:rPr lang="cs-CZ" sz="2400" dirty="0"/>
            </a:br>
            <a:r>
              <a:rPr lang="cs-CZ" sz="2400" dirty="0"/>
              <a:t>během roku)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22609"/>
      </p:ext>
    </p:extLst>
  </p:cSld>
  <p:clrMapOvr>
    <a:masterClrMapping/>
  </p:clrMapOvr>
  <p:transition spd="slow">
    <p:wipe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>
            <a:extLst>
              <a:ext uri="{FF2B5EF4-FFF2-40B4-BE49-F238E27FC236}">
                <a16:creationId xmlns:a16="http://schemas.microsoft.com/office/drawing/2014/main" id="{16F49A96-E7D3-2B57-CBDC-79DC0CB0AD9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844799"/>
            <a:ext cx="4572000" cy="2565671"/>
          </a:xfrm>
          <a:prstGeom prst="ellipse">
            <a:avLst/>
          </a:prstGeom>
          <a:ln w="12700" cap="rnd">
            <a:solidFill>
              <a:srgbClr val="006047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8E84BBA4-D2EB-C1D9-F578-16896D07800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2844800"/>
            <a:ext cx="4572001" cy="2565670"/>
          </a:xfrm>
          <a:prstGeom prst="ellipse">
            <a:avLst/>
          </a:prstGeom>
          <a:ln w="12700" cap="rnd">
            <a:solidFill>
              <a:srgbClr val="006047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628650" y="977900"/>
            <a:ext cx="7886700" cy="1987550"/>
          </a:xfrm>
        </p:spPr>
        <p:txBody>
          <a:bodyPr>
            <a:noAutofit/>
          </a:bodyPr>
          <a:lstStyle/>
          <a:p>
            <a:pPr algn="ctr"/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100 % regulovaného toku zůstává regulováno… </a:t>
            </a:r>
            <a:b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99 % odvodněné nivy zůstává odvodněno…</a:t>
            </a:r>
            <a:b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706836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2D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2D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37709ED-0F0E-D236-0124-3A4E68CA33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41400"/>
            <a:ext cx="8515350" cy="490855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/>
              <a:t>Operační program Životní prostředí 2014-2020</a:t>
            </a:r>
          </a:p>
          <a:p>
            <a:pPr marL="0" indent="0">
              <a:buNone/>
            </a:pPr>
            <a:r>
              <a:rPr lang="cs-CZ" dirty="0"/>
              <a:t>139. výzva </a:t>
            </a:r>
          </a:p>
          <a:p>
            <a:pPr marL="0" indent="0">
              <a:buNone/>
            </a:pPr>
            <a:r>
              <a:rPr lang="cs-CZ" b="1" dirty="0"/>
              <a:t>SC 4.2. - Posílit biodiverzitu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dirty="0"/>
              <a:t>Příjemce dotace – Společnost pro Jizerské hory, o.p.s. </a:t>
            </a:r>
            <a:br>
              <a:rPr lang="cs-CZ" dirty="0"/>
            </a:br>
            <a:r>
              <a:rPr lang="cs-CZ" dirty="0"/>
              <a:t>(</a:t>
            </a:r>
            <a:r>
              <a:rPr lang="cs-CZ" b="1" dirty="0"/>
              <a:t>nestátní nezisková organizace</a:t>
            </a:r>
            <a:r>
              <a:rPr lang="cs-CZ" dirty="0"/>
              <a:t>)</a:t>
            </a:r>
          </a:p>
          <a:p>
            <a:pPr marL="0" indent="0">
              <a:buNone/>
            </a:pPr>
            <a:r>
              <a:rPr lang="cs-CZ" dirty="0"/>
              <a:t>Plocha dotčená realizací opatření: </a:t>
            </a:r>
            <a:r>
              <a:rPr lang="cs-CZ" b="1" u="sng" dirty="0"/>
              <a:t>5,928 ha</a:t>
            </a:r>
          </a:p>
          <a:p>
            <a:pPr marL="0" indent="0">
              <a:buNone/>
            </a:pPr>
            <a:r>
              <a:rPr lang="cs-CZ" dirty="0"/>
              <a:t>Projektová příprava – </a:t>
            </a:r>
            <a:r>
              <a:rPr lang="cs-CZ" b="1" dirty="0"/>
              <a:t>od roku 2014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/>
              <a:t>Doba realizace – srpen 2021-únor 2022</a:t>
            </a:r>
            <a:r>
              <a:rPr lang="cs-CZ" dirty="0"/>
              <a:t> </a:t>
            </a:r>
            <a:r>
              <a:rPr lang="cs-CZ" sz="2600" dirty="0"/>
              <a:t>(mokřad) </a:t>
            </a:r>
            <a:r>
              <a:rPr lang="cs-CZ" dirty="0"/>
              <a:t>+ </a:t>
            </a:r>
            <a:r>
              <a:rPr lang="cs-CZ" b="1" dirty="0"/>
              <a:t>říjen-listopad 2022 </a:t>
            </a:r>
            <a:r>
              <a:rPr lang="cs-CZ" sz="2600" dirty="0"/>
              <a:t>(umístění zeminy)</a:t>
            </a:r>
            <a:endParaRPr lang="cs-CZ" sz="4600" dirty="0"/>
          </a:p>
          <a:p>
            <a:pPr marL="0" indent="0">
              <a:buNone/>
            </a:pPr>
            <a:r>
              <a:rPr lang="cs-CZ" dirty="0"/>
              <a:t>Cena </a:t>
            </a:r>
            <a:r>
              <a:rPr lang="pl-PL" dirty="0"/>
              <a:t>po VŘ – </a:t>
            </a:r>
            <a:r>
              <a:rPr lang="cs-CZ" b="1" dirty="0"/>
              <a:t>2 846 500 Kč </a:t>
            </a:r>
            <a:r>
              <a:rPr lang="pl-PL" dirty="0"/>
              <a:t>(podpora OP ŽP – </a:t>
            </a:r>
            <a:r>
              <a:rPr lang="pl-PL" b="1" dirty="0"/>
              <a:t>100 %</a:t>
            </a:r>
            <a:r>
              <a:rPr lang="pl-PL" dirty="0"/>
              <a:t>)</a:t>
            </a:r>
            <a:endParaRPr lang="cs-CZ" dirty="0"/>
          </a:p>
          <a:p>
            <a:pPr marL="457200" lvl="1" indent="0">
              <a:buNone/>
            </a:pPr>
            <a:r>
              <a:rPr lang="pl-PL" dirty="0"/>
              <a:t>Příme realizační výdaje (PRV) </a:t>
            </a:r>
            <a:r>
              <a:rPr lang="pl-PL" b="1" dirty="0"/>
              <a:t>– </a:t>
            </a:r>
            <a:r>
              <a:rPr lang="pl-PL" b="1" u="sng" dirty="0"/>
              <a:t>2 541 518 Kč </a:t>
            </a:r>
          </a:p>
          <a:p>
            <a:pPr marL="457200" lvl="1" indent="0">
              <a:buNone/>
            </a:pPr>
            <a:r>
              <a:rPr lang="pl-PL" dirty="0"/>
              <a:t>Projekt. příprava (12 % z PRV) – 304 982 Kč</a:t>
            </a:r>
          </a:p>
          <a:p>
            <a:pPr marL="0" indent="0">
              <a:buNone/>
            </a:pPr>
            <a:r>
              <a:rPr lang="pl-PL" sz="2600" b="1" dirty="0"/>
              <a:t>Další výdaje </a:t>
            </a:r>
          </a:p>
          <a:p>
            <a:pPr marL="457200" lvl="1" indent="0">
              <a:buNone/>
            </a:pPr>
            <a:r>
              <a:rPr lang="pl-PL" dirty="0"/>
              <a:t>Projektová příprava (nad rámec % z částky ZV) – &gt; 400 000 Kč</a:t>
            </a:r>
          </a:p>
          <a:p>
            <a:pPr marL="457200" lvl="1" indent="0">
              <a:buNone/>
            </a:pPr>
            <a:r>
              <a:rPr lang="pl-PL" dirty="0"/>
              <a:t>Výkupy pozemků – &gt; 350 000 Kč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4"/>
          <p:cNvSpPr>
            <a:spLocks noGrp="1"/>
          </p:cNvSpPr>
          <p:nvPr>
            <p:ph type="title"/>
          </p:nvPr>
        </p:nvSpPr>
        <p:spPr>
          <a:xfrm>
            <a:off x="628650" y="302397"/>
            <a:ext cx="7886700" cy="675503"/>
          </a:xfrm>
        </p:spPr>
        <p:txBody>
          <a:bodyPr/>
          <a:lstStyle/>
          <a:p>
            <a:r>
              <a:rPr lang="cs-CZ" dirty="0"/>
              <a:t>FINANCOVÁNÍ PROJEKTU</a:t>
            </a:r>
          </a:p>
        </p:txBody>
      </p:sp>
    </p:spTree>
    <p:extLst>
      <p:ext uri="{BB962C8B-B14F-4D97-AF65-F5344CB8AC3E}">
        <p14:creationId xmlns:p14="http://schemas.microsoft.com/office/powerpoint/2010/main" val="109178065"/>
      </p:ext>
    </p:extLst>
  </p:cSld>
  <p:clrMapOvr>
    <a:masterClrMapping/>
  </p:clrMapOvr>
  <p:transition spd="slow">
    <p:wipe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>
            <a:extLst>
              <a:ext uri="{FF2B5EF4-FFF2-40B4-BE49-F238E27FC236}">
                <a16:creationId xmlns:a16="http://schemas.microsoft.com/office/drawing/2014/main" id="{C3A91A64-24EE-AAE6-8FCA-B1B556705DFC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" y="0"/>
            <a:ext cx="9141292" cy="514350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037" y="4100512"/>
            <a:ext cx="2781300" cy="2085976"/>
          </a:xfrm>
          <a:prstGeom prst="rect">
            <a:avLst/>
          </a:prstGeom>
        </p:spPr>
      </p:pic>
      <p:sp>
        <p:nvSpPr>
          <p:cNvPr id="5" name="Nadpis 4"/>
          <p:cNvSpPr txBox="1">
            <a:spLocks/>
          </p:cNvSpPr>
          <p:nvPr/>
        </p:nvSpPr>
        <p:spPr>
          <a:xfrm>
            <a:off x="3416300" y="3460377"/>
            <a:ext cx="5658353" cy="67550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000" kern="1200" cap="all" baseline="0">
                <a:solidFill>
                  <a:srgbClr val="006047"/>
                </a:solidFill>
                <a:latin typeface="Arial Black" panose="020B0A04020102020204" pitchFamily="34" charset="0"/>
                <a:ea typeface="+mj-ea"/>
                <a:cs typeface="+mj-cs"/>
              </a:defRPr>
            </a:lvl1pPr>
          </a:lstStyle>
          <a:p>
            <a:pPr algn="r"/>
            <a:r>
              <a:rPr lang="cs-CZ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TRVALÁ VODNÍ PLOCHA VYTVOŘENÁ PŘERUŠENÍM 4 MELIORAČNÍCH HLAVNÍKŮ</a:t>
            </a:r>
          </a:p>
        </p:txBody>
      </p:sp>
      <p:cxnSp>
        <p:nvCxnSpPr>
          <p:cNvPr id="6" name="Přímá spojnice 5"/>
          <p:cNvCxnSpPr>
            <a:stCxn id="2" idx="0"/>
          </p:cNvCxnSpPr>
          <p:nvPr/>
        </p:nvCxnSpPr>
        <p:spPr>
          <a:xfrm flipV="1">
            <a:off x="1543687" y="3022600"/>
            <a:ext cx="4361813" cy="1077912"/>
          </a:xfrm>
          <a:prstGeom prst="line">
            <a:avLst/>
          </a:prstGeom>
          <a:ln w="38100">
            <a:solidFill>
              <a:schemeClr val="bg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2214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Obrázek 21" descr="Obsah obrázku tráva, venku, pole, stojící&#10;&#10;Popis byl vytvořen automaticky">
            <a:extLst>
              <a:ext uri="{FF2B5EF4-FFF2-40B4-BE49-F238E27FC236}">
                <a16:creationId xmlns:a16="http://schemas.microsoft.com/office/drawing/2014/main" id="{78B6BEA8-C0C2-368F-E6AF-2E5D981D6FF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731" b="16283"/>
          <a:stretch/>
        </p:blipFill>
        <p:spPr>
          <a:xfrm>
            <a:off x="311845" y="3292139"/>
            <a:ext cx="4853427" cy="272954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582CE0E5-1E09-AC55-BA30-930669AE95FA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6914" y="241325"/>
            <a:ext cx="4103086" cy="273539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A35181F1-F0E6-31BB-8318-48BCE6BC76F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267" b="24043"/>
          <a:stretch/>
        </p:blipFill>
        <p:spPr>
          <a:xfrm>
            <a:off x="1832802" y="1276865"/>
            <a:ext cx="2642962" cy="169985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37A35467-DE43-0D04-F63A-2E6B99681139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24" t="4916" r="24776" b="27768"/>
          <a:stretch/>
        </p:blipFill>
        <p:spPr>
          <a:xfrm rot="16200000">
            <a:off x="5242237" y="3563064"/>
            <a:ext cx="2229588" cy="168773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2414" y="354751"/>
            <a:ext cx="7886700" cy="675503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atin typeface="Calibri" panose="020F0502020204030204" pitchFamily="34" charset="0"/>
                <a:cs typeface="Calibri" panose="020F0502020204030204" pitchFamily="34" charset="0"/>
              </a:rPr>
              <a:t>Nově prokazatelně </a:t>
            </a:r>
            <a:br>
              <a:rPr lang="cs-CZ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cs-CZ" b="1" dirty="0">
                <a:latin typeface="Calibri" panose="020F0502020204030204" pitchFamily="34" charset="0"/>
                <a:cs typeface="Calibri" panose="020F0502020204030204" pitchFamily="34" charset="0"/>
              </a:rPr>
              <a:t>hnízdící druhy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8443395"/>
      </p:ext>
    </p:extLst>
  </p:cSld>
  <p:clrMapOvr>
    <a:masterClrMapping/>
  </p:clrMapOvr>
  <p:transition spd="slow">
    <p:wipe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35D4E31D-D5F0-695F-AD2B-1A9AAC5A95AD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339" y="3362727"/>
            <a:ext cx="3852260" cy="256817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AEDF9979-2B9A-86D6-009E-EB5875E653A4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3527" y="248798"/>
            <a:ext cx="4281799" cy="277102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Obrázek 3">
            <a:extLst>
              <a:ext uri="{FF2B5EF4-FFF2-40B4-BE49-F238E27FC236}">
                <a16:creationId xmlns:a16="http://schemas.microsoft.com/office/drawing/2014/main" id="{BCAD1223-BF32-D056-0BED-3BCCD6B5BE5E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5770" y="2459640"/>
            <a:ext cx="2668222" cy="235366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Nadpis 4"/>
          <p:cNvSpPr txBox="1">
            <a:spLocks/>
          </p:cNvSpPr>
          <p:nvPr/>
        </p:nvSpPr>
        <p:spPr>
          <a:xfrm>
            <a:off x="138694" y="397120"/>
            <a:ext cx="9005306" cy="92368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000" kern="1200" cap="all" baseline="0">
                <a:solidFill>
                  <a:srgbClr val="006047"/>
                </a:solidFill>
                <a:latin typeface="Arial Black" panose="020B0A04020102020204" pitchFamily="34" charset="0"/>
                <a:ea typeface="+mj-ea"/>
                <a:cs typeface="+mj-cs"/>
              </a:defRPr>
            </a:lvl1pPr>
          </a:lstStyle>
          <a:p>
            <a:pPr algn="r"/>
            <a:r>
              <a:rPr lang="cs-CZ" sz="1800" dirty="0"/>
              <a:t>CHŘÁSTAL KROPENATÝ </a:t>
            </a:r>
            <a:br>
              <a:rPr lang="cs-CZ" sz="1800" dirty="0"/>
            </a:br>
            <a:r>
              <a:rPr lang="cs-CZ" sz="1800" i="1" dirty="0"/>
              <a:t>(PORZANA PORZANA)</a:t>
            </a:r>
          </a:p>
          <a:p>
            <a:pPr algn="r"/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...40-80 párů v ČR!</a:t>
            </a:r>
          </a:p>
        </p:txBody>
      </p:sp>
    </p:spTree>
    <p:extLst>
      <p:ext uri="{BB962C8B-B14F-4D97-AF65-F5344CB8AC3E}">
        <p14:creationId xmlns:p14="http://schemas.microsoft.com/office/powerpoint/2010/main" val="906914963"/>
      </p:ext>
    </p:extLst>
  </p:cSld>
  <p:clrMapOvr>
    <a:masterClrMapping/>
  </p:clrMapOvr>
  <p:transition spd="slow">
    <p:wipe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strom, venku, pták, větev&#10;&#10;Popis byl vytvořen automaticky">
            <a:extLst>
              <a:ext uri="{FF2B5EF4-FFF2-40B4-BE49-F238E27FC236}">
                <a16:creationId xmlns:a16="http://schemas.microsoft.com/office/drawing/2014/main" id="{0F932F1A-9B42-E38F-3B1B-6043AAB1813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365" t="17143" r="17460" b="9524"/>
          <a:stretch/>
        </p:blipFill>
        <p:spPr>
          <a:xfrm>
            <a:off x="5029200" y="1366431"/>
            <a:ext cx="2444750" cy="189191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Nadpis 1">
            <a:extLst>
              <a:ext uri="{FF2B5EF4-FFF2-40B4-BE49-F238E27FC236}">
                <a16:creationId xmlns:a16="http://schemas.microsoft.com/office/drawing/2014/main" id="{1F74E347-D93F-3D17-E74F-DD4D03132149}"/>
              </a:ext>
            </a:extLst>
          </p:cNvPr>
          <p:cNvSpPr txBox="1">
            <a:spLocks/>
          </p:cNvSpPr>
          <p:nvPr/>
        </p:nvSpPr>
        <p:spPr>
          <a:xfrm>
            <a:off x="204553" y="948985"/>
            <a:ext cx="8431306" cy="159961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1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7" name="Obrázek 6">
            <a:extLst>
              <a:ext uri="{FF2B5EF4-FFF2-40B4-BE49-F238E27FC236}">
                <a16:creationId xmlns:a16="http://schemas.microsoft.com/office/drawing/2014/main" id="{BCE7D510-5E53-FD27-E03D-0DA6441AD4DA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072" y="1536207"/>
            <a:ext cx="3333956" cy="222612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4C92BD93-1210-FEAA-A3B9-5F10EE1BFD64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0206" y="3584121"/>
            <a:ext cx="4544510" cy="255521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B9F77EC6-1087-0EF5-FAB7-660AC5A137B8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11" t="44022" r="16847" b="9418"/>
          <a:stretch/>
        </p:blipFill>
        <p:spPr>
          <a:xfrm>
            <a:off x="1234311" y="4167908"/>
            <a:ext cx="2689150" cy="175552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latin typeface="Calibri" panose="020F0502020204030204" pitchFamily="34" charset="0"/>
                <a:cs typeface="Calibri" panose="020F0502020204030204" pitchFamily="34" charset="0"/>
              </a:rPr>
              <a:t>Nově pozorované druhy či</a:t>
            </a:r>
            <a:br>
              <a:rPr lang="cs-CZ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cs-CZ" b="1" dirty="0">
                <a:latin typeface="Calibri" panose="020F0502020204030204" pitchFamily="34" charset="0"/>
                <a:cs typeface="Calibri" panose="020F0502020204030204" pitchFamily="34" charset="0"/>
              </a:rPr>
              <a:t>zvýšená početnost stávajících druhů</a:t>
            </a:r>
            <a:br>
              <a:rPr lang="cs-CZ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104270"/>
      </p:ext>
    </p:extLst>
  </p:cSld>
  <p:clrMapOvr>
    <a:masterClrMapping/>
  </p:clrMapOvr>
  <p:transition spd="slow">
    <p:wipe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>
            <a:extLst>
              <a:ext uri="{FF2B5EF4-FFF2-40B4-BE49-F238E27FC236}">
                <a16:creationId xmlns:a16="http://schemas.microsoft.com/office/drawing/2014/main" id="{3E1A66C2-EF09-4794-AFB0-79280DAF4579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8059" y="2421714"/>
            <a:ext cx="3975941" cy="2650628"/>
          </a:xfrm>
          <a:prstGeom prst="rect">
            <a:avLst/>
          </a:prstGeom>
        </p:spPr>
      </p:pic>
      <p:pic>
        <p:nvPicPr>
          <p:cNvPr id="2" name="Obrázek 1">
            <a:extLst>
              <a:ext uri="{FF2B5EF4-FFF2-40B4-BE49-F238E27FC236}">
                <a16:creationId xmlns:a16="http://schemas.microsoft.com/office/drawing/2014/main" id="{59A69090-27DF-A5C7-DD1D-337296E6B5DE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6764"/>
            <a:ext cx="4912083" cy="3273736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Nadpis 1">
            <a:extLst>
              <a:ext uri="{FF2B5EF4-FFF2-40B4-BE49-F238E27FC236}">
                <a16:creationId xmlns:a16="http://schemas.microsoft.com/office/drawing/2014/main" id="{B6239C71-1BB3-3576-92FD-EC02DC982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91628"/>
            <a:ext cx="7886700" cy="994172"/>
          </a:xfrm>
        </p:spPr>
        <p:txBody>
          <a:bodyPr>
            <a:normAutofit/>
          </a:bodyPr>
          <a:lstStyle/>
          <a:p>
            <a:r>
              <a:rPr lang="cs-CZ" dirty="0"/>
              <a:t>DÁLE NUTNÁ PÉČE O </a:t>
            </a:r>
            <a:r>
              <a:rPr lang="cs-CZ" dirty="0" err="1"/>
              <a:t>mokřadY</a:t>
            </a:r>
            <a:endParaRPr lang="cs-CZ" dirty="0"/>
          </a:p>
        </p:txBody>
      </p:sp>
      <p:pic>
        <p:nvPicPr>
          <p:cNvPr id="5" name="Obrázek 4" descr="Obsah obrázku obloha, venku, tráva, savec&#10;&#10;Popis byl vytvořen automaticky">
            <a:extLst>
              <a:ext uri="{FF2B5EF4-FFF2-40B4-BE49-F238E27FC236}">
                <a16:creationId xmlns:a16="http://schemas.microsoft.com/office/drawing/2014/main" id="{1F649D3D-60E4-22A3-D4DA-0248EEB9EABA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747028"/>
            <a:ext cx="3771900" cy="2519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551945"/>
      </p:ext>
    </p:extLst>
  </p:cSld>
  <p:clrMapOvr>
    <a:masterClrMapping/>
  </p:clrMapOvr>
  <p:transition spd="slow">
    <p:wipe/>
  </p:transition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ZÁVĚREM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8650" y="1587500"/>
            <a:ext cx="8172450" cy="3927475"/>
          </a:xfrm>
        </p:spPr>
        <p:txBody>
          <a:bodyPr>
            <a:normAutofit lnSpcReduction="10000"/>
          </a:bodyPr>
          <a:lstStyle/>
          <a:p>
            <a:r>
              <a:rPr lang="cs-CZ" sz="2400" b="1" dirty="0"/>
              <a:t>je potřeba dělat změny, které zvýší stabilitu krajiny v souvislosti se změnou klimatu </a:t>
            </a:r>
            <a:br>
              <a:rPr lang="cs-CZ" sz="2400" b="1" dirty="0"/>
            </a:br>
            <a:r>
              <a:rPr lang="cs-CZ" sz="2000" b="1" dirty="0"/>
              <a:t>(přívalové deště/sucho)</a:t>
            </a:r>
          </a:p>
          <a:p>
            <a:r>
              <a:rPr lang="cs-CZ" sz="2400" b="1" dirty="0"/>
              <a:t>rušení historického plošného odvodnění krajiny a změna krajinné struktury je jedním z klíčů k řešení</a:t>
            </a:r>
          </a:p>
          <a:p>
            <a:r>
              <a:rPr lang="cs-CZ" sz="2400" b="1" dirty="0"/>
              <a:t>musíme maximálně snížit byrokracii v procesu obnovy mokřadů, </a:t>
            </a:r>
            <a:r>
              <a:rPr lang="cs-CZ" sz="2400" b="1" dirty="0" err="1"/>
              <a:t>revit</a:t>
            </a:r>
            <a:r>
              <a:rPr lang="cs-CZ" sz="2400" b="1" dirty="0"/>
              <a:t>. toků atp. </a:t>
            </a:r>
            <a:br>
              <a:rPr lang="cs-CZ" sz="2000" b="1" dirty="0"/>
            </a:br>
            <a:r>
              <a:rPr lang="cs-CZ" sz="1800" b="1" dirty="0"/>
              <a:t>-</a:t>
            </a:r>
            <a:r>
              <a:rPr lang="cs-CZ" sz="2000" b="1" dirty="0"/>
              <a:t> sladit přístupy MŽP a </a:t>
            </a:r>
            <a:r>
              <a:rPr lang="cs-CZ" sz="2000" b="1" dirty="0" err="1"/>
              <a:t>MZe</a:t>
            </a:r>
            <a:r>
              <a:rPr lang="cs-CZ" sz="2000" b="1" dirty="0"/>
              <a:t> a jeho organizačních složek</a:t>
            </a:r>
          </a:p>
          <a:p>
            <a:r>
              <a:rPr lang="cs-CZ" sz="2400" b="1" dirty="0"/>
              <a:t>dotace jsou dnes zásadním zdrojem obnovy mokřadů</a:t>
            </a:r>
            <a:br>
              <a:rPr lang="cs-CZ" sz="2400" dirty="0"/>
            </a:br>
            <a:r>
              <a:rPr lang="cs-CZ" sz="2000" dirty="0"/>
              <a:t>- </a:t>
            </a:r>
            <a:r>
              <a:rPr lang="cs-CZ" sz="2000" b="1" dirty="0"/>
              <a:t>jejich správné nastavení a správné využití na kvalitně připravené záměry je to zásadní</a:t>
            </a:r>
          </a:p>
          <a:p>
            <a:r>
              <a:rPr lang="cs-CZ" sz="2400" b="1" cap="all" dirty="0">
                <a:latin typeface="Arial Black" panose="020B0A04020102020204" pitchFamily="34" charset="0"/>
              </a:rPr>
              <a:t>„krajina bez vody = krajina bez života“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007544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jídlo, podepsat&#10;&#10;Popis byl vytvořen automaticky">
            <a:extLst>
              <a:ext uri="{FF2B5EF4-FFF2-40B4-BE49-F238E27FC236}">
                <a16:creationId xmlns:a16="http://schemas.microsoft.com/office/drawing/2014/main" id="{CDCE3E6D-C4B3-0746-89F1-CFFA8D31A4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1464" y="1558930"/>
            <a:ext cx="1761076" cy="990605"/>
          </a:xfrm>
          <a:prstGeom prst="rect">
            <a:avLst/>
          </a:prstGeom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02045D22-B9D1-6A4A-9EB5-A2D26A124158}"/>
              </a:ext>
            </a:extLst>
          </p:cNvPr>
          <p:cNvSpPr txBox="1"/>
          <p:nvPr/>
        </p:nvSpPr>
        <p:spPr>
          <a:xfrm>
            <a:off x="1005282" y="3165907"/>
            <a:ext cx="7133436" cy="124649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>
              <a:lnSpc>
                <a:spcPts val="4500"/>
              </a:lnSpc>
            </a:pPr>
            <a:r>
              <a:rPr lang="cs-CZ" sz="4500" b="1" dirty="0">
                <a:solidFill>
                  <a:srgbClr val="006047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DĚKUJI</a:t>
            </a:r>
          </a:p>
          <a:p>
            <a:pPr algn="ctr">
              <a:lnSpc>
                <a:spcPts val="4500"/>
              </a:lnSpc>
            </a:pPr>
            <a:r>
              <a:rPr lang="cs-CZ" sz="4500" b="1" dirty="0">
                <a:solidFill>
                  <a:srgbClr val="006047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ZA VAŠI POZORNOST</a:t>
            </a:r>
          </a:p>
        </p:txBody>
      </p:sp>
      <p:sp>
        <p:nvSpPr>
          <p:cNvPr id="6" name="Nadpis 1">
            <a:extLst>
              <a:ext uri="{FF2B5EF4-FFF2-40B4-BE49-F238E27FC236}">
                <a16:creationId xmlns:a16="http://schemas.microsoft.com/office/drawing/2014/main" id="{6E43A852-5ED9-9CB3-48CB-27B829066C3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0" y="6194425"/>
            <a:ext cx="5924550" cy="739775"/>
          </a:xfrm>
          <a:prstGeom prst="rect">
            <a:avLst/>
          </a:prstGeom>
          <a:effectLst/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POUŽITÉ FOTOGRAFIE: </a:t>
            </a:r>
            <a:r>
              <a:rPr lang="cs-CZ" sz="180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Jiří Šťastný, Vojtěch Šťastný,</a:t>
            </a:r>
          </a:p>
          <a:p>
            <a:r>
              <a:rPr lang="cs-CZ" sz="180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Petr Jan Juračka, Petra </a:t>
            </a:r>
            <a:r>
              <a:rPr lang="cs-CZ" sz="1800" dirty="0" err="1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Stráníková</a:t>
            </a:r>
            <a:r>
              <a:rPr lang="cs-CZ" sz="180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Michal Sluk</a:t>
            </a:r>
          </a:p>
        </p:txBody>
      </p:sp>
      <p:pic>
        <p:nvPicPr>
          <p:cNvPr id="2" name="Obrázek 1" descr="Obsah obrázku pavučina, Pavoučí síť, pavouk, rosa&#10;&#10;Popis byl vytvořen automaticky">
            <a:extLst>
              <a:ext uri="{FF2B5EF4-FFF2-40B4-BE49-F238E27FC236}">
                <a16:creationId xmlns:a16="http://schemas.microsoft.com/office/drawing/2014/main" id="{1CB9EA02-0387-4C62-4B97-501E3239D947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8106" y="-6350"/>
            <a:ext cx="9320212" cy="6213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613825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GM2020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 vert="horz" lIns="91440" tIns="45720" rIns="91440" bIns="45720" rtlCol="0">
        <a:norm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GM2020" id="{864EA861-98A2-477C-8F33-FC68C3917AC6}" vid="{12B732DA-FFF8-44A7-A38C-CD8393B51058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GM2020</Template>
  <TotalTime>1302</TotalTime>
  <Words>1638</Words>
  <Application>Microsoft Office PowerPoint</Application>
  <PresentationFormat>Předvádění na obrazovce (4:3)</PresentationFormat>
  <Paragraphs>229</Paragraphs>
  <Slides>54</Slides>
  <Notes>5</Notes>
  <HiddenSlides>0</HiddenSlides>
  <MMClips>3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54</vt:i4>
      </vt:variant>
    </vt:vector>
  </HeadingPairs>
  <TitlesOfParts>
    <vt:vector size="61" baseType="lpstr">
      <vt:lpstr>Arial</vt:lpstr>
      <vt:lpstr>Arial Black</vt:lpstr>
      <vt:lpstr>Calibri</vt:lpstr>
      <vt:lpstr>Calibri Light</vt:lpstr>
      <vt:lpstr>Segoe UI</vt:lpstr>
      <vt:lpstr>Wingdings</vt:lpstr>
      <vt:lpstr>GM2020</vt:lpstr>
      <vt:lpstr> Obnova a tvorba mokřadů  od povolení k realizaci  a financování</vt:lpstr>
      <vt:lpstr>Obsah prezentace</vt:lpstr>
      <vt:lpstr>Co jsou to mokřady?</vt:lpstr>
      <vt:lpstr>Jaké mají mokřady funkce a ekosystémové služby</vt:lpstr>
      <vt:lpstr>Prezentace aplikace PowerPoint</vt:lpstr>
      <vt:lpstr>Prezentace aplikace PowerPoint</vt:lpstr>
      <vt:lpstr>Prezentace aplikace PowerPoint</vt:lpstr>
      <vt:lpstr>Prezentace aplikace PowerPoint</vt:lpstr>
      <vt:lpstr>Co se ohledně mokřadů a vody  v krajině změnilo</vt:lpstr>
      <vt:lpstr>Prezentace aplikace PowerPoint</vt:lpstr>
      <vt:lpstr>Prezentace aplikace PowerPoint</vt:lpstr>
      <vt:lpstr>Prezentace aplikace PowerPoint</vt:lpstr>
      <vt:lpstr>Možnosti obnovy a tvorby mokřadů</vt:lpstr>
      <vt:lpstr>DOTAČNÍ TITULY</vt:lpstr>
      <vt:lpstr>Prezentace aplikace PowerPoint</vt:lpstr>
      <vt:lpstr>vytváření a obnova tůní </vt:lpstr>
      <vt:lpstr>obnova mokřadů</vt:lpstr>
      <vt:lpstr>malé vodní nádrže - odbahnění, rekonstrukce, výstavba</vt:lpstr>
      <vt:lpstr>revitalizace a renaturace vodních toků a niv, slepá ramena </vt:lpstr>
      <vt:lpstr>TVORBA RYBÍCH PŘECHODŮ</vt:lpstr>
      <vt:lpstr>odstranění či eliminace negativních funkcí odvodňovacích zařízení v krajině</vt:lpstr>
      <vt:lpstr>Příklad obnovy mokřadu z praxe  Sedmihorské mokřady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území neobhospodařovatelné a zároveň ekologicky degradované - co s tím?  odvodnit po čtvrté NEBO obnovit mokřady?    cenné slatiniště s vzácnými druhy = obnovit mokřady a vzácné mokřadní louky  </vt:lpstr>
      <vt:lpstr>Prezentace aplikace PowerPoint</vt:lpstr>
      <vt:lpstr>Prezentace aplikace PowerPoint</vt:lpstr>
      <vt:lpstr>Projekt „Revitalizace Sedmihorských mokřadů“ </vt:lpstr>
      <vt:lpstr>Prezentace aplikace PowerPoint</vt:lpstr>
      <vt:lpstr>Prezentace aplikace PowerPoint</vt:lpstr>
      <vt:lpstr>organizace projektu</vt:lpstr>
      <vt:lpstr>Prezentace aplikace PowerPoint</vt:lpstr>
      <vt:lpstr>Prezentace aplikace PowerPoint</vt:lpstr>
      <vt:lpstr>¼ pozemku: exekuce - dražba 1 pozemek: dědické řízení --) souhlas s real. 3 a ½  pozemku: opatrovnictví (starosta) 7 a 2x ½ pozemku: výkupy Mpp 16 a ¼ pozemku + 6 pozemků:  souhlas s real.  2 pozemky: NE souhlas SPÚ --) převod práva hosp. na AOPK (výjimka MŽP) --)  AOPK souhlas s real.  3 HOZ: NE souhlas SPÚ --) odkup AOPK --) vyřazení z majetku --) souhlas s real.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výsledky projektu</vt:lpstr>
      <vt:lpstr>Prezentace aplikace PowerPoint</vt:lpstr>
      <vt:lpstr>100 % regulovaného toku zůstává regulováno…   99 % odvodněné nivy zůstává odvodněno…  </vt:lpstr>
      <vt:lpstr>FINANCOVÁNÍ PROJEKTU</vt:lpstr>
      <vt:lpstr>Prezentace aplikace PowerPoint</vt:lpstr>
      <vt:lpstr>Nově prokazatelně  hnízdící druhy</vt:lpstr>
      <vt:lpstr>Prezentace aplikace PowerPoint</vt:lpstr>
      <vt:lpstr>Nově pozorované druhy či zvýšená početnost stávajících druhů </vt:lpstr>
      <vt:lpstr>DÁLE NUTNÁ PÉČE O mokřadY</vt:lpstr>
      <vt:lpstr>ZÁVĚREM</vt:lpstr>
      <vt:lpstr>Prezentace aplikace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Miklín</dc:creator>
  <cp:lastModifiedBy>Valterová Eva Ing.</cp:lastModifiedBy>
  <cp:revision>69</cp:revision>
  <dcterms:created xsi:type="dcterms:W3CDTF">2022-02-15T08:53:11Z</dcterms:created>
  <dcterms:modified xsi:type="dcterms:W3CDTF">2024-06-11T06:45:50Z</dcterms:modified>
</cp:coreProperties>
</file>