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1543" r:id="rId2"/>
    <p:sldId id="256" r:id="rId3"/>
    <p:sldId id="615" r:id="rId4"/>
    <p:sldId id="1591" r:id="rId5"/>
    <p:sldId id="1592" r:id="rId6"/>
    <p:sldId id="1602" r:id="rId7"/>
    <p:sldId id="265" r:id="rId8"/>
    <p:sldId id="266" r:id="rId9"/>
    <p:sldId id="267" r:id="rId10"/>
    <p:sldId id="268" r:id="rId11"/>
    <p:sldId id="994" r:id="rId12"/>
    <p:sldId id="997" r:id="rId13"/>
    <p:sldId id="624" r:id="rId14"/>
    <p:sldId id="1574" r:id="rId15"/>
    <p:sldId id="274" r:id="rId16"/>
    <p:sldId id="1552" r:id="rId17"/>
    <p:sldId id="1563" r:id="rId18"/>
    <p:sldId id="1515" r:id="rId19"/>
    <p:sldId id="1509" r:id="rId20"/>
    <p:sldId id="260" r:id="rId21"/>
    <p:sldId id="1510" r:id="rId22"/>
    <p:sldId id="272" r:id="rId23"/>
    <p:sldId id="1310" r:id="rId24"/>
    <p:sldId id="1511" r:id="rId25"/>
    <p:sldId id="1341" r:id="rId26"/>
    <p:sldId id="1342" r:id="rId27"/>
    <p:sldId id="1326" r:id="rId28"/>
    <p:sldId id="1565" r:id="rId29"/>
    <p:sldId id="471" r:id="rId30"/>
    <p:sldId id="1484" r:id="rId31"/>
    <p:sldId id="989" r:id="rId32"/>
    <p:sldId id="990" r:id="rId33"/>
    <p:sldId id="1512" r:id="rId34"/>
    <p:sldId id="264" r:id="rId35"/>
    <p:sldId id="1513" r:id="rId36"/>
    <p:sldId id="1560" r:id="rId37"/>
    <p:sldId id="632" r:id="rId38"/>
    <p:sldId id="995" r:id="rId39"/>
    <p:sldId id="993" r:id="rId40"/>
    <p:sldId id="617" r:id="rId41"/>
    <p:sldId id="1561" r:id="rId42"/>
    <p:sldId id="1566" r:id="rId43"/>
    <p:sldId id="294" r:id="rId44"/>
    <p:sldId id="297" r:id="rId45"/>
    <p:sldId id="1524" r:id="rId46"/>
    <p:sldId id="396" r:id="rId47"/>
    <p:sldId id="998" r:id="rId48"/>
    <p:sldId id="293" r:id="rId49"/>
    <p:sldId id="261" r:id="rId50"/>
    <p:sldId id="1567" r:id="rId51"/>
    <p:sldId id="408" r:id="rId52"/>
    <p:sldId id="426" r:id="rId53"/>
    <p:sldId id="440" r:id="rId54"/>
    <p:sldId id="1576" r:id="rId55"/>
    <p:sldId id="262" r:id="rId56"/>
    <p:sldId id="310" r:id="rId57"/>
    <p:sldId id="1569" r:id="rId58"/>
    <p:sldId id="1495" r:id="rId59"/>
    <p:sldId id="288" r:id="rId60"/>
    <p:sldId id="418" r:id="rId61"/>
    <p:sldId id="420" r:id="rId62"/>
    <p:sldId id="411" r:id="rId63"/>
    <p:sldId id="413" r:id="rId64"/>
    <p:sldId id="313" r:id="rId65"/>
    <p:sldId id="314" r:id="rId66"/>
    <p:sldId id="1603" r:id="rId67"/>
    <p:sldId id="1480" r:id="rId68"/>
    <p:sldId id="1525" r:id="rId69"/>
    <p:sldId id="441" r:id="rId70"/>
    <p:sldId id="443" r:id="rId71"/>
    <p:sldId id="316" r:id="rId72"/>
    <p:sldId id="317" r:id="rId73"/>
    <p:sldId id="417" r:id="rId74"/>
    <p:sldId id="263" r:id="rId75"/>
    <p:sldId id="1570" r:id="rId76"/>
    <p:sldId id="409" r:id="rId77"/>
    <p:sldId id="1452" r:id="rId78"/>
    <p:sldId id="1075" r:id="rId79"/>
    <p:sldId id="743" r:id="rId80"/>
    <p:sldId id="1290" r:id="rId81"/>
    <p:sldId id="1365" r:id="rId82"/>
    <p:sldId id="1372" r:id="rId83"/>
    <p:sldId id="1417" r:id="rId84"/>
    <p:sldId id="1516" r:id="rId85"/>
    <p:sldId id="633" r:id="rId86"/>
    <p:sldId id="742" r:id="rId87"/>
    <p:sldId id="1517" r:id="rId88"/>
    <p:sldId id="1498" r:id="rId89"/>
    <p:sldId id="1527" r:id="rId90"/>
    <p:sldId id="1573" r:id="rId91"/>
    <p:sldId id="1535" r:id="rId92"/>
    <p:sldId id="437" r:id="rId93"/>
    <p:sldId id="299" r:id="rId94"/>
    <p:sldId id="378" r:id="rId95"/>
    <p:sldId id="1451" r:id="rId96"/>
    <p:sldId id="379" r:id="rId97"/>
    <p:sldId id="383" r:id="rId98"/>
    <p:sldId id="300" r:id="rId99"/>
    <p:sldId id="1457" r:id="rId100"/>
    <p:sldId id="1572" r:id="rId101"/>
    <p:sldId id="1306" r:id="rId102"/>
  </p:sldIdLst>
  <p:sldSz cx="12190413"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732" y="24"/>
      </p:cViewPr>
      <p:guideLst>
        <p:guide orient="horz" pos="2160"/>
        <p:guide pos="3840"/>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32D940-955D-4910-9647-5CD4B19AB734}"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cs-CZ"/>
        </a:p>
      </dgm:t>
    </dgm:pt>
    <dgm:pt modelId="{F686BDA5-78F0-45C4-958F-23AF01243995}">
      <dgm:prSet phldrT="[Text]"/>
      <dgm:spPr/>
      <dgm:t>
        <a:bodyPr/>
        <a:lstStyle/>
        <a:p>
          <a:r>
            <a:rPr lang="cs-CZ" dirty="0"/>
            <a:t>Exkrementy</a:t>
          </a:r>
        </a:p>
        <a:p>
          <a:r>
            <a:rPr lang="cs-CZ" dirty="0"/>
            <a:t>Odpady</a:t>
          </a:r>
        </a:p>
      </dgm:t>
    </dgm:pt>
    <dgm:pt modelId="{A53302F8-0433-41A2-B049-76D018E44A55}" type="parTrans" cxnId="{8D78060D-6A0D-4D48-8B2F-5D68AD2670FC}">
      <dgm:prSet/>
      <dgm:spPr/>
      <dgm:t>
        <a:bodyPr/>
        <a:lstStyle/>
        <a:p>
          <a:endParaRPr lang="cs-CZ"/>
        </a:p>
      </dgm:t>
    </dgm:pt>
    <dgm:pt modelId="{0268CC9A-92F1-4F1F-8CE4-B0E8C65B8D90}" type="sibTrans" cxnId="{8D78060D-6A0D-4D48-8B2F-5D68AD2670FC}">
      <dgm:prSet/>
      <dgm:spPr/>
      <dgm:t>
        <a:bodyPr/>
        <a:lstStyle/>
        <a:p>
          <a:endParaRPr lang="cs-CZ"/>
        </a:p>
      </dgm:t>
    </dgm:pt>
    <dgm:pt modelId="{4D547FF0-BC9F-4C44-8673-F2EBB600F2F1}">
      <dgm:prSet phldrT="[Text]"/>
      <dgm:spPr/>
      <dgm:t>
        <a:bodyPr/>
        <a:lstStyle/>
        <a:p>
          <a:r>
            <a:rPr lang="cs-CZ" dirty="0"/>
            <a:t>Hnojivo</a:t>
          </a:r>
        </a:p>
      </dgm:t>
    </dgm:pt>
    <dgm:pt modelId="{C4BA23B9-9C2F-4966-B3B2-FD6538E1C371}" type="parTrans" cxnId="{B0129598-179C-4A89-81E7-40F6CCE8A75A}">
      <dgm:prSet/>
      <dgm:spPr/>
      <dgm:t>
        <a:bodyPr/>
        <a:lstStyle/>
        <a:p>
          <a:endParaRPr lang="cs-CZ"/>
        </a:p>
      </dgm:t>
    </dgm:pt>
    <dgm:pt modelId="{CBF70AEB-E88E-48BC-8861-3DD038079D70}" type="sibTrans" cxnId="{B0129598-179C-4A89-81E7-40F6CCE8A75A}">
      <dgm:prSet/>
      <dgm:spPr/>
      <dgm:t>
        <a:bodyPr/>
        <a:lstStyle/>
        <a:p>
          <a:endParaRPr lang="cs-CZ"/>
        </a:p>
      </dgm:t>
    </dgm:pt>
    <dgm:pt modelId="{E7A528B9-D789-45B8-B6F6-AF7DE8641E7C}">
      <dgm:prSet phldrT="[Text]"/>
      <dgm:spPr/>
      <dgm:t>
        <a:bodyPr/>
        <a:lstStyle/>
        <a:p>
          <a:r>
            <a:rPr lang="cs-CZ" dirty="0"/>
            <a:t>Potraviny</a:t>
          </a:r>
        </a:p>
      </dgm:t>
    </dgm:pt>
    <dgm:pt modelId="{EAAB4BB8-1350-4586-A871-02763AE0CA5D}" type="parTrans" cxnId="{6394E7CC-13B1-4A55-AE99-889373C58C74}">
      <dgm:prSet/>
      <dgm:spPr/>
      <dgm:t>
        <a:bodyPr/>
        <a:lstStyle/>
        <a:p>
          <a:endParaRPr lang="cs-CZ"/>
        </a:p>
      </dgm:t>
    </dgm:pt>
    <dgm:pt modelId="{B4EEB416-AFCD-4176-BFED-81F9522B6557}" type="sibTrans" cxnId="{6394E7CC-13B1-4A55-AE99-889373C58C74}">
      <dgm:prSet/>
      <dgm:spPr/>
      <dgm:t>
        <a:bodyPr/>
        <a:lstStyle/>
        <a:p>
          <a:endParaRPr lang="cs-CZ"/>
        </a:p>
      </dgm:t>
    </dgm:pt>
    <dgm:pt modelId="{F24A4C89-E169-429B-B9A3-C740D611AA79}" type="pres">
      <dgm:prSet presAssocID="{4032D940-955D-4910-9647-5CD4B19AB734}" presName="cycle" presStyleCnt="0">
        <dgm:presLayoutVars>
          <dgm:dir/>
          <dgm:resizeHandles val="exact"/>
        </dgm:presLayoutVars>
      </dgm:prSet>
      <dgm:spPr/>
    </dgm:pt>
    <dgm:pt modelId="{A44B7DC1-36BA-4C28-8E12-65DFFD7EB6A2}" type="pres">
      <dgm:prSet presAssocID="{F686BDA5-78F0-45C4-958F-23AF01243995}" presName="dummy" presStyleCnt="0"/>
      <dgm:spPr/>
    </dgm:pt>
    <dgm:pt modelId="{4C8BB2D9-2994-4938-AD89-2B511079E997}" type="pres">
      <dgm:prSet presAssocID="{F686BDA5-78F0-45C4-958F-23AF01243995}" presName="node" presStyleLbl="revTx" presStyleIdx="0" presStyleCnt="3" custRadScaleRad="99256" custRadScaleInc="-5339">
        <dgm:presLayoutVars>
          <dgm:bulletEnabled val="1"/>
        </dgm:presLayoutVars>
      </dgm:prSet>
      <dgm:spPr/>
    </dgm:pt>
    <dgm:pt modelId="{E6FF6323-2C10-4003-9448-7A7FA07CDEDC}" type="pres">
      <dgm:prSet presAssocID="{0268CC9A-92F1-4F1F-8CE4-B0E8C65B8D90}" presName="sibTrans" presStyleLbl="node1" presStyleIdx="0" presStyleCnt="3"/>
      <dgm:spPr/>
    </dgm:pt>
    <dgm:pt modelId="{98B207D5-8D52-4171-8AE7-A4C501025DE6}" type="pres">
      <dgm:prSet presAssocID="{4D547FF0-BC9F-4C44-8673-F2EBB600F2F1}" presName="dummy" presStyleCnt="0"/>
      <dgm:spPr/>
    </dgm:pt>
    <dgm:pt modelId="{02402702-6011-4D30-AAFD-96F9137451C3}" type="pres">
      <dgm:prSet presAssocID="{4D547FF0-BC9F-4C44-8673-F2EBB600F2F1}" presName="node" presStyleLbl="revTx" presStyleIdx="1" presStyleCnt="3">
        <dgm:presLayoutVars>
          <dgm:bulletEnabled val="1"/>
        </dgm:presLayoutVars>
      </dgm:prSet>
      <dgm:spPr/>
    </dgm:pt>
    <dgm:pt modelId="{8C532F11-750B-4026-BC82-F98388CD995C}" type="pres">
      <dgm:prSet presAssocID="{CBF70AEB-E88E-48BC-8861-3DD038079D70}" presName="sibTrans" presStyleLbl="node1" presStyleIdx="1" presStyleCnt="3"/>
      <dgm:spPr/>
    </dgm:pt>
    <dgm:pt modelId="{FC6942F3-D85C-4AC3-AB5B-07445AF671D1}" type="pres">
      <dgm:prSet presAssocID="{E7A528B9-D789-45B8-B6F6-AF7DE8641E7C}" presName="dummy" presStyleCnt="0"/>
      <dgm:spPr/>
    </dgm:pt>
    <dgm:pt modelId="{89A196D0-6DE0-4CEC-BBD5-C1E82B499E16}" type="pres">
      <dgm:prSet presAssocID="{E7A528B9-D789-45B8-B6F6-AF7DE8641E7C}" presName="node" presStyleLbl="revTx" presStyleIdx="2" presStyleCnt="3">
        <dgm:presLayoutVars>
          <dgm:bulletEnabled val="1"/>
        </dgm:presLayoutVars>
      </dgm:prSet>
      <dgm:spPr/>
    </dgm:pt>
    <dgm:pt modelId="{62F3DBA3-244F-4C7C-80D1-B30BFB332553}" type="pres">
      <dgm:prSet presAssocID="{B4EEB416-AFCD-4176-BFED-81F9522B6557}" presName="sibTrans" presStyleLbl="node1" presStyleIdx="2" presStyleCnt="3"/>
      <dgm:spPr/>
    </dgm:pt>
  </dgm:ptLst>
  <dgm:cxnLst>
    <dgm:cxn modelId="{8D78060D-6A0D-4D48-8B2F-5D68AD2670FC}" srcId="{4032D940-955D-4910-9647-5CD4B19AB734}" destId="{F686BDA5-78F0-45C4-958F-23AF01243995}" srcOrd="0" destOrd="0" parTransId="{A53302F8-0433-41A2-B049-76D018E44A55}" sibTransId="{0268CC9A-92F1-4F1F-8CE4-B0E8C65B8D90}"/>
    <dgm:cxn modelId="{A1A4996B-10EE-4C2C-A848-9EB853DBA5F2}" type="presOf" srcId="{4032D940-955D-4910-9647-5CD4B19AB734}" destId="{F24A4C89-E169-429B-B9A3-C740D611AA79}" srcOrd="0" destOrd="0" presId="urn:microsoft.com/office/officeart/2005/8/layout/cycle1"/>
    <dgm:cxn modelId="{B83F186E-165F-4B3D-B779-D4C0BE000D61}" type="presOf" srcId="{E7A528B9-D789-45B8-B6F6-AF7DE8641E7C}" destId="{89A196D0-6DE0-4CEC-BBD5-C1E82B499E16}" srcOrd="0" destOrd="0" presId="urn:microsoft.com/office/officeart/2005/8/layout/cycle1"/>
    <dgm:cxn modelId="{0A39F785-B0E4-4CF6-B0F8-BC7A50F42C42}" type="presOf" srcId="{CBF70AEB-E88E-48BC-8861-3DD038079D70}" destId="{8C532F11-750B-4026-BC82-F98388CD995C}" srcOrd="0" destOrd="0" presId="urn:microsoft.com/office/officeart/2005/8/layout/cycle1"/>
    <dgm:cxn modelId="{B0129598-179C-4A89-81E7-40F6CCE8A75A}" srcId="{4032D940-955D-4910-9647-5CD4B19AB734}" destId="{4D547FF0-BC9F-4C44-8673-F2EBB600F2F1}" srcOrd="1" destOrd="0" parTransId="{C4BA23B9-9C2F-4966-B3B2-FD6538E1C371}" sibTransId="{CBF70AEB-E88E-48BC-8861-3DD038079D70}"/>
    <dgm:cxn modelId="{34B22BA9-C161-42CC-BF99-0BDBCA5463D2}" type="presOf" srcId="{0268CC9A-92F1-4F1F-8CE4-B0E8C65B8D90}" destId="{E6FF6323-2C10-4003-9448-7A7FA07CDEDC}" srcOrd="0" destOrd="0" presId="urn:microsoft.com/office/officeart/2005/8/layout/cycle1"/>
    <dgm:cxn modelId="{833959AF-9E1C-43E8-8F07-C31B63F10AC4}" type="presOf" srcId="{4D547FF0-BC9F-4C44-8673-F2EBB600F2F1}" destId="{02402702-6011-4D30-AAFD-96F9137451C3}" srcOrd="0" destOrd="0" presId="urn:microsoft.com/office/officeart/2005/8/layout/cycle1"/>
    <dgm:cxn modelId="{FD302FBC-6594-4E62-819A-71D6F932F1BA}" type="presOf" srcId="{F686BDA5-78F0-45C4-958F-23AF01243995}" destId="{4C8BB2D9-2994-4938-AD89-2B511079E997}" srcOrd="0" destOrd="0" presId="urn:microsoft.com/office/officeart/2005/8/layout/cycle1"/>
    <dgm:cxn modelId="{6394E7CC-13B1-4A55-AE99-889373C58C74}" srcId="{4032D940-955D-4910-9647-5CD4B19AB734}" destId="{E7A528B9-D789-45B8-B6F6-AF7DE8641E7C}" srcOrd="2" destOrd="0" parTransId="{EAAB4BB8-1350-4586-A871-02763AE0CA5D}" sibTransId="{B4EEB416-AFCD-4176-BFED-81F9522B6557}"/>
    <dgm:cxn modelId="{89CA8DE7-2632-401A-9A9E-0F6EC2783E7B}" type="presOf" srcId="{B4EEB416-AFCD-4176-BFED-81F9522B6557}" destId="{62F3DBA3-244F-4C7C-80D1-B30BFB332553}" srcOrd="0" destOrd="0" presId="urn:microsoft.com/office/officeart/2005/8/layout/cycle1"/>
    <dgm:cxn modelId="{91F61E55-AAB3-4D8C-BCBE-6FE51A4E8F36}" type="presParOf" srcId="{F24A4C89-E169-429B-B9A3-C740D611AA79}" destId="{A44B7DC1-36BA-4C28-8E12-65DFFD7EB6A2}" srcOrd="0" destOrd="0" presId="urn:microsoft.com/office/officeart/2005/8/layout/cycle1"/>
    <dgm:cxn modelId="{A5E6FB24-9AE4-402A-99F8-7383B49AF40F}" type="presParOf" srcId="{F24A4C89-E169-429B-B9A3-C740D611AA79}" destId="{4C8BB2D9-2994-4938-AD89-2B511079E997}" srcOrd="1" destOrd="0" presId="urn:microsoft.com/office/officeart/2005/8/layout/cycle1"/>
    <dgm:cxn modelId="{1B31A4D5-AA6B-41DA-B370-691690323B09}" type="presParOf" srcId="{F24A4C89-E169-429B-B9A3-C740D611AA79}" destId="{E6FF6323-2C10-4003-9448-7A7FA07CDEDC}" srcOrd="2" destOrd="0" presId="urn:microsoft.com/office/officeart/2005/8/layout/cycle1"/>
    <dgm:cxn modelId="{0049CB53-A560-4DF0-BE6D-E295040E2256}" type="presParOf" srcId="{F24A4C89-E169-429B-B9A3-C740D611AA79}" destId="{98B207D5-8D52-4171-8AE7-A4C501025DE6}" srcOrd="3" destOrd="0" presId="urn:microsoft.com/office/officeart/2005/8/layout/cycle1"/>
    <dgm:cxn modelId="{FAA8CC6B-072B-40F1-ADC2-313924956011}" type="presParOf" srcId="{F24A4C89-E169-429B-B9A3-C740D611AA79}" destId="{02402702-6011-4D30-AAFD-96F9137451C3}" srcOrd="4" destOrd="0" presId="urn:microsoft.com/office/officeart/2005/8/layout/cycle1"/>
    <dgm:cxn modelId="{EE4BFBA5-34EF-4D84-AEAA-2BF7D7BC8644}" type="presParOf" srcId="{F24A4C89-E169-429B-B9A3-C740D611AA79}" destId="{8C532F11-750B-4026-BC82-F98388CD995C}" srcOrd="5" destOrd="0" presId="urn:microsoft.com/office/officeart/2005/8/layout/cycle1"/>
    <dgm:cxn modelId="{4FAE4AD9-889B-497E-BDF3-C1C1366E6B05}" type="presParOf" srcId="{F24A4C89-E169-429B-B9A3-C740D611AA79}" destId="{FC6942F3-D85C-4AC3-AB5B-07445AF671D1}" srcOrd="6" destOrd="0" presId="urn:microsoft.com/office/officeart/2005/8/layout/cycle1"/>
    <dgm:cxn modelId="{42391C4F-2329-4630-AB4C-FBC0062FED80}" type="presParOf" srcId="{F24A4C89-E169-429B-B9A3-C740D611AA79}" destId="{89A196D0-6DE0-4CEC-BBD5-C1E82B499E16}" srcOrd="7" destOrd="0" presId="urn:microsoft.com/office/officeart/2005/8/layout/cycle1"/>
    <dgm:cxn modelId="{C06E3789-3240-417D-B1F1-A8A58C2D4853}" type="presParOf" srcId="{F24A4C89-E169-429B-B9A3-C740D611AA79}" destId="{62F3DBA3-244F-4C7C-80D1-B30BFB332553}"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32D940-955D-4910-9647-5CD4B19AB734}"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cs-CZ"/>
        </a:p>
      </dgm:t>
    </dgm:pt>
    <dgm:pt modelId="{F686BDA5-78F0-45C4-958F-23AF01243995}">
      <dgm:prSet phldrT="[Text]"/>
      <dgm:spPr/>
      <dgm:t>
        <a:bodyPr/>
        <a:lstStyle/>
        <a:p>
          <a:r>
            <a:rPr lang="cs-CZ" dirty="0"/>
            <a:t>Exkrementy</a:t>
          </a:r>
        </a:p>
        <a:p>
          <a:r>
            <a:rPr lang="cs-CZ" dirty="0"/>
            <a:t>Odpady</a:t>
          </a:r>
        </a:p>
      </dgm:t>
    </dgm:pt>
    <dgm:pt modelId="{A53302F8-0433-41A2-B049-76D018E44A55}" type="parTrans" cxnId="{8D78060D-6A0D-4D48-8B2F-5D68AD2670FC}">
      <dgm:prSet/>
      <dgm:spPr/>
      <dgm:t>
        <a:bodyPr/>
        <a:lstStyle/>
        <a:p>
          <a:endParaRPr lang="cs-CZ"/>
        </a:p>
      </dgm:t>
    </dgm:pt>
    <dgm:pt modelId="{0268CC9A-92F1-4F1F-8CE4-B0E8C65B8D90}" type="sibTrans" cxnId="{8D78060D-6A0D-4D48-8B2F-5D68AD2670FC}">
      <dgm:prSet/>
      <dgm:spPr/>
      <dgm:t>
        <a:bodyPr/>
        <a:lstStyle/>
        <a:p>
          <a:endParaRPr lang="cs-CZ"/>
        </a:p>
      </dgm:t>
    </dgm:pt>
    <dgm:pt modelId="{4D547FF0-BC9F-4C44-8673-F2EBB600F2F1}">
      <dgm:prSet phldrT="[Text]"/>
      <dgm:spPr/>
      <dgm:t>
        <a:bodyPr/>
        <a:lstStyle/>
        <a:p>
          <a:r>
            <a:rPr lang="cs-CZ" dirty="0"/>
            <a:t>Hnojivo</a:t>
          </a:r>
        </a:p>
      </dgm:t>
    </dgm:pt>
    <dgm:pt modelId="{C4BA23B9-9C2F-4966-B3B2-FD6538E1C371}" type="parTrans" cxnId="{B0129598-179C-4A89-81E7-40F6CCE8A75A}">
      <dgm:prSet/>
      <dgm:spPr/>
      <dgm:t>
        <a:bodyPr/>
        <a:lstStyle/>
        <a:p>
          <a:endParaRPr lang="cs-CZ"/>
        </a:p>
      </dgm:t>
    </dgm:pt>
    <dgm:pt modelId="{CBF70AEB-E88E-48BC-8861-3DD038079D70}" type="sibTrans" cxnId="{B0129598-179C-4A89-81E7-40F6CCE8A75A}">
      <dgm:prSet/>
      <dgm:spPr/>
      <dgm:t>
        <a:bodyPr/>
        <a:lstStyle/>
        <a:p>
          <a:endParaRPr lang="cs-CZ"/>
        </a:p>
      </dgm:t>
    </dgm:pt>
    <dgm:pt modelId="{E7A528B9-D789-45B8-B6F6-AF7DE8641E7C}">
      <dgm:prSet phldrT="[Text]"/>
      <dgm:spPr/>
      <dgm:t>
        <a:bodyPr/>
        <a:lstStyle/>
        <a:p>
          <a:r>
            <a:rPr lang="cs-CZ" dirty="0"/>
            <a:t>Potraviny</a:t>
          </a:r>
        </a:p>
      </dgm:t>
    </dgm:pt>
    <dgm:pt modelId="{EAAB4BB8-1350-4586-A871-02763AE0CA5D}" type="parTrans" cxnId="{6394E7CC-13B1-4A55-AE99-889373C58C74}">
      <dgm:prSet/>
      <dgm:spPr/>
      <dgm:t>
        <a:bodyPr/>
        <a:lstStyle/>
        <a:p>
          <a:endParaRPr lang="cs-CZ"/>
        </a:p>
      </dgm:t>
    </dgm:pt>
    <dgm:pt modelId="{B4EEB416-AFCD-4176-BFED-81F9522B6557}" type="sibTrans" cxnId="{6394E7CC-13B1-4A55-AE99-889373C58C74}">
      <dgm:prSet/>
      <dgm:spPr/>
      <dgm:t>
        <a:bodyPr/>
        <a:lstStyle/>
        <a:p>
          <a:endParaRPr lang="cs-CZ"/>
        </a:p>
      </dgm:t>
    </dgm:pt>
    <dgm:pt modelId="{F24A4C89-E169-429B-B9A3-C740D611AA79}" type="pres">
      <dgm:prSet presAssocID="{4032D940-955D-4910-9647-5CD4B19AB734}" presName="cycle" presStyleCnt="0">
        <dgm:presLayoutVars>
          <dgm:dir/>
          <dgm:resizeHandles val="exact"/>
        </dgm:presLayoutVars>
      </dgm:prSet>
      <dgm:spPr/>
    </dgm:pt>
    <dgm:pt modelId="{A44B7DC1-36BA-4C28-8E12-65DFFD7EB6A2}" type="pres">
      <dgm:prSet presAssocID="{F686BDA5-78F0-45C4-958F-23AF01243995}" presName="dummy" presStyleCnt="0"/>
      <dgm:spPr/>
    </dgm:pt>
    <dgm:pt modelId="{4C8BB2D9-2994-4938-AD89-2B511079E997}" type="pres">
      <dgm:prSet presAssocID="{F686BDA5-78F0-45C4-958F-23AF01243995}" presName="node" presStyleLbl="revTx" presStyleIdx="0" presStyleCnt="3" custRadScaleRad="99256" custRadScaleInc="-5339">
        <dgm:presLayoutVars>
          <dgm:bulletEnabled val="1"/>
        </dgm:presLayoutVars>
      </dgm:prSet>
      <dgm:spPr/>
    </dgm:pt>
    <dgm:pt modelId="{E6FF6323-2C10-4003-9448-7A7FA07CDEDC}" type="pres">
      <dgm:prSet presAssocID="{0268CC9A-92F1-4F1F-8CE4-B0E8C65B8D90}" presName="sibTrans" presStyleLbl="node1" presStyleIdx="0" presStyleCnt="3"/>
      <dgm:spPr/>
    </dgm:pt>
    <dgm:pt modelId="{98B207D5-8D52-4171-8AE7-A4C501025DE6}" type="pres">
      <dgm:prSet presAssocID="{4D547FF0-BC9F-4C44-8673-F2EBB600F2F1}" presName="dummy" presStyleCnt="0"/>
      <dgm:spPr/>
    </dgm:pt>
    <dgm:pt modelId="{02402702-6011-4D30-AAFD-96F9137451C3}" type="pres">
      <dgm:prSet presAssocID="{4D547FF0-BC9F-4C44-8673-F2EBB600F2F1}" presName="node" presStyleLbl="revTx" presStyleIdx="1" presStyleCnt="3">
        <dgm:presLayoutVars>
          <dgm:bulletEnabled val="1"/>
        </dgm:presLayoutVars>
      </dgm:prSet>
      <dgm:spPr/>
    </dgm:pt>
    <dgm:pt modelId="{8C532F11-750B-4026-BC82-F98388CD995C}" type="pres">
      <dgm:prSet presAssocID="{CBF70AEB-E88E-48BC-8861-3DD038079D70}" presName="sibTrans" presStyleLbl="node1" presStyleIdx="1" presStyleCnt="3"/>
      <dgm:spPr/>
    </dgm:pt>
    <dgm:pt modelId="{FC6942F3-D85C-4AC3-AB5B-07445AF671D1}" type="pres">
      <dgm:prSet presAssocID="{E7A528B9-D789-45B8-B6F6-AF7DE8641E7C}" presName="dummy" presStyleCnt="0"/>
      <dgm:spPr/>
    </dgm:pt>
    <dgm:pt modelId="{89A196D0-6DE0-4CEC-BBD5-C1E82B499E16}" type="pres">
      <dgm:prSet presAssocID="{E7A528B9-D789-45B8-B6F6-AF7DE8641E7C}" presName="node" presStyleLbl="revTx" presStyleIdx="2" presStyleCnt="3">
        <dgm:presLayoutVars>
          <dgm:bulletEnabled val="1"/>
        </dgm:presLayoutVars>
      </dgm:prSet>
      <dgm:spPr/>
    </dgm:pt>
    <dgm:pt modelId="{62F3DBA3-244F-4C7C-80D1-B30BFB332553}" type="pres">
      <dgm:prSet presAssocID="{B4EEB416-AFCD-4176-BFED-81F9522B6557}" presName="sibTrans" presStyleLbl="node1" presStyleIdx="2" presStyleCnt="3"/>
      <dgm:spPr/>
    </dgm:pt>
  </dgm:ptLst>
  <dgm:cxnLst>
    <dgm:cxn modelId="{8D78060D-6A0D-4D48-8B2F-5D68AD2670FC}" srcId="{4032D940-955D-4910-9647-5CD4B19AB734}" destId="{F686BDA5-78F0-45C4-958F-23AF01243995}" srcOrd="0" destOrd="0" parTransId="{A53302F8-0433-41A2-B049-76D018E44A55}" sibTransId="{0268CC9A-92F1-4F1F-8CE4-B0E8C65B8D90}"/>
    <dgm:cxn modelId="{A1A4996B-10EE-4C2C-A848-9EB853DBA5F2}" type="presOf" srcId="{4032D940-955D-4910-9647-5CD4B19AB734}" destId="{F24A4C89-E169-429B-B9A3-C740D611AA79}" srcOrd="0" destOrd="0" presId="urn:microsoft.com/office/officeart/2005/8/layout/cycle1"/>
    <dgm:cxn modelId="{B83F186E-165F-4B3D-B779-D4C0BE000D61}" type="presOf" srcId="{E7A528B9-D789-45B8-B6F6-AF7DE8641E7C}" destId="{89A196D0-6DE0-4CEC-BBD5-C1E82B499E16}" srcOrd="0" destOrd="0" presId="urn:microsoft.com/office/officeart/2005/8/layout/cycle1"/>
    <dgm:cxn modelId="{0A39F785-B0E4-4CF6-B0F8-BC7A50F42C42}" type="presOf" srcId="{CBF70AEB-E88E-48BC-8861-3DD038079D70}" destId="{8C532F11-750B-4026-BC82-F98388CD995C}" srcOrd="0" destOrd="0" presId="urn:microsoft.com/office/officeart/2005/8/layout/cycle1"/>
    <dgm:cxn modelId="{B0129598-179C-4A89-81E7-40F6CCE8A75A}" srcId="{4032D940-955D-4910-9647-5CD4B19AB734}" destId="{4D547FF0-BC9F-4C44-8673-F2EBB600F2F1}" srcOrd="1" destOrd="0" parTransId="{C4BA23B9-9C2F-4966-B3B2-FD6538E1C371}" sibTransId="{CBF70AEB-E88E-48BC-8861-3DD038079D70}"/>
    <dgm:cxn modelId="{34B22BA9-C161-42CC-BF99-0BDBCA5463D2}" type="presOf" srcId="{0268CC9A-92F1-4F1F-8CE4-B0E8C65B8D90}" destId="{E6FF6323-2C10-4003-9448-7A7FA07CDEDC}" srcOrd="0" destOrd="0" presId="urn:microsoft.com/office/officeart/2005/8/layout/cycle1"/>
    <dgm:cxn modelId="{833959AF-9E1C-43E8-8F07-C31B63F10AC4}" type="presOf" srcId="{4D547FF0-BC9F-4C44-8673-F2EBB600F2F1}" destId="{02402702-6011-4D30-AAFD-96F9137451C3}" srcOrd="0" destOrd="0" presId="urn:microsoft.com/office/officeart/2005/8/layout/cycle1"/>
    <dgm:cxn modelId="{FD302FBC-6594-4E62-819A-71D6F932F1BA}" type="presOf" srcId="{F686BDA5-78F0-45C4-958F-23AF01243995}" destId="{4C8BB2D9-2994-4938-AD89-2B511079E997}" srcOrd="0" destOrd="0" presId="urn:microsoft.com/office/officeart/2005/8/layout/cycle1"/>
    <dgm:cxn modelId="{6394E7CC-13B1-4A55-AE99-889373C58C74}" srcId="{4032D940-955D-4910-9647-5CD4B19AB734}" destId="{E7A528B9-D789-45B8-B6F6-AF7DE8641E7C}" srcOrd="2" destOrd="0" parTransId="{EAAB4BB8-1350-4586-A871-02763AE0CA5D}" sibTransId="{B4EEB416-AFCD-4176-BFED-81F9522B6557}"/>
    <dgm:cxn modelId="{89CA8DE7-2632-401A-9A9E-0F6EC2783E7B}" type="presOf" srcId="{B4EEB416-AFCD-4176-BFED-81F9522B6557}" destId="{62F3DBA3-244F-4C7C-80D1-B30BFB332553}" srcOrd="0" destOrd="0" presId="urn:microsoft.com/office/officeart/2005/8/layout/cycle1"/>
    <dgm:cxn modelId="{91F61E55-AAB3-4D8C-BCBE-6FE51A4E8F36}" type="presParOf" srcId="{F24A4C89-E169-429B-B9A3-C740D611AA79}" destId="{A44B7DC1-36BA-4C28-8E12-65DFFD7EB6A2}" srcOrd="0" destOrd="0" presId="urn:microsoft.com/office/officeart/2005/8/layout/cycle1"/>
    <dgm:cxn modelId="{A5E6FB24-9AE4-402A-99F8-7383B49AF40F}" type="presParOf" srcId="{F24A4C89-E169-429B-B9A3-C740D611AA79}" destId="{4C8BB2D9-2994-4938-AD89-2B511079E997}" srcOrd="1" destOrd="0" presId="urn:microsoft.com/office/officeart/2005/8/layout/cycle1"/>
    <dgm:cxn modelId="{1B31A4D5-AA6B-41DA-B370-691690323B09}" type="presParOf" srcId="{F24A4C89-E169-429B-B9A3-C740D611AA79}" destId="{E6FF6323-2C10-4003-9448-7A7FA07CDEDC}" srcOrd="2" destOrd="0" presId="urn:microsoft.com/office/officeart/2005/8/layout/cycle1"/>
    <dgm:cxn modelId="{0049CB53-A560-4DF0-BE6D-E295040E2256}" type="presParOf" srcId="{F24A4C89-E169-429B-B9A3-C740D611AA79}" destId="{98B207D5-8D52-4171-8AE7-A4C501025DE6}" srcOrd="3" destOrd="0" presId="urn:microsoft.com/office/officeart/2005/8/layout/cycle1"/>
    <dgm:cxn modelId="{FAA8CC6B-072B-40F1-ADC2-313924956011}" type="presParOf" srcId="{F24A4C89-E169-429B-B9A3-C740D611AA79}" destId="{02402702-6011-4D30-AAFD-96F9137451C3}" srcOrd="4" destOrd="0" presId="urn:microsoft.com/office/officeart/2005/8/layout/cycle1"/>
    <dgm:cxn modelId="{EE4BFBA5-34EF-4D84-AEAA-2BF7D7BC8644}" type="presParOf" srcId="{F24A4C89-E169-429B-B9A3-C740D611AA79}" destId="{8C532F11-750B-4026-BC82-F98388CD995C}" srcOrd="5" destOrd="0" presId="urn:microsoft.com/office/officeart/2005/8/layout/cycle1"/>
    <dgm:cxn modelId="{4FAE4AD9-889B-497E-BDF3-C1C1366E6B05}" type="presParOf" srcId="{F24A4C89-E169-429B-B9A3-C740D611AA79}" destId="{FC6942F3-D85C-4AC3-AB5B-07445AF671D1}" srcOrd="6" destOrd="0" presId="urn:microsoft.com/office/officeart/2005/8/layout/cycle1"/>
    <dgm:cxn modelId="{42391C4F-2329-4630-AB4C-FBC0062FED80}" type="presParOf" srcId="{F24A4C89-E169-429B-B9A3-C740D611AA79}" destId="{89A196D0-6DE0-4CEC-BBD5-C1E82B499E16}" srcOrd="7" destOrd="0" presId="urn:microsoft.com/office/officeart/2005/8/layout/cycle1"/>
    <dgm:cxn modelId="{C06E3789-3240-417D-B1F1-A8A58C2D4853}" type="presParOf" srcId="{F24A4C89-E169-429B-B9A3-C740D611AA79}" destId="{62F3DBA3-244F-4C7C-80D1-B30BFB332553}"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BB2D9-2994-4938-AD89-2B511079E997}">
      <dsp:nvSpPr>
        <dsp:cNvPr id="0" name=""/>
        <dsp:cNvSpPr/>
      </dsp:nvSpPr>
      <dsp:spPr>
        <a:xfrm>
          <a:off x="2372849" y="229152"/>
          <a:ext cx="1351837" cy="135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cs-CZ" sz="2100" kern="1200" dirty="0"/>
            <a:t>Exkrementy</a:t>
          </a:r>
        </a:p>
        <a:p>
          <a:pPr marL="0" lvl="0" indent="0" algn="ctr" defTabSz="933450">
            <a:lnSpc>
              <a:spcPct val="90000"/>
            </a:lnSpc>
            <a:spcBef>
              <a:spcPct val="0"/>
            </a:spcBef>
            <a:spcAft>
              <a:spcPct val="35000"/>
            </a:spcAft>
            <a:buNone/>
          </a:pPr>
          <a:r>
            <a:rPr lang="cs-CZ" sz="2100" kern="1200" dirty="0"/>
            <a:t>Odpady</a:t>
          </a:r>
        </a:p>
      </dsp:txBody>
      <dsp:txXfrm>
        <a:off x="2372849" y="229152"/>
        <a:ext cx="1351837" cy="1351837"/>
      </dsp:txXfrm>
    </dsp:sp>
    <dsp:sp modelId="{E6FF6323-2C10-4003-9448-7A7FA07CDEDC}">
      <dsp:nvSpPr>
        <dsp:cNvPr id="0" name=""/>
        <dsp:cNvSpPr/>
      </dsp:nvSpPr>
      <dsp:spPr>
        <a:xfrm>
          <a:off x="334780" y="5027"/>
          <a:ext cx="3199501" cy="3199501"/>
        </a:xfrm>
        <a:prstGeom prst="circularArrow">
          <a:avLst>
            <a:gd name="adj1" fmla="val 8239"/>
            <a:gd name="adj2" fmla="val 575315"/>
            <a:gd name="adj3" fmla="val 2937907"/>
            <a:gd name="adj4" fmla="val 21537769"/>
            <a:gd name="adj5" fmla="val 961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402702-6011-4D30-AAFD-96F9137451C3}">
      <dsp:nvSpPr>
        <dsp:cNvPr id="0" name=""/>
        <dsp:cNvSpPr/>
      </dsp:nvSpPr>
      <dsp:spPr>
        <a:xfrm>
          <a:off x="1268297" y="2237169"/>
          <a:ext cx="1351837" cy="135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cs-CZ" sz="2100" kern="1200" dirty="0"/>
            <a:t>Hnojivo</a:t>
          </a:r>
        </a:p>
      </dsp:txBody>
      <dsp:txXfrm>
        <a:off x="1268297" y="2237169"/>
        <a:ext cx="1351837" cy="1351837"/>
      </dsp:txXfrm>
    </dsp:sp>
    <dsp:sp modelId="{8C532F11-750B-4026-BC82-F98388CD995C}">
      <dsp:nvSpPr>
        <dsp:cNvPr id="0" name=""/>
        <dsp:cNvSpPr/>
      </dsp:nvSpPr>
      <dsp:spPr>
        <a:xfrm>
          <a:off x="344465" y="-837"/>
          <a:ext cx="3199501" cy="3199501"/>
        </a:xfrm>
        <a:prstGeom prst="circularArrow">
          <a:avLst>
            <a:gd name="adj1" fmla="val 8239"/>
            <a:gd name="adj2" fmla="val 575315"/>
            <a:gd name="adj3" fmla="val 10175423"/>
            <a:gd name="adj4" fmla="val 7257159"/>
            <a:gd name="adj5" fmla="val 961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A196D0-6DE0-4CEC-BBD5-C1E82B499E16}">
      <dsp:nvSpPr>
        <dsp:cNvPr id="0" name=""/>
        <dsp:cNvSpPr/>
      </dsp:nvSpPr>
      <dsp:spPr>
        <a:xfrm>
          <a:off x="130188" y="265906"/>
          <a:ext cx="1351837" cy="135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cs-CZ" sz="2100" kern="1200" dirty="0"/>
            <a:t>Potraviny</a:t>
          </a:r>
        </a:p>
      </dsp:txBody>
      <dsp:txXfrm>
        <a:off x="130188" y="265906"/>
        <a:ext cx="1351837" cy="1351837"/>
      </dsp:txXfrm>
    </dsp:sp>
    <dsp:sp modelId="{62F3DBA3-244F-4C7C-80D1-B30BFB332553}">
      <dsp:nvSpPr>
        <dsp:cNvPr id="0" name=""/>
        <dsp:cNvSpPr/>
      </dsp:nvSpPr>
      <dsp:spPr>
        <a:xfrm>
          <a:off x="330105" y="4462"/>
          <a:ext cx="3199501" cy="3199501"/>
        </a:xfrm>
        <a:prstGeom prst="circularArrow">
          <a:avLst>
            <a:gd name="adj1" fmla="val 8239"/>
            <a:gd name="adj2" fmla="val 575315"/>
            <a:gd name="adj3" fmla="val 16806663"/>
            <a:gd name="adj4" fmla="val 15004576"/>
            <a:gd name="adj5" fmla="val 961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BB2D9-2994-4938-AD89-2B511079E997}">
      <dsp:nvSpPr>
        <dsp:cNvPr id="0" name=""/>
        <dsp:cNvSpPr/>
      </dsp:nvSpPr>
      <dsp:spPr>
        <a:xfrm>
          <a:off x="2372849" y="229152"/>
          <a:ext cx="1351837" cy="135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cs-CZ" sz="2100" kern="1200" dirty="0"/>
            <a:t>Exkrementy</a:t>
          </a:r>
        </a:p>
        <a:p>
          <a:pPr marL="0" lvl="0" indent="0" algn="ctr" defTabSz="933450">
            <a:lnSpc>
              <a:spcPct val="90000"/>
            </a:lnSpc>
            <a:spcBef>
              <a:spcPct val="0"/>
            </a:spcBef>
            <a:spcAft>
              <a:spcPct val="35000"/>
            </a:spcAft>
            <a:buNone/>
          </a:pPr>
          <a:r>
            <a:rPr lang="cs-CZ" sz="2100" kern="1200" dirty="0"/>
            <a:t>Odpady</a:t>
          </a:r>
        </a:p>
      </dsp:txBody>
      <dsp:txXfrm>
        <a:off x="2372849" y="229152"/>
        <a:ext cx="1351837" cy="1351837"/>
      </dsp:txXfrm>
    </dsp:sp>
    <dsp:sp modelId="{E6FF6323-2C10-4003-9448-7A7FA07CDEDC}">
      <dsp:nvSpPr>
        <dsp:cNvPr id="0" name=""/>
        <dsp:cNvSpPr/>
      </dsp:nvSpPr>
      <dsp:spPr>
        <a:xfrm>
          <a:off x="334780" y="5027"/>
          <a:ext cx="3199501" cy="3199501"/>
        </a:xfrm>
        <a:prstGeom prst="circularArrow">
          <a:avLst>
            <a:gd name="adj1" fmla="val 8239"/>
            <a:gd name="adj2" fmla="val 575315"/>
            <a:gd name="adj3" fmla="val 2937907"/>
            <a:gd name="adj4" fmla="val 21537769"/>
            <a:gd name="adj5" fmla="val 961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402702-6011-4D30-AAFD-96F9137451C3}">
      <dsp:nvSpPr>
        <dsp:cNvPr id="0" name=""/>
        <dsp:cNvSpPr/>
      </dsp:nvSpPr>
      <dsp:spPr>
        <a:xfrm>
          <a:off x="1268297" y="2237169"/>
          <a:ext cx="1351837" cy="135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cs-CZ" sz="2100" kern="1200" dirty="0"/>
            <a:t>Hnojivo</a:t>
          </a:r>
        </a:p>
      </dsp:txBody>
      <dsp:txXfrm>
        <a:off x="1268297" y="2237169"/>
        <a:ext cx="1351837" cy="1351837"/>
      </dsp:txXfrm>
    </dsp:sp>
    <dsp:sp modelId="{8C532F11-750B-4026-BC82-F98388CD995C}">
      <dsp:nvSpPr>
        <dsp:cNvPr id="0" name=""/>
        <dsp:cNvSpPr/>
      </dsp:nvSpPr>
      <dsp:spPr>
        <a:xfrm>
          <a:off x="344465" y="-837"/>
          <a:ext cx="3199501" cy="3199501"/>
        </a:xfrm>
        <a:prstGeom prst="circularArrow">
          <a:avLst>
            <a:gd name="adj1" fmla="val 8239"/>
            <a:gd name="adj2" fmla="val 575315"/>
            <a:gd name="adj3" fmla="val 10175423"/>
            <a:gd name="adj4" fmla="val 7257159"/>
            <a:gd name="adj5" fmla="val 961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A196D0-6DE0-4CEC-BBD5-C1E82B499E16}">
      <dsp:nvSpPr>
        <dsp:cNvPr id="0" name=""/>
        <dsp:cNvSpPr/>
      </dsp:nvSpPr>
      <dsp:spPr>
        <a:xfrm>
          <a:off x="130188" y="265906"/>
          <a:ext cx="1351837" cy="135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cs-CZ" sz="2100" kern="1200" dirty="0"/>
            <a:t>Potraviny</a:t>
          </a:r>
        </a:p>
      </dsp:txBody>
      <dsp:txXfrm>
        <a:off x="130188" y="265906"/>
        <a:ext cx="1351837" cy="1351837"/>
      </dsp:txXfrm>
    </dsp:sp>
    <dsp:sp modelId="{62F3DBA3-244F-4C7C-80D1-B30BFB332553}">
      <dsp:nvSpPr>
        <dsp:cNvPr id="0" name=""/>
        <dsp:cNvSpPr/>
      </dsp:nvSpPr>
      <dsp:spPr>
        <a:xfrm>
          <a:off x="330105" y="4462"/>
          <a:ext cx="3199501" cy="3199501"/>
        </a:xfrm>
        <a:prstGeom prst="circularArrow">
          <a:avLst>
            <a:gd name="adj1" fmla="val 8239"/>
            <a:gd name="adj2" fmla="val 575315"/>
            <a:gd name="adj3" fmla="val 16806663"/>
            <a:gd name="adj4" fmla="val 15004576"/>
            <a:gd name="adj5" fmla="val 961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5B5B75-C580-4973-B5A2-AA30436DC228}" type="datetimeFigureOut">
              <a:rPr lang="cs-CZ" smtClean="0"/>
              <a:t>17.05.2023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72D82-E9D7-417F-832A-92CBD68D8964}" type="slidenum">
              <a:rPr lang="cs-CZ" smtClean="0"/>
              <a:t>‹#›</a:t>
            </a:fld>
            <a:endParaRPr lang="cs-CZ"/>
          </a:p>
        </p:txBody>
      </p:sp>
    </p:spTree>
    <p:extLst>
      <p:ext uri="{BB962C8B-B14F-4D97-AF65-F5344CB8AC3E}">
        <p14:creationId xmlns:p14="http://schemas.microsoft.com/office/powerpoint/2010/main" val="3035712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43E72D82-E9D7-417F-832A-92CBD68D8964}" type="slidenum">
              <a:rPr lang="cs-CZ" smtClean="0"/>
              <a:t>11</a:t>
            </a:fld>
            <a:endParaRPr lang="cs-CZ"/>
          </a:p>
        </p:txBody>
      </p:sp>
    </p:spTree>
    <p:extLst>
      <p:ext uri="{BB962C8B-B14F-4D97-AF65-F5344CB8AC3E}">
        <p14:creationId xmlns:p14="http://schemas.microsoft.com/office/powerpoint/2010/main" val="40294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A73D40E-0E08-4038-A32F-93081FA2DA71}" type="slidenum">
              <a:rPr lang="cs-CZ" smtClean="0"/>
              <a:t>43</a:t>
            </a:fld>
            <a:endParaRPr lang="cs-CZ"/>
          </a:p>
        </p:txBody>
      </p:sp>
    </p:spTree>
    <p:extLst>
      <p:ext uri="{BB962C8B-B14F-4D97-AF65-F5344CB8AC3E}">
        <p14:creationId xmlns:p14="http://schemas.microsoft.com/office/powerpoint/2010/main" val="297444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A73D40E-0E08-4038-A32F-93081FA2DA71}" type="slidenum">
              <a:rPr lang="cs-CZ" smtClean="0"/>
              <a:t>44</a:t>
            </a:fld>
            <a:endParaRPr lang="cs-CZ"/>
          </a:p>
        </p:txBody>
      </p:sp>
    </p:spTree>
    <p:extLst>
      <p:ext uri="{BB962C8B-B14F-4D97-AF65-F5344CB8AC3E}">
        <p14:creationId xmlns:p14="http://schemas.microsoft.com/office/powerpoint/2010/main" val="149812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3868A65-94EA-4EDD-A645-DE1C95C6D253}" type="slidenum">
              <a:rPr lang="cs-CZ" altLang="cs-CZ" smtClean="0">
                <a:latin typeface="Arial" charset="0"/>
                <a:cs typeface="Arial" charset="0"/>
              </a:rPr>
              <a:pPr eaLnBrk="1" fontAlgn="base" hangingPunct="1">
                <a:spcBef>
                  <a:spcPct val="0"/>
                </a:spcBef>
                <a:spcAft>
                  <a:spcPct val="0"/>
                </a:spcAft>
              </a:pPr>
              <a:t>50</a:t>
            </a:fld>
            <a:endParaRPr lang="cs-CZ" altLang="cs-CZ">
              <a:latin typeface="Arial" charset="0"/>
              <a:cs typeface="Arial" charset="0"/>
            </a:endParaRPr>
          </a:p>
        </p:txBody>
      </p:sp>
      <p:sp>
        <p:nvSpPr>
          <p:cNvPr id="72707" name="Text Box 2"/>
          <p:cNvSpPr txBox="1">
            <a:spLocks noChangeArrowheads="1"/>
          </p:cNvSpPr>
          <p:nvPr/>
        </p:nvSpPr>
        <p:spPr bwMode="auto">
          <a:xfrm>
            <a:off x="1003300" y="695325"/>
            <a:ext cx="4841875" cy="342106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cs-CZ" altLang="cs-CZ" sz="1800">
              <a:latin typeface="Arial" charset="0"/>
              <a:cs typeface="Arial" charset="0"/>
            </a:endParaRPr>
          </a:p>
        </p:txBody>
      </p:sp>
      <p:sp>
        <p:nvSpPr>
          <p:cNvPr id="72708" name="Rectangle 3"/>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defTabSz="449263" eaLnBrk="1" hangingPunct="1"/>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obrázek snímku 1">
            <a:extLst>
              <a:ext uri="{FF2B5EF4-FFF2-40B4-BE49-F238E27FC236}">
                <a16:creationId xmlns:a16="http://schemas.microsoft.com/office/drawing/2014/main" id="{85193227-858A-BF77-8DA7-57B75C1F99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Zástupný symbol pro poznámky 2">
            <a:extLst>
              <a:ext uri="{FF2B5EF4-FFF2-40B4-BE49-F238E27FC236}">
                <a16:creationId xmlns:a16="http://schemas.microsoft.com/office/drawing/2014/main" id="{6E4C0E8A-920A-0834-12B3-B5769BAEEC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a:t>A pak máme nejen pro tento účel novou ČOV – ideální pro PZV jak cenově, tak i uživatelsky</a:t>
            </a:r>
          </a:p>
        </p:txBody>
      </p:sp>
      <p:sp>
        <p:nvSpPr>
          <p:cNvPr id="13316" name="Zástupný symbol pro číslo snímku 3">
            <a:extLst>
              <a:ext uri="{FF2B5EF4-FFF2-40B4-BE49-F238E27FC236}">
                <a16:creationId xmlns:a16="http://schemas.microsoft.com/office/drawing/2014/main" id="{B5E2C13B-E578-0542-E7DA-55894DA778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C97796-436F-445E-A3ED-B6115AB37773}" type="slidenum">
              <a:rPr lang="cs-CZ" altLang="cs-CZ" smtClean="0">
                <a:latin typeface="Calibri" panose="020F0502020204030204" pitchFamily="34" charset="0"/>
              </a:rPr>
              <a:pPr/>
              <a:t>67</a:t>
            </a:fld>
            <a:endParaRPr lang="cs-CZ" altLang="cs-CZ">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9FCDD00D-56F9-4D16-B97E-849463197216}"/>
              </a:ext>
            </a:extLst>
          </p:cNvPr>
          <p:cNvSpPr txBox="1">
            <a:spLocks noChangeArrowheads="1"/>
          </p:cNvSpPr>
          <p:nvPr/>
        </p:nvSpPr>
        <p:spPr bwMode="auto">
          <a:xfrm>
            <a:off x="1028700" y="844550"/>
            <a:ext cx="4970463" cy="415766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4759" tIns="47380" rIns="94759" bIns="4738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cs typeface="Arial" panose="020B0604020202020204" pitchFamily="34" charset="0"/>
            </a:endParaRPr>
          </a:p>
        </p:txBody>
      </p:sp>
      <p:sp>
        <p:nvSpPr>
          <p:cNvPr id="45059" name="Rectangle 3">
            <a:extLst>
              <a:ext uri="{FF2B5EF4-FFF2-40B4-BE49-F238E27FC236}">
                <a16:creationId xmlns:a16="http://schemas.microsoft.com/office/drawing/2014/main" id="{EBB61D73-226B-4789-87DD-4C520CA993EE}"/>
              </a:ext>
            </a:extLst>
          </p:cNvPr>
          <p:cNvSpPr>
            <a:spLocks noGrp="1" noChangeArrowheads="1"/>
          </p:cNvSpPr>
          <p:nvPr>
            <p:ph type="body"/>
          </p:nvPr>
        </p:nvSpPr>
        <p:spPr bwMode="auto">
          <a:xfrm>
            <a:off x="703263" y="5276850"/>
            <a:ext cx="5621337" cy="4992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defTabSz="463550" eaLnBrk="1" hangingPunct="1"/>
            <a:endParaRPr lang="cs-CZ" altLang="cs-CZ"/>
          </a:p>
        </p:txBody>
      </p:sp>
      <p:sp>
        <p:nvSpPr>
          <p:cNvPr id="45060" name="Zástupný symbol pro datum 1">
            <a:extLst>
              <a:ext uri="{FF2B5EF4-FFF2-40B4-BE49-F238E27FC236}">
                <a16:creationId xmlns:a16="http://schemas.microsoft.com/office/drawing/2014/main" id="{7FEC71DB-2B22-4A6A-8979-C2D0EE92571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a:p>
        </p:txBody>
      </p:sp>
    </p:spTree>
    <p:extLst>
      <p:ext uri="{BB962C8B-B14F-4D97-AF65-F5344CB8AC3E}">
        <p14:creationId xmlns:p14="http://schemas.microsoft.com/office/powerpoint/2010/main" val="1203745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281" y="2130426"/>
            <a:ext cx="10361851" cy="1470025"/>
          </a:xfrm>
        </p:spPr>
        <p:txBody>
          <a:bodyPr/>
          <a:lstStyle/>
          <a:p>
            <a:r>
              <a:rPr lang="cs-CZ"/>
              <a:t>Klepnutím lze upravit styl předlohy nadpisů.</a:t>
            </a:r>
          </a:p>
        </p:txBody>
      </p:sp>
      <p:sp>
        <p:nvSpPr>
          <p:cNvPr id="3" name="Podnadpis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17.05.2023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17.05.2023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8049" y="274639"/>
            <a:ext cx="2742843"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521" y="274639"/>
            <a:ext cx="8025355"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17.05.2023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521" y="274638"/>
            <a:ext cx="10971372" cy="1143000"/>
          </a:xfrm>
        </p:spPr>
        <p:txBody>
          <a:bodyPr/>
          <a:lstStyle/>
          <a:p>
            <a:r>
              <a:rPr lang="cs-CZ"/>
              <a:t>Kliknutím lze upravit styl.</a:t>
            </a:r>
          </a:p>
        </p:txBody>
      </p:sp>
      <p:sp>
        <p:nvSpPr>
          <p:cNvPr id="3" name="Zástupný symbol pro text 2"/>
          <p:cNvSpPr>
            <a:spLocks noGrp="1"/>
          </p:cNvSpPr>
          <p:nvPr>
            <p:ph type="body" sz="half" idx="1"/>
          </p:nvPr>
        </p:nvSpPr>
        <p:spPr>
          <a:xfrm>
            <a:off x="609521" y="1600201"/>
            <a:ext cx="5384099"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6793" y="1600200"/>
            <a:ext cx="5384099"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6793" y="3938589"/>
            <a:ext cx="5384099"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4B5F84D6-BE03-4BFB-A0ED-8D996618D004}"/>
              </a:ext>
            </a:extLst>
          </p:cNvPr>
          <p:cNvSpPr>
            <a:spLocks noGrp="1" noChangeArrowheads="1"/>
          </p:cNvSpPr>
          <p:nvPr>
            <p:ph type="dt" sz="half" idx="10"/>
          </p:nvPr>
        </p:nvSpPr>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CBF598DD-7D9E-4563-AE29-3EB6BAA84B1F}"/>
              </a:ext>
            </a:extLst>
          </p:cNvPr>
          <p:cNvSpPr>
            <a:spLocks noGrp="1" noChangeArrowheads="1"/>
          </p:cNvSpPr>
          <p:nvPr>
            <p:ph type="ftr" sz="quarter" idx="11"/>
          </p:nvPr>
        </p:nvSpPr>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BDE4796D-96F4-4174-9B6E-681CBCE24506}"/>
              </a:ext>
            </a:extLst>
          </p:cNvPr>
          <p:cNvSpPr>
            <a:spLocks noGrp="1" noChangeArrowheads="1"/>
          </p:cNvSpPr>
          <p:nvPr>
            <p:ph type="sldNum" sz="quarter" idx="12"/>
          </p:nvPr>
        </p:nvSpPr>
        <p:spPr/>
        <p:txBody>
          <a:bodyPr/>
          <a:lstStyle>
            <a:lvl1pPr>
              <a:defRPr/>
            </a:lvl1pPr>
          </a:lstStyle>
          <a:p>
            <a:fld id="{089D8807-E913-4A67-8FF6-D3A7D5BEDCA3}" type="slidenum">
              <a:rPr lang="cs-CZ" altLang="cs-CZ"/>
              <a:pPr/>
              <a:t>‹#›</a:t>
            </a:fld>
            <a:endParaRPr lang="cs-CZ" altLang="cs-CZ"/>
          </a:p>
        </p:txBody>
      </p:sp>
    </p:spTree>
    <p:extLst>
      <p:ext uri="{BB962C8B-B14F-4D97-AF65-F5344CB8AC3E}">
        <p14:creationId xmlns:p14="http://schemas.microsoft.com/office/powerpoint/2010/main" val="3268280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vlevo obrázek vprav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35A30-8BA6-E24B-BC4A-74ACF6FB1882}"/>
              </a:ext>
            </a:extLst>
          </p:cNvPr>
          <p:cNvSpPr>
            <a:spLocks noGrp="1"/>
          </p:cNvSpPr>
          <p:nvPr>
            <p:ph type="title" hasCustomPrompt="1"/>
          </p:nvPr>
        </p:nvSpPr>
        <p:spPr>
          <a:xfrm>
            <a:off x="838090" y="365126"/>
            <a:ext cx="6360669" cy="1325563"/>
          </a:xfrm>
        </p:spPr>
        <p:txBody>
          <a:bodyPr/>
          <a:lstStyle/>
          <a:p>
            <a:r>
              <a:rPr lang="en-GB" dirty="0" err="1">
                <a:effectLst/>
              </a:rPr>
              <a:t>Nadpis</a:t>
            </a:r>
            <a:endParaRPr lang="x-none" dirty="0"/>
          </a:p>
        </p:txBody>
      </p:sp>
      <p:sp>
        <p:nvSpPr>
          <p:cNvPr id="3" name="Content Placeholder 2">
            <a:extLst>
              <a:ext uri="{FF2B5EF4-FFF2-40B4-BE49-F238E27FC236}">
                <a16:creationId xmlns:a16="http://schemas.microsoft.com/office/drawing/2014/main" id="{540E87FD-92D3-B440-BAA8-9266C592D129}"/>
              </a:ext>
            </a:extLst>
          </p:cNvPr>
          <p:cNvSpPr>
            <a:spLocks noGrp="1"/>
          </p:cNvSpPr>
          <p:nvPr>
            <p:ph idx="1"/>
          </p:nvPr>
        </p:nvSpPr>
        <p:spPr>
          <a:xfrm>
            <a:off x="838091" y="1825625"/>
            <a:ext cx="6360668" cy="4351338"/>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x-none" dirty="0"/>
          </a:p>
        </p:txBody>
      </p:sp>
      <p:sp>
        <p:nvSpPr>
          <p:cNvPr id="8" name="Picture Placeholder 7">
            <a:extLst>
              <a:ext uri="{FF2B5EF4-FFF2-40B4-BE49-F238E27FC236}">
                <a16:creationId xmlns:a16="http://schemas.microsoft.com/office/drawing/2014/main" id="{57AF0769-8A63-BF4E-B5EF-5A66BBB0657B}"/>
              </a:ext>
            </a:extLst>
          </p:cNvPr>
          <p:cNvSpPr>
            <a:spLocks noGrp="1"/>
          </p:cNvSpPr>
          <p:nvPr>
            <p:ph type="pic" sz="quarter" idx="10"/>
          </p:nvPr>
        </p:nvSpPr>
        <p:spPr>
          <a:xfrm>
            <a:off x="7391240" y="0"/>
            <a:ext cx="4799172" cy="6858000"/>
          </a:xfrm>
        </p:spPr>
        <p:txBody>
          <a:bodyPr/>
          <a:lstStyle>
            <a:lvl1pPr marL="0" indent="0">
              <a:buNone/>
              <a:defRPr/>
            </a:lvl1pPr>
          </a:lstStyle>
          <a:p>
            <a:r>
              <a:rPr lang="cs-CZ"/>
              <a:t>Klepnutím na ikonu přidáte obrázek.</a:t>
            </a:r>
            <a:endParaRPr lang="x-none" dirty="0"/>
          </a:p>
        </p:txBody>
      </p:sp>
      <p:pic>
        <p:nvPicPr>
          <p:cNvPr id="11" name="Picture 10">
            <a:extLst>
              <a:ext uri="{FF2B5EF4-FFF2-40B4-BE49-F238E27FC236}">
                <a16:creationId xmlns:a16="http://schemas.microsoft.com/office/drawing/2014/main" id="{926F644B-8C8A-4345-BEAC-16E3230E260F}"/>
              </a:ext>
            </a:extLst>
          </p:cNvPr>
          <p:cNvPicPr>
            <a:picLocks noChangeAspect="1"/>
          </p:cNvPicPr>
          <p:nvPr userDrawn="1"/>
        </p:nvPicPr>
        <p:blipFill>
          <a:blip r:embed="rId2"/>
          <a:stretch>
            <a:fillRect/>
          </a:stretch>
        </p:blipFill>
        <p:spPr>
          <a:xfrm>
            <a:off x="381469" y="6005900"/>
            <a:ext cx="1086474" cy="612000"/>
          </a:xfrm>
          <a:prstGeom prst="rect">
            <a:avLst/>
          </a:prstGeom>
        </p:spPr>
      </p:pic>
      <p:sp>
        <p:nvSpPr>
          <p:cNvPr id="17" name="Picture Placeholder 16">
            <a:extLst>
              <a:ext uri="{FF2B5EF4-FFF2-40B4-BE49-F238E27FC236}">
                <a16:creationId xmlns:a16="http://schemas.microsoft.com/office/drawing/2014/main" id="{8C4A3AB6-1F4B-854C-BC5E-CAE2724FAA99}"/>
              </a:ext>
            </a:extLst>
          </p:cNvPr>
          <p:cNvSpPr>
            <a:spLocks noGrp="1"/>
          </p:cNvSpPr>
          <p:nvPr>
            <p:ph type="pic" sz="quarter" idx="11"/>
          </p:nvPr>
        </p:nvSpPr>
        <p:spPr>
          <a:xfrm>
            <a:off x="9828522" y="6138069"/>
            <a:ext cx="1980424" cy="347662"/>
          </a:xfrm>
        </p:spPr>
        <p:txBody>
          <a:bodyPr/>
          <a:lstStyle>
            <a:lvl1pPr marL="0" indent="0">
              <a:buNone/>
              <a:defRPr/>
            </a:lvl1pPr>
          </a:lstStyle>
          <a:p>
            <a:r>
              <a:rPr lang="cs-CZ"/>
              <a:t>Klepnutím na ikonu přidáte obrázek.</a:t>
            </a:r>
            <a:endParaRPr lang="x-none" dirty="0"/>
          </a:p>
        </p:txBody>
      </p:sp>
    </p:spTree>
    <p:extLst>
      <p:ext uri="{BB962C8B-B14F-4D97-AF65-F5344CB8AC3E}">
        <p14:creationId xmlns:p14="http://schemas.microsoft.com/office/powerpoint/2010/main" val="331439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17.05.2023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2959" y="4406901"/>
            <a:ext cx="10361851"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5C27AF16-823C-4EF6-9423-BCFFD50CCF51}" type="datetimeFigureOut">
              <a:rPr lang="cs-CZ" smtClean="0"/>
              <a:pPr/>
              <a:t>17.05.2023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C27AF16-823C-4EF6-9423-BCFFD50CCF51}" type="datetimeFigureOut">
              <a:rPr lang="cs-CZ" smtClean="0"/>
              <a:pPr/>
              <a:t>17.05.2023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C27AF16-823C-4EF6-9423-BCFFD50CCF51}" type="datetimeFigureOut">
              <a:rPr lang="cs-CZ" smtClean="0"/>
              <a:pPr/>
              <a:t>17.05.2023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5C27AF16-823C-4EF6-9423-BCFFD50CCF51}" type="datetimeFigureOut">
              <a:rPr lang="cs-CZ" smtClean="0"/>
              <a:pPr/>
              <a:t>17.05.2023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C27AF16-823C-4EF6-9423-BCFFD50CCF51}" type="datetimeFigureOut">
              <a:rPr lang="cs-CZ" smtClean="0"/>
              <a:pPr/>
              <a:t>17.05.2023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521" y="273050"/>
            <a:ext cx="4010562"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5C27AF16-823C-4EF6-9423-BCFFD50CCF51}" type="datetimeFigureOut">
              <a:rPr lang="cs-CZ" smtClean="0"/>
              <a:pPr/>
              <a:t>17.05.2023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406" y="4800600"/>
            <a:ext cx="7314248"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5C27AF16-823C-4EF6-9423-BCFFD50CCF51}" type="datetimeFigureOut">
              <a:rPr lang="cs-CZ" smtClean="0"/>
              <a:pPr/>
              <a:t>17.05.2023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84F7F13-A0E5-4E30-B50D-5DF73A8FF288}"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7AF16-823C-4EF6-9423-BCFFD50CCF51}" type="datetimeFigureOut">
              <a:rPr lang="cs-CZ" smtClean="0"/>
              <a:pPr/>
              <a:t>17.05.2023</a:t>
            </a:fld>
            <a:endParaRPr lang="cs-CZ"/>
          </a:p>
        </p:txBody>
      </p:sp>
      <p:sp>
        <p:nvSpPr>
          <p:cNvPr id="5" name="Zástupný symbol pro zápatí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F7F13-A0E5-4E30-B50D-5DF73A8FF288}"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0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tiff"/><Relationship Id="rId5" Type="http://schemas.openxmlformats.org/officeDocument/2006/relationships/image" Target="../media/image48.jpeg"/><Relationship Id="rId4" Type="http://schemas.openxmlformats.org/officeDocument/2006/relationships/image" Target="../media/image47.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wmf"/></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8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hyperlink" Target="https://pixabay.com/cs/%C4%8Dlov%C4%9Bk-silueta-stoj%C3%ADc%C3%AD-297285/" TargetMode="External"/><Relationship Id="rId13" Type="http://schemas.openxmlformats.org/officeDocument/2006/relationships/image" Target="../media/image108.jpeg"/><Relationship Id="rId18" Type="http://schemas.openxmlformats.org/officeDocument/2006/relationships/hyperlink" Target="https://www.mupymup.cz/blog/restaurace-khao-tom-bawon-vychodni-kanton-v-bangkoku" TargetMode="External"/><Relationship Id="rId26" Type="http://schemas.openxmlformats.org/officeDocument/2006/relationships/hyperlink" Target="https://pixabay.com/cs/kr%C3%A1va-fj%C3%A4llko-%C5%A1v%C3%A9dsk%C3%A1-horsk%C3%A1-1008554/" TargetMode="External"/><Relationship Id="rId3" Type="http://schemas.openxmlformats.org/officeDocument/2006/relationships/diagramLayout" Target="../diagrams/layout1.xml"/><Relationship Id="rId21" Type="http://schemas.openxmlformats.org/officeDocument/2006/relationships/image" Target="../media/image112.png"/><Relationship Id="rId7" Type="http://schemas.openxmlformats.org/officeDocument/2006/relationships/image" Target="../media/image105.png"/><Relationship Id="rId12" Type="http://schemas.openxmlformats.org/officeDocument/2006/relationships/hyperlink" Target="http://www.fabriky.cz/pref.htm" TargetMode="External"/><Relationship Id="rId17" Type="http://schemas.openxmlformats.org/officeDocument/2006/relationships/image" Target="../media/image110.jpeg"/><Relationship Id="rId25" Type="http://schemas.openxmlformats.org/officeDocument/2006/relationships/image" Target="../media/image114.jpeg"/><Relationship Id="rId2" Type="http://schemas.openxmlformats.org/officeDocument/2006/relationships/diagramData" Target="../diagrams/data1.xml"/><Relationship Id="rId16" Type="http://schemas.openxmlformats.org/officeDocument/2006/relationships/hyperlink" Target="https://pxhere.com/cs/photo/703255" TargetMode="External"/><Relationship Id="rId20" Type="http://schemas.openxmlformats.org/officeDocument/2006/relationships/hyperlink" Target="https://www.pikist.com/free-photo-vleqn/cs" TargetMode="Externa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07.png"/><Relationship Id="rId24" Type="http://schemas.openxmlformats.org/officeDocument/2006/relationships/hyperlink" Target="http://www.casopisstavebnictvi.cz/centralni-cisteni-odpadnich-vod-hlavniho-mesta-prahy-druhy-dil_N2423" TargetMode="External"/><Relationship Id="rId5" Type="http://schemas.openxmlformats.org/officeDocument/2006/relationships/diagramColors" Target="../diagrams/colors1.xml"/><Relationship Id="rId15" Type="http://schemas.openxmlformats.org/officeDocument/2006/relationships/image" Target="../media/image109.jpeg"/><Relationship Id="rId23" Type="http://schemas.openxmlformats.org/officeDocument/2006/relationships/image" Target="../media/image113.jpeg"/><Relationship Id="rId10" Type="http://schemas.openxmlformats.org/officeDocument/2006/relationships/hyperlink" Target="https://www.flickr.com/photos/sgendera/8058464052/" TargetMode="External"/><Relationship Id="rId19" Type="http://schemas.openxmlformats.org/officeDocument/2006/relationships/image" Target="../media/image111.jpeg"/><Relationship Id="rId4" Type="http://schemas.openxmlformats.org/officeDocument/2006/relationships/diagramQuickStyle" Target="../diagrams/quickStyle1.xml"/><Relationship Id="rId9" Type="http://schemas.openxmlformats.org/officeDocument/2006/relationships/image" Target="../media/image106.jpeg"/><Relationship Id="rId14" Type="http://schemas.openxmlformats.org/officeDocument/2006/relationships/hyperlink" Target="https://pixnio.com/cs/rostliny/plodiny/osivo-jecmen-zemedelstvi-zemedelska-puda-byliny-slamy-obiloviny-zito" TargetMode="External"/><Relationship Id="rId22" Type="http://schemas.openxmlformats.org/officeDocument/2006/relationships/hyperlink" Target="https://cs.wikipedia.org/wiki/Splachovac%C3%AD_z%C3%A1chod"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s://pixabay.com/cs/%C4%8Dlov%C4%9Bk-silueta-stoj%C3%ADc%C3%AD-297285/" TargetMode="External"/><Relationship Id="rId13" Type="http://schemas.openxmlformats.org/officeDocument/2006/relationships/image" Target="../media/image111.jpeg"/><Relationship Id="rId3" Type="http://schemas.openxmlformats.org/officeDocument/2006/relationships/diagramLayout" Target="../diagrams/layout2.xml"/><Relationship Id="rId7" Type="http://schemas.openxmlformats.org/officeDocument/2006/relationships/image" Target="../media/image105.png"/><Relationship Id="rId12" Type="http://schemas.openxmlformats.org/officeDocument/2006/relationships/hyperlink" Target="https://pixnio.com/cs/rostliny/plodiny/osivo-jecmen-zemedelstvi-zemedelska-puda-byliny-slamy-obiloviny-zito"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108.jpeg"/><Relationship Id="rId5" Type="http://schemas.openxmlformats.org/officeDocument/2006/relationships/diagramColors" Target="../diagrams/colors2.xml"/><Relationship Id="rId15" Type="http://schemas.openxmlformats.org/officeDocument/2006/relationships/image" Target="../media/image115.png"/><Relationship Id="rId10" Type="http://schemas.openxmlformats.org/officeDocument/2006/relationships/hyperlink" Target="https://www.flickr.com/photos/sgendera/8058464052/" TargetMode="External"/><Relationship Id="rId4" Type="http://schemas.openxmlformats.org/officeDocument/2006/relationships/diagramQuickStyle" Target="../diagrams/quickStyle2.xml"/><Relationship Id="rId9" Type="http://schemas.openxmlformats.org/officeDocument/2006/relationships/image" Target="../media/image106.jpeg"/><Relationship Id="rId14" Type="http://schemas.openxmlformats.org/officeDocument/2006/relationships/hyperlink" Target="https://www.pikist.com/free-photo-vleqn/cs"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Obrázek 2">
            <a:extLst>
              <a:ext uri="{FF2B5EF4-FFF2-40B4-BE49-F238E27FC236}">
                <a16:creationId xmlns:a16="http://schemas.microsoft.com/office/drawing/2014/main" id="{891BA14A-0B81-5C2D-924A-645E9E38BE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2598" y="332656"/>
            <a:ext cx="7344816" cy="550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Nadpis 1">
            <a:extLst>
              <a:ext uri="{FF2B5EF4-FFF2-40B4-BE49-F238E27FC236}">
                <a16:creationId xmlns:a16="http://schemas.microsoft.com/office/drawing/2014/main" id="{1EC76BC0-F15C-9982-127B-7DA5A30DD9C1}"/>
              </a:ext>
            </a:extLst>
          </p:cNvPr>
          <p:cNvSpPr>
            <a:spLocks noGrp="1"/>
          </p:cNvSpPr>
          <p:nvPr>
            <p:ph type="ctrTitle"/>
          </p:nvPr>
        </p:nvSpPr>
        <p:spPr>
          <a:xfrm>
            <a:off x="2062758" y="4509120"/>
            <a:ext cx="7772400" cy="1470025"/>
          </a:xfrm>
        </p:spPr>
        <p:txBody>
          <a:bodyPr/>
          <a:lstStyle/>
          <a:p>
            <a:r>
              <a:rPr lang="cs-CZ" altLang="cs-CZ" dirty="0">
                <a:solidFill>
                  <a:schemeClr val="bg1"/>
                </a:solidFill>
              </a:rPr>
              <a:t>Dobré ráno </a:t>
            </a:r>
          </a:p>
        </p:txBody>
      </p:sp>
      <p:pic>
        <p:nvPicPr>
          <p:cNvPr id="5" name="Obrázek 4">
            <a:extLst>
              <a:ext uri="{FF2B5EF4-FFF2-40B4-BE49-F238E27FC236}">
                <a16:creationId xmlns:a16="http://schemas.microsoft.com/office/drawing/2014/main" id="{B864C1E0-3DBC-EC55-3EAE-62786890933D}"/>
              </a:ext>
            </a:extLst>
          </p:cNvPr>
          <p:cNvPicPr>
            <a:picLocks noChangeAspect="1"/>
          </p:cNvPicPr>
          <p:nvPr/>
        </p:nvPicPr>
        <p:blipFill rotWithShape="1">
          <a:blip r:embed="rId3"/>
          <a:srcRect l="13124" t="16636" r="54069" b="27162"/>
          <a:stretch/>
        </p:blipFill>
        <p:spPr>
          <a:xfrm>
            <a:off x="8111430" y="2492896"/>
            <a:ext cx="3312368" cy="3191918"/>
          </a:xfrm>
          <a:prstGeom prst="rect">
            <a:avLst/>
          </a:prstGeom>
        </p:spPr>
      </p:pic>
      <p:sp>
        <p:nvSpPr>
          <p:cNvPr id="6" name="TextovéPole 5">
            <a:extLst>
              <a:ext uri="{FF2B5EF4-FFF2-40B4-BE49-F238E27FC236}">
                <a16:creationId xmlns:a16="http://schemas.microsoft.com/office/drawing/2014/main" id="{ED11B7F7-5288-9E08-9738-7E6C6D95AA1C}"/>
              </a:ext>
            </a:extLst>
          </p:cNvPr>
          <p:cNvSpPr txBox="1"/>
          <p:nvPr/>
        </p:nvSpPr>
        <p:spPr>
          <a:xfrm>
            <a:off x="8615486" y="531473"/>
            <a:ext cx="2808312" cy="646331"/>
          </a:xfrm>
          <a:prstGeom prst="rect">
            <a:avLst/>
          </a:prstGeom>
          <a:noFill/>
        </p:spPr>
        <p:txBody>
          <a:bodyPr wrap="square" rtlCol="0">
            <a:spAutoFit/>
          </a:bodyPr>
          <a:lstStyle/>
          <a:p>
            <a:r>
              <a:rPr lang="cs-CZ" dirty="0"/>
              <a:t>Ranní tombola s ASIO</a:t>
            </a:r>
          </a:p>
          <a:p>
            <a:r>
              <a:rPr lang="cs-CZ" dirty="0"/>
              <a:t>ploteny@asio.cz</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74B29F-6DFE-40A6-FD41-3034BFB3AB54}"/>
              </a:ext>
            </a:extLst>
          </p:cNvPr>
          <p:cNvSpPr>
            <a:spLocks noGrp="1"/>
          </p:cNvSpPr>
          <p:nvPr>
            <p:ph type="title"/>
          </p:nvPr>
        </p:nvSpPr>
        <p:spPr>
          <a:xfrm>
            <a:off x="262560" y="254759"/>
            <a:ext cx="11318333" cy="1143000"/>
          </a:xfrm>
        </p:spPr>
        <p:txBody>
          <a:bodyPr>
            <a:normAutofit/>
          </a:bodyPr>
          <a:lstStyle/>
          <a:p>
            <a:r>
              <a:rPr lang="cs-CZ" dirty="0"/>
              <a:t>Srovnávání ekonomických dopadů (    sociálních)</a:t>
            </a:r>
          </a:p>
        </p:txBody>
      </p:sp>
      <p:sp>
        <p:nvSpPr>
          <p:cNvPr id="3" name="Zástupný obsah 2">
            <a:extLst>
              <a:ext uri="{FF2B5EF4-FFF2-40B4-BE49-F238E27FC236}">
                <a16:creationId xmlns:a16="http://schemas.microsoft.com/office/drawing/2014/main" id="{9EB5B773-54B1-23CA-46D4-CBD4D23AD30F}"/>
              </a:ext>
            </a:extLst>
          </p:cNvPr>
          <p:cNvSpPr>
            <a:spLocks noGrp="1"/>
          </p:cNvSpPr>
          <p:nvPr>
            <p:ph idx="1"/>
          </p:nvPr>
        </p:nvSpPr>
        <p:spPr>
          <a:xfrm>
            <a:off x="609520" y="1417638"/>
            <a:ext cx="11318333" cy="4525963"/>
          </a:xfrm>
        </p:spPr>
        <p:txBody>
          <a:bodyPr>
            <a:normAutofit fontScale="92500"/>
          </a:bodyPr>
          <a:lstStyle/>
          <a:p>
            <a:r>
              <a:rPr lang="cs-CZ" dirty="0"/>
              <a:t>POZOR – podstatné je vědět z pohledu kterého </a:t>
            </a:r>
            <a:r>
              <a:rPr lang="cs-CZ" dirty="0" err="1"/>
              <a:t>stakeholdra</a:t>
            </a:r>
            <a:r>
              <a:rPr lang="cs-CZ" dirty="0"/>
              <a:t> (účastníka rozhodování) srovnání provádíme :</a:t>
            </a:r>
          </a:p>
          <a:p>
            <a:r>
              <a:rPr lang="cs-CZ" dirty="0">
                <a:highlight>
                  <a:srgbClr val="00FFFF"/>
                </a:highlight>
              </a:rPr>
              <a:t>Stát – by se měl chovat ekonomicky z pohledu svých zdrojů (minimalizovat náklady), tj. efektivně = maximalizovat efektivnost použitých státních peněz (dotací, nákladů..), ale motivace správy ??</a:t>
            </a:r>
          </a:p>
          <a:p>
            <a:r>
              <a:rPr lang="cs-CZ" dirty="0">
                <a:highlight>
                  <a:srgbClr val="00FFFF"/>
                </a:highlight>
              </a:rPr>
              <a:t>Obec – by měla hledat optimální řešení </a:t>
            </a:r>
            <a:r>
              <a:rPr lang="cs-CZ" dirty="0">
                <a:highlight>
                  <a:srgbClr val="FFFF00"/>
                </a:highlight>
              </a:rPr>
              <a:t>pro své občany </a:t>
            </a:r>
            <a:r>
              <a:rPr lang="cs-CZ" dirty="0">
                <a:highlight>
                  <a:srgbClr val="00FFFF"/>
                </a:highlight>
              </a:rPr>
              <a:t>(finančně i z hlediska dopadů na životní prostředí), ale vyznají se zastupitelé …???</a:t>
            </a:r>
          </a:p>
          <a:p>
            <a:r>
              <a:rPr lang="cs-CZ" dirty="0"/>
              <a:t>Správce veřejné kanalizace, nebo jiná servisní organizace – optimalizovat hospodaření (</a:t>
            </a:r>
            <a:r>
              <a:rPr lang="cs-CZ" dirty="0">
                <a:highlight>
                  <a:srgbClr val="FFFF00"/>
                </a:highlight>
              </a:rPr>
              <a:t>je to profesionální firma</a:t>
            </a:r>
            <a:r>
              <a:rPr lang="cs-CZ" dirty="0"/>
              <a:t>) </a:t>
            </a:r>
          </a:p>
        </p:txBody>
      </p:sp>
      <p:sp>
        <p:nvSpPr>
          <p:cNvPr id="4" name="Šipka: doprava 3">
            <a:extLst>
              <a:ext uri="{FF2B5EF4-FFF2-40B4-BE49-F238E27FC236}">
                <a16:creationId xmlns:a16="http://schemas.microsoft.com/office/drawing/2014/main" id="{2B6A1DCB-15C1-8CFC-F2E8-07FAF872055E}"/>
              </a:ext>
            </a:extLst>
          </p:cNvPr>
          <p:cNvSpPr/>
          <p:nvPr/>
        </p:nvSpPr>
        <p:spPr>
          <a:xfrm>
            <a:off x="8471470" y="692696"/>
            <a:ext cx="432048" cy="3649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451569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7CA40C-A5BC-9877-C747-D7D0FCDAB241}"/>
              </a:ext>
            </a:extLst>
          </p:cNvPr>
          <p:cNvSpPr>
            <a:spLocks noGrp="1"/>
          </p:cNvSpPr>
          <p:nvPr>
            <p:ph type="title"/>
          </p:nvPr>
        </p:nvSpPr>
        <p:spPr/>
        <p:txBody>
          <a:bodyPr/>
          <a:lstStyle/>
          <a:p>
            <a:r>
              <a:rPr lang="cs-CZ" dirty="0"/>
              <a:t>Podmínky výzvy</a:t>
            </a:r>
          </a:p>
        </p:txBody>
      </p:sp>
      <p:sp>
        <p:nvSpPr>
          <p:cNvPr id="3" name="Zástupný obsah 2">
            <a:extLst>
              <a:ext uri="{FF2B5EF4-FFF2-40B4-BE49-F238E27FC236}">
                <a16:creationId xmlns:a16="http://schemas.microsoft.com/office/drawing/2014/main" id="{DC1EC713-3580-F443-DBEA-9B31BF106201}"/>
              </a:ext>
            </a:extLst>
          </p:cNvPr>
          <p:cNvSpPr>
            <a:spLocks noGrp="1"/>
          </p:cNvSpPr>
          <p:nvPr>
            <p:ph idx="1"/>
          </p:nvPr>
        </p:nvSpPr>
        <p:spPr/>
        <p:txBody>
          <a:bodyPr/>
          <a:lstStyle/>
          <a:p>
            <a:endParaRPr lang="cs-CZ" dirty="0"/>
          </a:p>
        </p:txBody>
      </p:sp>
      <p:pic>
        <p:nvPicPr>
          <p:cNvPr id="5" name="Obrázek 4">
            <a:extLst>
              <a:ext uri="{FF2B5EF4-FFF2-40B4-BE49-F238E27FC236}">
                <a16:creationId xmlns:a16="http://schemas.microsoft.com/office/drawing/2014/main" id="{C6F2A121-097D-D77D-3D4C-71B331863D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47134" y="1556792"/>
            <a:ext cx="6480720" cy="4536504"/>
          </a:xfrm>
          <a:prstGeom prst="rect">
            <a:avLst/>
          </a:prstGeom>
        </p:spPr>
      </p:pic>
      <p:pic>
        <p:nvPicPr>
          <p:cNvPr id="7" name="Obrázek 6">
            <a:extLst>
              <a:ext uri="{FF2B5EF4-FFF2-40B4-BE49-F238E27FC236}">
                <a16:creationId xmlns:a16="http://schemas.microsoft.com/office/drawing/2014/main" id="{AD01F5DA-8806-4A10-E5F8-1CE276B470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0590" y="1556792"/>
            <a:ext cx="5112568" cy="2448272"/>
          </a:xfrm>
          <a:prstGeom prst="rect">
            <a:avLst/>
          </a:prstGeom>
        </p:spPr>
      </p:pic>
      <p:pic>
        <p:nvPicPr>
          <p:cNvPr id="9" name="Obrázek 8">
            <a:extLst>
              <a:ext uri="{FF2B5EF4-FFF2-40B4-BE49-F238E27FC236}">
                <a16:creationId xmlns:a16="http://schemas.microsoft.com/office/drawing/2014/main" id="{98A19486-7BCA-562C-8C85-166927E1D7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7307" y="4221088"/>
            <a:ext cx="5256584" cy="1440160"/>
          </a:xfrm>
          <a:prstGeom prst="rect">
            <a:avLst/>
          </a:prstGeom>
        </p:spPr>
      </p:pic>
    </p:spTree>
    <p:extLst>
      <p:ext uri="{BB962C8B-B14F-4D97-AF65-F5344CB8AC3E}">
        <p14:creationId xmlns:p14="http://schemas.microsoft.com/office/powerpoint/2010/main" val="37277990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B558022F-98AC-4A03-8FC2-8CC5659A3A15}"/>
              </a:ext>
            </a:extLst>
          </p:cNvPr>
          <p:cNvSpPr/>
          <p:nvPr/>
        </p:nvSpPr>
        <p:spPr>
          <a:xfrm>
            <a:off x="0" y="116632"/>
            <a:ext cx="12190412" cy="16561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36867" name="Obrázek 3">
            <a:extLst>
              <a:ext uri="{FF2B5EF4-FFF2-40B4-BE49-F238E27FC236}">
                <a16:creationId xmlns:a16="http://schemas.microsoft.com/office/drawing/2014/main" id="{E39D946C-4B4C-43A9-A7D8-08F276BC67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1700808"/>
            <a:ext cx="12190413"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Nadpis 1">
            <a:extLst>
              <a:ext uri="{FF2B5EF4-FFF2-40B4-BE49-F238E27FC236}">
                <a16:creationId xmlns:a16="http://schemas.microsoft.com/office/drawing/2014/main" id="{7C84DCCE-FF04-42A4-A6FD-61476461C495}"/>
              </a:ext>
            </a:extLst>
          </p:cNvPr>
          <p:cNvSpPr>
            <a:spLocks noGrp="1"/>
          </p:cNvSpPr>
          <p:nvPr>
            <p:ph type="ctrTitle"/>
          </p:nvPr>
        </p:nvSpPr>
        <p:spPr>
          <a:xfrm>
            <a:off x="2062956" y="333376"/>
            <a:ext cx="7772400" cy="1470025"/>
          </a:xfrm>
        </p:spPr>
        <p:txBody>
          <a:bodyPr>
            <a:normAutofit fontScale="90000"/>
          </a:bodyPr>
          <a:lstStyle/>
          <a:p>
            <a:r>
              <a:rPr lang="cs-CZ" altLang="cs-CZ">
                <a:solidFill>
                  <a:schemeClr val="bg1"/>
                </a:solidFill>
              </a:rPr>
              <a:t>Děkuji za pozornost </a:t>
            </a:r>
            <a:br>
              <a:rPr lang="cs-CZ" altLang="cs-CZ">
                <a:solidFill>
                  <a:schemeClr val="bg1"/>
                </a:solidFill>
              </a:rPr>
            </a:br>
            <a:r>
              <a:rPr lang="cs-CZ" altLang="cs-CZ">
                <a:solidFill>
                  <a:schemeClr val="bg1"/>
                </a:solidFill>
              </a:rPr>
              <a:t>a přeji příjemný, </a:t>
            </a:r>
            <a:br>
              <a:rPr lang="cs-CZ" altLang="cs-CZ">
                <a:solidFill>
                  <a:schemeClr val="bg1"/>
                </a:solidFill>
              </a:rPr>
            </a:br>
            <a:r>
              <a:rPr lang="cs-CZ" altLang="cs-CZ">
                <a:solidFill>
                  <a:schemeClr val="bg1"/>
                </a:solidFill>
              </a:rPr>
              <a:t>informacemi naplněný den</a:t>
            </a:r>
          </a:p>
        </p:txBody>
      </p:sp>
      <p:sp>
        <p:nvSpPr>
          <p:cNvPr id="5" name="Podnadpis 2">
            <a:extLst>
              <a:ext uri="{FF2B5EF4-FFF2-40B4-BE49-F238E27FC236}">
                <a16:creationId xmlns:a16="http://schemas.microsoft.com/office/drawing/2014/main" id="{7EEC63EE-F802-4E95-B2CC-72E1DFC844EF}"/>
              </a:ext>
            </a:extLst>
          </p:cNvPr>
          <p:cNvSpPr>
            <a:spLocks noGrp="1"/>
          </p:cNvSpPr>
          <p:nvPr>
            <p:ph type="subTitle" idx="1"/>
          </p:nvPr>
        </p:nvSpPr>
        <p:spPr>
          <a:xfrm>
            <a:off x="-169490" y="5949280"/>
            <a:ext cx="12313368" cy="1752600"/>
          </a:xfrm>
        </p:spPr>
        <p:txBody>
          <a:bodyPr rtlCol="0">
            <a:normAutofit/>
          </a:bodyPr>
          <a:lstStyle/>
          <a:p>
            <a:pPr>
              <a:defRPr/>
            </a:pPr>
            <a:r>
              <a:rPr lang="cs-CZ" dirty="0">
                <a:solidFill>
                  <a:schemeClr val="accent2">
                    <a:lumMod val="20000"/>
                    <a:lumOff val="80000"/>
                  </a:schemeClr>
                </a:solidFill>
              </a:rPr>
              <a:t>Karel Plotěný                                                                     ploteny@asio.cz</a:t>
            </a:r>
          </a:p>
          <a:p>
            <a:pPr>
              <a:defRPr/>
            </a:pPr>
            <a:endParaRPr lang="cs-CZ" dirty="0">
              <a:solidFill>
                <a:schemeClr val="accent2">
                  <a:lumMod val="20000"/>
                  <a:lumOff val="80000"/>
                </a:schemeClr>
              </a:solidFill>
            </a:endParaRPr>
          </a:p>
          <a:p>
            <a:pPr>
              <a:defRPr/>
            </a:pPr>
            <a:endParaRPr lang="cs-CZ" dirty="0"/>
          </a:p>
        </p:txBody>
      </p:sp>
    </p:spTree>
    <p:extLst>
      <p:ext uri="{BB962C8B-B14F-4D97-AF65-F5344CB8AC3E}">
        <p14:creationId xmlns:p14="http://schemas.microsoft.com/office/powerpoint/2010/main" val="3670701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1C527F-7148-88EB-577F-F51D14F10BFB}"/>
              </a:ext>
            </a:extLst>
          </p:cNvPr>
          <p:cNvSpPr>
            <a:spLocks noGrp="1"/>
          </p:cNvSpPr>
          <p:nvPr>
            <p:ph type="title"/>
          </p:nvPr>
        </p:nvSpPr>
        <p:spPr/>
        <p:txBody>
          <a:bodyPr/>
          <a:lstStyle/>
          <a:p>
            <a:r>
              <a:rPr lang="cs-CZ" dirty="0"/>
              <a:t>Proč </a:t>
            </a:r>
            <a:r>
              <a:rPr lang="cs-CZ" b="1" dirty="0"/>
              <a:t>centrální řešení </a:t>
            </a:r>
            <a:r>
              <a:rPr lang="cs-CZ" dirty="0"/>
              <a:t>i když je někdy nevýhodné</a:t>
            </a:r>
          </a:p>
        </p:txBody>
      </p:sp>
      <p:sp>
        <p:nvSpPr>
          <p:cNvPr id="3" name="Zástupný obsah 2">
            <a:extLst>
              <a:ext uri="{FF2B5EF4-FFF2-40B4-BE49-F238E27FC236}">
                <a16:creationId xmlns:a16="http://schemas.microsoft.com/office/drawing/2014/main" id="{786405A0-4D49-F002-5AA4-211438E9E5A0}"/>
              </a:ext>
            </a:extLst>
          </p:cNvPr>
          <p:cNvSpPr>
            <a:spLocks noGrp="1"/>
          </p:cNvSpPr>
          <p:nvPr>
            <p:ph idx="1"/>
          </p:nvPr>
        </p:nvSpPr>
        <p:spPr>
          <a:xfrm>
            <a:off x="550590" y="1556792"/>
            <a:ext cx="6637814" cy="4525963"/>
          </a:xfrm>
        </p:spPr>
        <p:txBody>
          <a:bodyPr>
            <a:normAutofit fontScale="92500" lnSpcReduction="20000"/>
          </a:bodyPr>
          <a:lstStyle/>
          <a:p>
            <a:r>
              <a:rPr lang="cs-CZ" dirty="0"/>
              <a:t>Jednodušší pro úřady (alibismus) – zdůvodnění lepším provozováním, lepší kontrolou, ale ?? odolnost? Vliv na ŽP ?</a:t>
            </a:r>
          </a:p>
          <a:p>
            <a:r>
              <a:rPr lang="cs-CZ" dirty="0"/>
              <a:t>Cenotvorba za čištění odpadních vod</a:t>
            </a:r>
          </a:p>
          <a:p>
            <a:r>
              <a:rPr lang="cs-CZ" dirty="0"/>
              <a:t>Čím větší ČOV, tím lákavější zakázka pro stavaře, projektanta  i zajišťovatele dotace,</a:t>
            </a:r>
          </a:p>
          <a:p>
            <a:r>
              <a:rPr lang="cs-CZ" dirty="0"/>
              <a:t>Komplikovaná legislativa na </a:t>
            </a:r>
            <a:r>
              <a:rPr lang="cs-CZ" dirty="0" err="1"/>
              <a:t>decentrál</a:t>
            </a:r>
            <a:r>
              <a:rPr lang="cs-CZ" dirty="0"/>
              <a:t> </a:t>
            </a:r>
          </a:p>
          <a:p>
            <a:r>
              <a:rPr lang="cs-CZ" dirty="0" err="1">
                <a:highlight>
                  <a:srgbClr val="00FFFF"/>
                </a:highlight>
              </a:rPr>
              <a:t>Bezproblémovější</a:t>
            </a:r>
            <a:r>
              <a:rPr lang="cs-CZ" dirty="0">
                <a:highlight>
                  <a:srgbClr val="00FFFF"/>
                </a:highlight>
              </a:rPr>
              <a:t> pro obyvatele     (když je informovaný souhlas ++)</a:t>
            </a:r>
          </a:p>
        </p:txBody>
      </p:sp>
      <p:pic>
        <p:nvPicPr>
          <p:cNvPr id="5" name="Obrázek 4">
            <a:extLst>
              <a:ext uri="{FF2B5EF4-FFF2-40B4-BE49-F238E27FC236}">
                <a16:creationId xmlns:a16="http://schemas.microsoft.com/office/drawing/2014/main" id="{D1D7FE71-8D3C-F014-837D-915B4956A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4146" y="1844824"/>
            <a:ext cx="4297740" cy="3888432"/>
          </a:xfrm>
          <a:prstGeom prst="rect">
            <a:avLst/>
          </a:prstGeom>
        </p:spPr>
      </p:pic>
    </p:spTree>
    <p:extLst>
      <p:ext uri="{BB962C8B-B14F-4D97-AF65-F5344CB8AC3E}">
        <p14:creationId xmlns:p14="http://schemas.microsoft.com/office/powerpoint/2010/main" val="2991210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42F299-EA3C-BBF6-F6D7-884111242AF0}"/>
              </a:ext>
            </a:extLst>
          </p:cNvPr>
          <p:cNvSpPr>
            <a:spLocks noGrp="1"/>
          </p:cNvSpPr>
          <p:nvPr>
            <p:ph type="title"/>
          </p:nvPr>
        </p:nvSpPr>
        <p:spPr/>
        <p:txBody>
          <a:bodyPr>
            <a:normAutofit fontScale="90000"/>
          </a:bodyPr>
          <a:lstStyle/>
          <a:p>
            <a:r>
              <a:rPr lang="cs-CZ" dirty="0"/>
              <a:t>Proč </a:t>
            </a:r>
            <a:r>
              <a:rPr lang="cs-CZ" b="1" dirty="0"/>
              <a:t>domovní ČOV </a:t>
            </a:r>
            <a:r>
              <a:rPr lang="cs-CZ" dirty="0"/>
              <a:t>, když je to někdy nevýhodné</a:t>
            </a:r>
          </a:p>
        </p:txBody>
      </p:sp>
      <p:sp>
        <p:nvSpPr>
          <p:cNvPr id="3" name="Zástupný obsah 2">
            <a:extLst>
              <a:ext uri="{FF2B5EF4-FFF2-40B4-BE49-F238E27FC236}">
                <a16:creationId xmlns:a16="http://schemas.microsoft.com/office/drawing/2014/main" id="{CD818483-8050-8970-733D-C1C6001D81E5}"/>
              </a:ext>
            </a:extLst>
          </p:cNvPr>
          <p:cNvSpPr>
            <a:spLocks noGrp="1"/>
          </p:cNvSpPr>
          <p:nvPr>
            <p:ph idx="1"/>
          </p:nvPr>
        </p:nvSpPr>
        <p:spPr>
          <a:xfrm>
            <a:off x="609521" y="1600201"/>
            <a:ext cx="3973517" cy="4525963"/>
          </a:xfrm>
        </p:spPr>
        <p:txBody>
          <a:bodyPr/>
          <a:lstStyle/>
          <a:p>
            <a:r>
              <a:rPr lang="cs-CZ" dirty="0"/>
              <a:t>Působení lobby  </a:t>
            </a:r>
          </a:p>
          <a:p>
            <a:r>
              <a:rPr lang="cs-CZ" dirty="0"/>
              <a:t>Je to jednodušší  pro developera</a:t>
            </a:r>
          </a:p>
          <a:p>
            <a:r>
              <a:rPr lang="cs-CZ" dirty="0"/>
              <a:t>Obec nemá finance</a:t>
            </a:r>
          </a:p>
          <a:p>
            <a:r>
              <a:rPr lang="cs-CZ" dirty="0"/>
              <a:t>Obec nemá sílu řešit centrální způsob administrativně</a:t>
            </a:r>
          </a:p>
        </p:txBody>
      </p:sp>
      <p:pic>
        <p:nvPicPr>
          <p:cNvPr id="5" name="Obrázek 4">
            <a:extLst>
              <a:ext uri="{FF2B5EF4-FFF2-40B4-BE49-F238E27FC236}">
                <a16:creationId xmlns:a16="http://schemas.microsoft.com/office/drawing/2014/main" id="{CFD6BEB4-9B0C-F921-6E2D-38673F74F2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27054" y="1600201"/>
            <a:ext cx="5976664" cy="3888432"/>
          </a:xfrm>
          <a:prstGeom prst="rect">
            <a:avLst/>
          </a:prstGeom>
        </p:spPr>
      </p:pic>
    </p:spTree>
    <p:extLst>
      <p:ext uri="{BB962C8B-B14F-4D97-AF65-F5344CB8AC3E}">
        <p14:creationId xmlns:p14="http://schemas.microsoft.com/office/powerpoint/2010/main" val="340774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a:extLst>
              <a:ext uri="{FF2B5EF4-FFF2-40B4-BE49-F238E27FC236}">
                <a16:creationId xmlns:a16="http://schemas.microsoft.com/office/drawing/2014/main" id="{B1227377-CC73-14B6-9452-25FFA3A9B5C9}"/>
              </a:ext>
            </a:extLst>
          </p:cNvPr>
          <p:cNvSpPr>
            <a:spLocks noGrp="1"/>
          </p:cNvSpPr>
          <p:nvPr>
            <p:ph type="title"/>
          </p:nvPr>
        </p:nvSpPr>
        <p:spPr>
          <a:xfrm>
            <a:off x="982638" y="188640"/>
            <a:ext cx="10657184" cy="1143000"/>
          </a:xfrm>
        </p:spPr>
        <p:txBody>
          <a:bodyPr>
            <a:normAutofit fontScale="90000"/>
          </a:bodyPr>
          <a:lstStyle/>
          <a:p>
            <a:r>
              <a:rPr lang="cs-CZ" altLang="cs-CZ" dirty="0"/>
              <a:t>Proč </a:t>
            </a:r>
            <a:r>
              <a:rPr lang="cs-CZ" altLang="cs-CZ" b="1" dirty="0"/>
              <a:t>jímky na vyvážení</a:t>
            </a:r>
            <a:r>
              <a:rPr lang="cs-CZ" altLang="cs-CZ" dirty="0"/>
              <a:t>, když je to skoro vždycky neudržitelné = nevýhodné pro všechny ?</a:t>
            </a:r>
          </a:p>
        </p:txBody>
      </p:sp>
      <p:sp>
        <p:nvSpPr>
          <p:cNvPr id="38915" name="Zástupný symbol pro obsah 2">
            <a:extLst>
              <a:ext uri="{FF2B5EF4-FFF2-40B4-BE49-F238E27FC236}">
                <a16:creationId xmlns:a16="http://schemas.microsoft.com/office/drawing/2014/main" id="{D9A1425B-BCD6-A629-9CE8-49FF1AF30FAE}"/>
              </a:ext>
            </a:extLst>
          </p:cNvPr>
          <p:cNvSpPr txBox="1">
            <a:spLocks/>
          </p:cNvSpPr>
          <p:nvPr/>
        </p:nvSpPr>
        <p:spPr bwMode="auto">
          <a:xfrm>
            <a:off x="1774726" y="1556792"/>
            <a:ext cx="972108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cs-CZ" altLang="cs-CZ" sz="2400" dirty="0"/>
              <a:t>Alibismus státní správy</a:t>
            </a:r>
          </a:p>
          <a:p>
            <a:r>
              <a:rPr lang="cs-CZ" altLang="cs-CZ" sz="2400" dirty="0"/>
              <a:t>Věřím, že to zase nějak </a:t>
            </a:r>
            <a:r>
              <a:rPr lang="cs-CZ" altLang="cs-CZ" sz="2400" dirty="0" err="1"/>
              <a:t>oprtám</a:t>
            </a:r>
            <a:r>
              <a:rPr lang="cs-CZ" altLang="cs-CZ" sz="2400" dirty="0"/>
              <a:t>, hlavně když mi povolí stavbu</a:t>
            </a:r>
          </a:p>
          <a:p>
            <a:r>
              <a:rPr lang="cs-CZ" altLang="cs-CZ" sz="2400" dirty="0"/>
              <a:t>Neumím si spočítat, kolik mne to bude stát, kdybych dodržoval na 100 % </a:t>
            </a:r>
          </a:p>
          <a:p>
            <a:r>
              <a:rPr lang="cs-CZ" altLang="cs-CZ" sz="2400" dirty="0"/>
              <a:t>Nehodnotím rizika – co když mi ty mé vody  na ČOV nevezmou..</a:t>
            </a:r>
          </a:p>
        </p:txBody>
      </p:sp>
      <p:pic>
        <p:nvPicPr>
          <p:cNvPr id="38916" name="Picture 3" descr="Plán vyvážení jímek">
            <a:extLst>
              <a:ext uri="{FF2B5EF4-FFF2-40B4-BE49-F238E27FC236}">
                <a16:creationId xmlns:a16="http://schemas.microsoft.com/office/drawing/2014/main" id="{EE0A1F87-837D-6C4E-41A9-11C6F0CC0FC6}"/>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350295" y="3692526"/>
            <a:ext cx="3705225" cy="2297113"/>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7" name="Picture 2" descr="Slévaný vzorek">
            <a:extLst>
              <a:ext uri="{FF2B5EF4-FFF2-40B4-BE49-F238E27FC236}">
                <a16:creationId xmlns:a16="http://schemas.microsoft.com/office/drawing/2014/main" id="{A1658383-5547-C87B-ED98-91F9D559FC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90469" y="3659189"/>
            <a:ext cx="36004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38C177-2DF6-85C7-0920-F29D36E2D7B9}"/>
              </a:ext>
            </a:extLst>
          </p:cNvPr>
          <p:cNvSpPr>
            <a:spLocks noGrp="1"/>
          </p:cNvSpPr>
          <p:nvPr>
            <p:ph type="title"/>
          </p:nvPr>
        </p:nvSpPr>
        <p:spPr/>
        <p:txBody>
          <a:bodyPr/>
          <a:lstStyle/>
          <a:p>
            <a:r>
              <a:rPr lang="cs-CZ" dirty="0"/>
              <a:t>Proč nezkusíme ještě něco jiného?</a:t>
            </a:r>
          </a:p>
        </p:txBody>
      </p:sp>
      <p:sp>
        <p:nvSpPr>
          <p:cNvPr id="3" name="Zástupný obsah 2">
            <a:extLst>
              <a:ext uri="{FF2B5EF4-FFF2-40B4-BE49-F238E27FC236}">
                <a16:creationId xmlns:a16="http://schemas.microsoft.com/office/drawing/2014/main" id="{AC3BE0DD-B1CC-AAB4-86AA-545BDEA58675}"/>
              </a:ext>
            </a:extLst>
          </p:cNvPr>
          <p:cNvSpPr>
            <a:spLocks noGrp="1"/>
          </p:cNvSpPr>
          <p:nvPr>
            <p:ph idx="1"/>
          </p:nvPr>
        </p:nvSpPr>
        <p:spPr/>
        <p:txBody>
          <a:bodyPr/>
          <a:lstStyle/>
          <a:p>
            <a:r>
              <a:rPr lang="cs-CZ" dirty="0"/>
              <a:t>Třeba bezvodá řešení nebo kombinace</a:t>
            </a:r>
          </a:p>
          <a:p>
            <a:pPr lvl="1"/>
            <a:r>
              <a:rPr lang="cs-CZ" sz="2400" dirty="0"/>
              <a:t>Jímka (nebo suchý záchod, vakuový záchod) na hnědé vody a extenzivní ČOV na šedé vody ???? – nejefektivnější řešení venkova, ale nejen  (Bill Gates)</a:t>
            </a:r>
          </a:p>
        </p:txBody>
      </p:sp>
      <p:pic>
        <p:nvPicPr>
          <p:cNvPr id="4" name="Obrázek 3">
            <a:extLst>
              <a:ext uri="{FF2B5EF4-FFF2-40B4-BE49-F238E27FC236}">
                <a16:creationId xmlns:a16="http://schemas.microsoft.com/office/drawing/2014/main" id="{95062370-BA26-11FB-955F-1B2860AABF2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02718" y="2924944"/>
            <a:ext cx="9234779"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502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obrázek 3"/>
          <p:cNvSpPr>
            <a:spLocks noGrp="1"/>
          </p:cNvSpPr>
          <p:nvPr>
            <p:ph type="pic" sz="quarter" idx="10"/>
          </p:nvPr>
        </p:nvSpPr>
        <p:spPr/>
      </p:sp>
      <p:sp>
        <p:nvSpPr>
          <p:cNvPr id="5" name="Zástupný symbol pro obrázek 4"/>
          <p:cNvSpPr>
            <a:spLocks noGrp="1"/>
          </p:cNvSpPr>
          <p:nvPr>
            <p:ph type="pic" sz="quarter" idx="11"/>
          </p:nvPr>
        </p:nvSpPr>
        <p:spPr/>
      </p:sp>
      <p:pic>
        <p:nvPicPr>
          <p:cNvPr id="6" name="Picture 2"/>
          <p:cNvPicPr>
            <a:picLocks noChangeAspect="1" noChangeArrowheads="1"/>
          </p:cNvPicPr>
          <p:nvPr/>
        </p:nvPicPr>
        <p:blipFill>
          <a:blip r:embed="rId2"/>
          <a:srcRect/>
          <a:stretch>
            <a:fillRect/>
          </a:stretch>
        </p:blipFill>
        <p:spPr bwMode="auto">
          <a:xfrm>
            <a:off x="838090" y="351823"/>
            <a:ext cx="10295184" cy="5785894"/>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a:extLst>
              <a:ext uri="{FF2B5EF4-FFF2-40B4-BE49-F238E27FC236}">
                <a16:creationId xmlns:a16="http://schemas.microsoft.com/office/drawing/2014/main" id="{5F4BE71B-F55D-451C-B17A-994B80DFE4E5}"/>
              </a:ext>
            </a:extLst>
          </p:cNvPr>
          <p:cNvSpPr>
            <a:spLocks noGrp="1"/>
          </p:cNvSpPr>
          <p:nvPr>
            <p:ph type="title"/>
          </p:nvPr>
        </p:nvSpPr>
        <p:spPr/>
        <p:txBody>
          <a:bodyPr>
            <a:normAutofit fontScale="90000"/>
          </a:bodyPr>
          <a:lstStyle/>
          <a:p>
            <a:r>
              <a:rPr lang="cs-CZ" altLang="cs-CZ" dirty="0"/>
              <a:t>Nehledáme optimální řešení a nemáme metodiku..</a:t>
            </a:r>
            <a:br>
              <a:rPr lang="cs-CZ" altLang="cs-CZ" dirty="0"/>
            </a:br>
            <a:r>
              <a:rPr lang="cs-CZ" altLang="cs-CZ" sz="2000" dirty="0"/>
              <a:t>holistický přístup – aneb nejen ekonomika je důležitá </a:t>
            </a:r>
            <a:r>
              <a:rPr lang="cs-CZ" altLang="cs-CZ" sz="2000" dirty="0">
                <a:highlight>
                  <a:srgbClr val="FFFF00"/>
                </a:highlight>
              </a:rPr>
              <a:t>a bez předsudků !!!!!!!</a:t>
            </a:r>
            <a:br>
              <a:rPr lang="cs-CZ" altLang="cs-CZ" sz="2000" dirty="0"/>
            </a:br>
            <a:endParaRPr lang="cs-CZ" altLang="cs-CZ" sz="2000" dirty="0"/>
          </a:p>
        </p:txBody>
      </p:sp>
      <p:sp>
        <p:nvSpPr>
          <p:cNvPr id="3" name="Zástupný obsah 2">
            <a:extLst>
              <a:ext uri="{FF2B5EF4-FFF2-40B4-BE49-F238E27FC236}">
                <a16:creationId xmlns:a16="http://schemas.microsoft.com/office/drawing/2014/main" id="{A662172E-DAAA-46C7-874A-D401867FEE21}"/>
              </a:ext>
            </a:extLst>
          </p:cNvPr>
          <p:cNvSpPr>
            <a:spLocks noGrp="1"/>
          </p:cNvSpPr>
          <p:nvPr>
            <p:ph idx="1"/>
          </p:nvPr>
        </p:nvSpPr>
        <p:spPr>
          <a:xfrm>
            <a:off x="262558" y="1600201"/>
            <a:ext cx="11809311" cy="4525963"/>
          </a:xfrm>
        </p:spPr>
        <p:txBody>
          <a:bodyPr>
            <a:normAutofit/>
          </a:bodyPr>
          <a:lstStyle/>
          <a:p>
            <a:pPr>
              <a:defRPr/>
            </a:pPr>
            <a:r>
              <a:rPr lang="cs-CZ" dirty="0"/>
              <a:t>Parametry udržitelnosti obecně: </a:t>
            </a:r>
          </a:p>
          <a:p>
            <a:pPr lvl="1">
              <a:defRPr/>
            </a:pPr>
            <a:r>
              <a:rPr lang="cs-CZ" dirty="0">
                <a:highlight>
                  <a:srgbClr val="FFFF00"/>
                </a:highlight>
              </a:rPr>
              <a:t>Ekonomické – LCA, provoz zvlášť</a:t>
            </a:r>
          </a:p>
          <a:p>
            <a:pPr lvl="1">
              <a:defRPr/>
            </a:pPr>
            <a:r>
              <a:rPr lang="cs-CZ" dirty="0"/>
              <a:t>Ekologické – LCA, CO2, nejen N a P</a:t>
            </a:r>
          </a:p>
          <a:p>
            <a:pPr lvl="1">
              <a:defRPr/>
            </a:pPr>
            <a:r>
              <a:rPr lang="cs-CZ" dirty="0"/>
              <a:t>Sociální – dopady na odběratele</a:t>
            </a:r>
          </a:p>
          <a:p>
            <a:pPr marL="457200" lvl="1" indent="0">
              <a:buNone/>
              <a:defRPr/>
            </a:pPr>
            <a:endParaRPr lang="cs-CZ" dirty="0"/>
          </a:p>
          <a:p>
            <a:pPr lvl="1">
              <a:defRPr/>
            </a:pPr>
            <a:r>
              <a:rPr lang="cs-CZ" dirty="0"/>
              <a:t>Navíc </a:t>
            </a:r>
          </a:p>
          <a:p>
            <a:pPr lvl="2">
              <a:defRPr/>
            </a:pPr>
            <a:r>
              <a:rPr lang="cs-CZ" dirty="0"/>
              <a:t>posouzení odolnosti, riziková analýza</a:t>
            </a:r>
          </a:p>
          <a:p>
            <a:pPr lvl="2">
              <a:defRPr/>
            </a:pPr>
            <a:r>
              <a:rPr lang="cs-CZ" dirty="0"/>
              <a:t>Akceptovatelnost obyvateli                               </a:t>
            </a:r>
            <a:r>
              <a:rPr lang="cs-CZ" dirty="0">
                <a:highlight>
                  <a:srgbClr val="FFFF00"/>
                </a:highlight>
              </a:rPr>
              <a:t>Ale je udržitelnost udržitelná a chtěná?</a:t>
            </a:r>
          </a:p>
          <a:p>
            <a:pPr marL="914400" lvl="2" indent="0">
              <a:buNone/>
              <a:defRPr/>
            </a:pPr>
            <a:r>
              <a:rPr lang="cs-CZ" dirty="0">
                <a:highlight>
                  <a:srgbClr val="FFFF00"/>
                </a:highlight>
              </a:rPr>
              <a:t>                                                                                   stavba kanalizace dělá HDP…</a:t>
            </a:r>
          </a:p>
          <a:p>
            <a:pPr lvl="2">
              <a:defRPr/>
            </a:pPr>
            <a:endParaRPr lang="cs-CZ" dirty="0"/>
          </a:p>
          <a:p>
            <a:pPr lvl="1">
              <a:defRPr/>
            </a:pPr>
            <a:endParaRPr lang="cs-CZ" dirty="0"/>
          </a:p>
        </p:txBody>
      </p:sp>
      <p:pic>
        <p:nvPicPr>
          <p:cNvPr id="10244" name="Obrázek 6">
            <a:extLst>
              <a:ext uri="{FF2B5EF4-FFF2-40B4-BE49-F238E27FC236}">
                <a16:creationId xmlns:a16="http://schemas.microsoft.com/office/drawing/2014/main" id="{6CC0FEB3-AF97-4B2F-BE0E-FC8314F163D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11230" y="2259806"/>
            <a:ext cx="449580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2481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55A9BB-B024-C84A-333E-307BF18294DE}"/>
              </a:ext>
            </a:extLst>
          </p:cNvPr>
          <p:cNvSpPr>
            <a:spLocks noGrp="1"/>
          </p:cNvSpPr>
          <p:nvPr>
            <p:ph type="title"/>
          </p:nvPr>
        </p:nvSpPr>
        <p:spPr/>
        <p:txBody>
          <a:bodyPr/>
          <a:lstStyle/>
          <a:p>
            <a:r>
              <a:rPr lang="cs-CZ" dirty="0"/>
              <a:t>Úkol pro umělou inteligenci (budoucnost?) </a:t>
            </a:r>
          </a:p>
        </p:txBody>
      </p:sp>
      <p:sp>
        <p:nvSpPr>
          <p:cNvPr id="3" name="Zástupný obsah 2">
            <a:extLst>
              <a:ext uri="{FF2B5EF4-FFF2-40B4-BE49-F238E27FC236}">
                <a16:creationId xmlns:a16="http://schemas.microsoft.com/office/drawing/2014/main" id="{1EA6C56E-C9E6-A123-DE8C-55E39DCF38DE}"/>
              </a:ext>
            </a:extLst>
          </p:cNvPr>
          <p:cNvSpPr>
            <a:spLocks noGrp="1"/>
          </p:cNvSpPr>
          <p:nvPr>
            <p:ph idx="1"/>
          </p:nvPr>
        </p:nvSpPr>
        <p:spPr>
          <a:xfrm>
            <a:off x="550590" y="1556792"/>
            <a:ext cx="6205765" cy="4525963"/>
          </a:xfrm>
        </p:spPr>
        <p:txBody>
          <a:bodyPr>
            <a:normAutofit fontScale="85000" lnSpcReduction="10000"/>
          </a:bodyPr>
          <a:lstStyle/>
          <a:p>
            <a:r>
              <a:rPr lang="cs-CZ" dirty="0"/>
              <a:t>Vícekriteriální rozhodování s měnící se vahou jednotlivých kritérií …</a:t>
            </a:r>
          </a:p>
          <a:p>
            <a:r>
              <a:rPr lang="cs-CZ" dirty="0"/>
              <a:t>Uplatnění reálných rizik</a:t>
            </a:r>
          </a:p>
          <a:p>
            <a:r>
              <a:rPr lang="cs-CZ" dirty="0"/>
              <a:t>Minimalizace nepodloženého předjímání – </a:t>
            </a:r>
            <a:r>
              <a:rPr lang="cs-CZ" dirty="0">
                <a:highlight>
                  <a:srgbClr val="FFFF00"/>
                </a:highlight>
              </a:rPr>
              <a:t>odborníci na každé kritérium !!!!</a:t>
            </a:r>
          </a:p>
          <a:p>
            <a:endParaRPr lang="cs-CZ" dirty="0"/>
          </a:p>
          <a:p>
            <a:r>
              <a:rPr lang="cs-CZ" dirty="0"/>
              <a:t>Cíl</a:t>
            </a:r>
          </a:p>
          <a:p>
            <a:r>
              <a:rPr lang="cs-CZ" dirty="0">
                <a:highlight>
                  <a:srgbClr val="FFFF00"/>
                </a:highlight>
              </a:rPr>
              <a:t>Odstranění nepodložených subjektivních názorů </a:t>
            </a:r>
            <a:r>
              <a:rPr lang="cs-CZ" dirty="0"/>
              <a:t>a minimalizace vlivu </a:t>
            </a:r>
            <a:r>
              <a:rPr lang="cs-CZ" dirty="0" err="1"/>
              <a:t>Dunning</a:t>
            </a:r>
            <a:r>
              <a:rPr lang="cs-CZ" dirty="0"/>
              <a:t> </a:t>
            </a:r>
            <a:r>
              <a:rPr lang="cs-CZ" dirty="0" err="1"/>
              <a:t>Kruger</a:t>
            </a:r>
            <a:r>
              <a:rPr lang="cs-CZ" dirty="0"/>
              <a:t> efektu … ale??</a:t>
            </a:r>
          </a:p>
          <a:p>
            <a:endParaRPr lang="cs-CZ" dirty="0"/>
          </a:p>
        </p:txBody>
      </p:sp>
      <p:pic>
        <p:nvPicPr>
          <p:cNvPr id="1026" name="Picture 2">
            <a:extLst>
              <a:ext uri="{FF2B5EF4-FFF2-40B4-BE49-F238E27FC236}">
                <a16:creationId xmlns:a16="http://schemas.microsoft.com/office/drawing/2014/main" id="{A2CEB991-FA9B-9EDC-DDCF-7CF0EA5A8A2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59301" y="1556792"/>
            <a:ext cx="4621591" cy="412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426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D1F465-A1B7-452A-B787-A36C3DEFDB32}"/>
              </a:ext>
            </a:extLst>
          </p:cNvPr>
          <p:cNvSpPr>
            <a:spLocks noGrp="1"/>
          </p:cNvSpPr>
          <p:nvPr>
            <p:ph type="title"/>
          </p:nvPr>
        </p:nvSpPr>
        <p:spPr/>
        <p:txBody>
          <a:bodyPr>
            <a:normAutofit fontScale="90000"/>
          </a:bodyPr>
          <a:lstStyle/>
          <a:p>
            <a:r>
              <a:rPr lang="cs-CZ" dirty="0"/>
              <a:t>IWA a možnosti řešení sanitace  výzva k akci              – viz stránky </a:t>
            </a:r>
            <a:r>
              <a:rPr lang="cs-CZ" dirty="0" err="1"/>
              <a:t>CzWA</a:t>
            </a:r>
            <a:endParaRPr lang="cs-CZ" dirty="0"/>
          </a:p>
        </p:txBody>
      </p:sp>
      <p:sp>
        <p:nvSpPr>
          <p:cNvPr id="3" name="Zástupný obsah 2">
            <a:extLst>
              <a:ext uri="{FF2B5EF4-FFF2-40B4-BE49-F238E27FC236}">
                <a16:creationId xmlns:a16="http://schemas.microsoft.com/office/drawing/2014/main" id="{A2392DC7-0694-4B9A-931F-35B6F189ABC8}"/>
              </a:ext>
            </a:extLst>
          </p:cNvPr>
          <p:cNvSpPr>
            <a:spLocks noGrp="1"/>
          </p:cNvSpPr>
          <p:nvPr>
            <p:ph idx="1"/>
          </p:nvPr>
        </p:nvSpPr>
        <p:spPr/>
        <p:txBody>
          <a:bodyPr/>
          <a:lstStyle/>
          <a:p>
            <a:endParaRPr lang="cs-CZ" dirty="0"/>
          </a:p>
        </p:txBody>
      </p:sp>
      <p:graphicFrame>
        <p:nvGraphicFramePr>
          <p:cNvPr id="4" name="Objekt 3">
            <a:extLst>
              <a:ext uri="{FF2B5EF4-FFF2-40B4-BE49-F238E27FC236}">
                <a16:creationId xmlns:a16="http://schemas.microsoft.com/office/drawing/2014/main" id="{18528E16-C624-4271-9BD4-2C79A6E388FA}"/>
              </a:ext>
            </a:extLst>
          </p:cNvPr>
          <p:cNvGraphicFramePr>
            <a:graphicFrameLocks noChangeAspect="1"/>
          </p:cNvGraphicFramePr>
          <p:nvPr>
            <p:extLst>
              <p:ext uri="{D42A27DB-BD31-4B8C-83A1-F6EECF244321}">
                <p14:modId xmlns:p14="http://schemas.microsoft.com/office/powerpoint/2010/main" val="1107308136"/>
              </p:ext>
            </p:extLst>
          </p:nvPr>
        </p:nvGraphicFramePr>
        <p:xfrm>
          <a:off x="609520" y="1607276"/>
          <a:ext cx="9435782" cy="4191857"/>
        </p:xfrm>
        <a:graphic>
          <a:graphicData uri="http://schemas.openxmlformats.org/presentationml/2006/ole">
            <mc:AlternateContent xmlns:mc="http://schemas.openxmlformats.org/markup-compatibility/2006">
              <mc:Choice xmlns:v="urn:schemas-microsoft-com:vml" Requires="v">
                <p:oleObj name="Rastrový obrázek" r:id="rId2" imgW="11260122" imgH="7504762" progId="Paint.Picture">
                  <p:embed/>
                </p:oleObj>
              </mc:Choice>
              <mc:Fallback>
                <p:oleObj name="Rastrový obrázek" r:id="rId2" imgW="11260122" imgH="7504762" progId="Paint.Picture">
                  <p:embed/>
                  <p:pic>
                    <p:nvPicPr>
                      <p:cNvPr id="4" name="Objekt 3">
                        <a:extLst>
                          <a:ext uri="{FF2B5EF4-FFF2-40B4-BE49-F238E27FC236}">
                            <a16:creationId xmlns:a16="http://schemas.microsoft.com/office/drawing/2014/main" id="{18528E16-C624-4271-9BD4-2C79A6E38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20" y="1607276"/>
                        <a:ext cx="9435782" cy="4191857"/>
                      </a:xfrm>
                      <a:prstGeom prst="rect">
                        <a:avLst/>
                      </a:prstGeom>
                      <a:noFill/>
                    </p:spPr>
                  </p:pic>
                </p:oleObj>
              </mc:Fallback>
            </mc:AlternateContent>
          </a:graphicData>
        </a:graphic>
      </p:graphicFrame>
      <p:sp>
        <p:nvSpPr>
          <p:cNvPr id="5" name="TextovéPole 4">
            <a:extLst>
              <a:ext uri="{FF2B5EF4-FFF2-40B4-BE49-F238E27FC236}">
                <a16:creationId xmlns:a16="http://schemas.microsoft.com/office/drawing/2014/main" id="{34BC92E2-AA45-49C9-9212-3D0C554FE3F2}"/>
              </a:ext>
            </a:extLst>
          </p:cNvPr>
          <p:cNvSpPr txBox="1"/>
          <p:nvPr/>
        </p:nvSpPr>
        <p:spPr>
          <a:xfrm>
            <a:off x="8255446" y="5157192"/>
            <a:ext cx="3096344" cy="738664"/>
          </a:xfrm>
          <a:prstGeom prst="rect">
            <a:avLst/>
          </a:prstGeom>
          <a:noFill/>
        </p:spPr>
        <p:txBody>
          <a:bodyPr wrap="square" rtlCol="0">
            <a:spAutoFit/>
          </a:bodyPr>
          <a:lstStyle/>
          <a:p>
            <a:r>
              <a:rPr lang="cs-CZ" sz="1400" dirty="0">
                <a:highlight>
                  <a:srgbClr val="FFFF00"/>
                </a:highlight>
              </a:rPr>
              <a:t>Odkanalizování = sanitace</a:t>
            </a:r>
          </a:p>
          <a:p>
            <a:r>
              <a:rPr lang="cs-CZ" sz="1400" dirty="0">
                <a:highlight>
                  <a:srgbClr val="FFFF00"/>
                </a:highlight>
              </a:rPr>
              <a:t>a nemusí to být jen veřejná kanalizace, ale i jiné možnosti …………. Bill Gates</a:t>
            </a:r>
          </a:p>
        </p:txBody>
      </p:sp>
      <p:sp>
        <p:nvSpPr>
          <p:cNvPr id="6" name="TextovéPole 5">
            <a:extLst>
              <a:ext uri="{FF2B5EF4-FFF2-40B4-BE49-F238E27FC236}">
                <a16:creationId xmlns:a16="http://schemas.microsoft.com/office/drawing/2014/main" id="{E3C85439-2EF9-9D5A-BDD4-FCF79C59A563}"/>
              </a:ext>
            </a:extLst>
          </p:cNvPr>
          <p:cNvSpPr txBox="1"/>
          <p:nvPr/>
        </p:nvSpPr>
        <p:spPr>
          <a:xfrm flipH="1">
            <a:off x="8831510" y="1624291"/>
            <a:ext cx="3240360" cy="1200329"/>
          </a:xfrm>
          <a:prstGeom prst="rect">
            <a:avLst/>
          </a:prstGeom>
          <a:noFill/>
        </p:spPr>
        <p:txBody>
          <a:bodyPr wrap="square" rtlCol="0">
            <a:spAutoFit/>
          </a:bodyPr>
          <a:lstStyle/>
          <a:p>
            <a:r>
              <a:rPr lang="cs-CZ" dirty="0"/>
              <a:t>Odkanalizování, kanalizace</a:t>
            </a:r>
          </a:p>
          <a:p>
            <a:endParaRPr lang="cs-CZ" dirty="0"/>
          </a:p>
          <a:p>
            <a:endParaRPr lang="cs-CZ" dirty="0"/>
          </a:p>
          <a:p>
            <a:r>
              <a:rPr lang="cs-CZ" dirty="0"/>
              <a:t>kanalizační potrubí, ale řešení</a:t>
            </a:r>
          </a:p>
        </p:txBody>
      </p:sp>
      <p:sp>
        <p:nvSpPr>
          <p:cNvPr id="7" name="Nerovná se 6">
            <a:extLst>
              <a:ext uri="{FF2B5EF4-FFF2-40B4-BE49-F238E27FC236}">
                <a16:creationId xmlns:a16="http://schemas.microsoft.com/office/drawing/2014/main" id="{F510C6BB-2B8D-1EEB-5188-C3C30942AB8D}"/>
              </a:ext>
            </a:extLst>
          </p:cNvPr>
          <p:cNvSpPr/>
          <p:nvPr/>
        </p:nvSpPr>
        <p:spPr>
          <a:xfrm>
            <a:off x="9551590" y="2021575"/>
            <a:ext cx="576064" cy="405759"/>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155793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F40673-3701-43A6-9751-FAAD39AC3ACB}"/>
              </a:ext>
            </a:extLst>
          </p:cNvPr>
          <p:cNvSpPr>
            <a:spLocks noGrp="1"/>
          </p:cNvSpPr>
          <p:nvPr>
            <p:ph type="title"/>
          </p:nvPr>
        </p:nvSpPr>
        <p:spPr>
          <a:xfrm>
            <a:off x="1877566" y="116632"/>
            <a:ext cx="8229600" cy="1143000"/>
          </a:xfrm>
        </p:spPr>
        <p:txBody>
          <a:bodyPr/>
          <a:lstStyle/>
          <a:p>
            <a:r>
              <a:rPr lang="cs-CZ" dirty="0"/>
              <a:t>Možnosti odkanalizování venkova</a:t>
            </a:r>
          </a:p>
        </p:txBody>
      </p:sp>
      <p:sp>
        <p:nvSpPr>
          <p:cNvPr id="3" name="Zástupný obsah 2">
            <a:extLst>
              <a:ext uri="{FF2B5EF4-FFF2-40B4-BE49-F238E27FC236}">
                <a16:creationId xmlns:a16="http://schemas.microsoft.com/office/drawing/2014/main" id="{E09FEC3B-9AC2-435D-9028-55977FF740DB}"/>
              </a:ext>
            </a:extLst>
          </p:cNvPr>
          <p:cNvSpPr>
            <a:spLocks noGrp="1"/>
          </p:cNvSpPr>
          <p:nvPr>
            <p:ph idx="1"/>
          </p:nvPr>
        </p:nvSpPr>
        <p:spPr>
          <a:xfrm>
            <a:off x="1126654" y="1340768"/>
            <a:ext cx="10225136" cy="4525963"/>
          </a:xfrm>
        </p:spPr>
        <p:txBody>
          <a:bodyPr>
            <a:normAutofit lnSpcReduction="10000"/>
          </a:bodyPr>
          <a:lstStyle/>
          <a:p>
            <a:r>
              <a:rPr lang="cs-CZ" dirty="0"/>
              <a:t>Centrálně v lokalitě – kanalizace (případně dovoz </a:t>
            </a:r>
            <a:r>
              <a:rPr lang="cs-CZ" dirty="0" err="1"/>
              <a:t>fekálem</a:t>
            </a:r>
            <a:r>
              <a:rPr lang="cs-CZ" dirty="0"/>
              <a:t>)</a:t>
            </a:r>
          </a:p>
          <a:p>
            <a:r>
              <a:rPr lang="cs-CZ" dirty="0"/>
              <a:t>Centrálně s odvedením (odvezením) vod mimo lokalitu</a:t>
            </a:r>
          </a:p>
          <a:p>
            <a:r>
              <a:rPr lang="cs-CZ" dirty="0"/>
              <a:t>Kombinace centrálního a decentrálního řešení</a:t>
            </a:r>
          </a:p>
          <a:p>
            <a:pPr marL="0" indent="0">
              <a:buNone/>
            </a:pPr>
            <a:r>
              <a:rPr lang="cs-CZ" dirty="0"/>
              <a:t>    = </a:t>
            </a:r>
            <a:r>
              <a:rPr lang="cs-CZ" dirty="0" err="1"/>
              <a:t>maloprofilová</a:t>
            </a:r>
            <a:r>
              <a:rPr lang="cs-CZ" dirty="0"/>
              <a:t> kanalizace </a:t>
            </a:r>
            <a:r>
              <a:rPr lang="cs-CZ" sz="1800" dirty="0"/>
              <a:t>(septik + čerpání na ČOV)</a:t>
            </a:r>
          </a:p>
          <a:p>
            <a:r>
              <a:rPr lang="cs-CZ" dirty="0" err="1"/>
              <a:t>Decentrálně</a:t>
            </a:r>
            <a:r>
              <a:rPr lang="cs-CZ" dirty="0"/>
              <a:t> – pomocí skupinových čistíren</a:t>
            </a:r>
          </a:p>
          <a:p>
            <a:r>
              <a:rPr lang="cs-CZ" dirty="0" err="1"/>
              <a:t>Decentrálně</a:t>
            </a:r>
            <a:r>
              <a:rPr lang="cs-CZ" dirty="0"/>
              <a:t> – pomocí solitérních řešení - DČOV</a:t>
            </a:r>
          </a:p>
          <a:p>
            <a:r>
              <a:rPr lang="cs-CZ" dirty="0"/>
              <a:t>Bezvodými řešeními (suché záchody + ČOV)</a:t>
            </a:r>
          </a:p>
          <a:p>
            <a:r>
              <a:rPr lang="cs-CZ" dirty="0">
                <a:solidFill>
                  <a:srgbClr val="92D050"/>
                </a:solidFill>
              </a:rPr>
              <a:t>Intenzivně x extenzivně (NBS)</a:t>
            </a:r>
          </a:p>
        </p:txBody>
      </p:sp>
    </p:spTree>
    <p:extLst>
      <p:ext uri="{BB962C8B-B14F-4D97-AF65-F5344CB8AC3E}">
        <p14:creationId xmlns:p14="http://schemas.microsoft.com/office/powerpoint/2010/main" val="1404819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šablona široká ASIO NEW.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9465" cy="6858000"/>
          </a:xfrm>
          <a:prstGeom prst="rect">
            <a:avLst/>
          </a:prstGeom>
        </p:spPr>
      </p:pic>
      <p:pic>
        <p:nvPicPr>
          <p:cNvPr id="4" name="Obrázek 3">
            <a:extLst>
              <a:ext uri="{FF2B5EF4-FFF2-40B4-BE49-F238E27FC236}">
                <a16:creationId xmlns:a16="http://schemas.microsoft.com/office/drawing/2014/main" id="{91F490FD-3099-9D24-E8A0-8F0B872269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13609"/>
            <a:ext cx="10292731" cy="3855751"/>
          </a:xfrm>
          <a:prstGeom prst="rect">
            <a:avLst/>
          </a:prstGeom>
        </p:spPr>
      </p:pic>
      <p:sp>
        <p:nvSpPr>
          <p:cNvPr id="2" name="Nadpis 1"/>
          <p:cNvSpPr>
            <a:spLocks noGrp="1"/>
          </p:cNvSpPr>
          <p:nvPr>
            <p:ph type="ctrTitle"/>
          </p:nvPr>
        </p:nvSpPr>
        <p:spPr>
          <a:xfrm>
            <a:off x="1054647" y="2129210"/>
            <a:ext cx="9505056" cy="1370583"/>
          </a:xfrm>
        </p:spPr>
        <p:txBody>
          <a:bodyPr>
            <a:normAutofit/>
          </a:bodyPr>
          <a:lstStyle/>
          <a:p>
            <a:pPr algn="ctr">
              <a:spcAft>
                <a:spcPts val="600"/>
              </a:spcAft>
            </a:pPr>
            <a:r>
              <a:rPr lang="cs-CZ" sz="4000" b="1" dirty="0">
                <a:effectLst/>
                <a:latin typeface="Calibri" panose="020F0502020204030204" pitchFamily="34" charset="0"/>
                <a:ea typeface="Calibri" panose="020F0502020204030204" pitchFamily="34" charset="0"/>
                <a:cs typeface="Times New Roman" panose="02020603050405020304" pitchFamily="18" charset="0"/>
              </a:rPr>
              <a:t>ODKANALIZOVÁNÍ MALÝCH OBCÍ                    STARÉ I NOVÉ POHLEDY NA ŘEŠENÍ</a:t>
            </a:r>
            <a:endParaRPr lang="cs-CZ"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Nadpis 1"/>
          <p:cNvSpPr txBox="1">
            <a:spLocks/>
          </p:cNvSpPr>
          <p:nvPr/>
        </p:nvSpPr>
        <p:spPr>
          <a:xfrm>
            <a:off x="791040" y="3423321"/>
            <a:ext cx="10361851" cy="50405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a:solidFill>
                  <a:srgbClr val="1F407A"/>
                </a:solidFill>
                <a:latin typeface="Arial" pitchFamily="34" charset="0"/>
                <a:ea typeface="+mj-ea"/>
                <a:cs typeface="Arial" pitchFamily="34" charset="0"/>
              </a:rPr>
              <a:t>Karel Plotěný</a:t>
            </a:r>
            <a:endParaRPr kumimoji="0" lang="cs-CZ" sz="2400" b="0" i="0" u="none" strike="noStrike" kern="1200" cap="none" spc="0" normalizeH="0" baseline="0" noProof="0" dirty="0">
              <a:ln>
                <a:noFill/>
              </a:ln>
              <a:solidFill>
                <a:srgbClr val="1F407A"/>
              </a:solidFill>
              <a:effectLst/>
              <a:uLnTx/>
              <a:uFillTx/>
              <a:latin typeface="Arial" pitchFamily="34" charset="0"/>
              <a:ea typeface="+mj-ea"/>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Rectangle 5">
            <a:extLst>
              <a:ext uri="{FF2B5EF4-FFF2-40B4-BE49-F238E27FC236}">
                <a16:creationId xmlns:a16="http://schemas.microsoft.com/office/drawing/2014/main" id="{51E0D47B-C434-46C3-B2C6-CE2E9AE44776}"/>
              </a:ext>
            </a:extLst>
          </p:cNvPr>
          <p:cNvSpPr>
            <a:spLocks noGrp="1" noChangeArrowheads="1"/>
          </p:cNvSpPr>
          <p:nvPr>
            <p:ph type="subTitle" idx="1"/>
          </p:nvPr>
        </p:nvSpPr>
        <p:spPr>
          <a:xfrm>
            <a:off x="1774031" y="3141663"/>
            <a:ext cx="8534400" cy="5943600"/>
          </a:xfrm>
          <a:noFill/>
          <a:ln/>
        </p:spPr>
        <p:txBody>
          <a:bodyPr/>
          <a:lstStyle/>
          <a:p>
            <a:endParaRPr lang="cs-CZ" altLang="cs-CZ" b="1" dirty="0">
              <a:effectLst>
                <a:outerShdw blurRad="38100" dist="38100" dir="2700000" algn="tl">
                  <a:srgbClr val="C0C0C0"/>
                </a:outerShdw>
              </a:effectLst>
            </a:endParaRPr>
          </a:p>
          <a:p>
            <a:endParaRPr lang="cs-CZ" altLang="cs-CZ" b="1" dirty="0">
              <a:effectLst>
                <a:outerShdw blurRad="38100" dist="38100" dir="2700000" algn="tl">
                  <a:srgbClr val="C0C0C0"/>
                </a:outerShdw>
              </a:effectLst>
            </a:endParaRPr>
          </a:p>
          <a:p>
            <a:endParaRPr lang="cs-CZ" altLang="cs-CZ" b="1" dirty="0">
              <a:solidFill>
                <a:schemeClr val="tx1"/>
              </a:solidFill>
              <a:latin typeface="Trebuchet MS" panose="020B0603020202020204" pitchFamily="34" charset="0"/>
            </a:endParaRPr>
          </a:p>
          <a:p>
            <a:endParaRPr lang="cs-CZ" altLang="cs-CZ" b="1" dirty="0">
              <a:solidFill>
                <a:schemeClr val="tx1"/>
              </a:solidFill>
              <a:latin typeface="Trebuchet MS" panose="020B0603020202020204" pitchFamily="34" charset="0"/>
            </a:endParaRPr>
          </a:p>
          <a:p>
            <a:endParaRPr lang="cs-CZ" altLang="cs-CZ" b="1" dirty="0">
              <a:solidFill>
                <a:schemeClr val="tx1"/>
              </a:solidFill>
              <a:latin typeface="Trebuchet MS" panose="020B0603020202020204" pitchFamily="34" charset="0"/>
            </a:endParaRPr>
          </a:p>
          <a:p>
            <a:endParaRPr lang="cs-CZ" altLang="cs-CZ" b="1" dirty="0">
              <a:solidFill>
                <a:schemeClr val="tx1"/>
              </a:solidFill>
              <a:latin typeface="Trebuchet MS" panose="020B0603020202020204" pitchFamily="34" charset="0"/>
            </a:endParaRPr>
          </a:p>
          <a:p>
            <a:endParaRPr lang="cs-CZ" altLang="cs-CZ" b="1" dirty="0">
              <a:effectLst>
                <a:outerShdw blurRad="38100" dist="38100" dir="2700000" algn="tl">
                  <a:srgbClr val="C0C0C0"/>
                </a:outerShdw>
              </a:effectLst>
              <a:latin typeface="Trebuchet MS" panose="020B0603020202020204" pitchFamily="34" charset="0"/>
            </a:endParaRPr>
          </a:p>
        </p:txBody>
      </p:sp>
      <p:sp>
        <p:nvSpPr>
          <p:cNvPr id="211974" name="Rectangle 6">
            <a:extLst>
              <a:ext uri="{FF2B5EF4-FFF2-40B4-BE49-F238E27FC236}">
                <a16:creationId xmlns:a16="http://schemas.microsoft.com/office/drawing/2014/main" id="{37FDE01C-8821-4260-83D9-69715DDF287F}"/>
              </a:ext>
            </a:extLst>
          </p:cNvPr>
          <p:cNvSpPr>
            <a:spLocks noChangeArrowheads="1"/>
          </p:cNvSpPr>
          <p:nvPr/>
        </p:nvSpPr>
        <p:spPr bwMode="auto">
          <a:xfrm>
            <a:off x="1774031" y="266575"/>
            <a:ext cx="871296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sz="2800" b="1" dirty="0">
                <a:latin typeface="Trebuchet MS" panose="020B0603020202020204" pitchFamily="34" charset="0"/>
              </a:rPr>
              <a:t>Ideální je mít </a:t>
            </a:r>
            <a:r>
              <a:rPr lang="cs-CZ" altLang="cs-CZ" sz="2800" b="1" dirty="0">
                <a:highlight>
                  <a:srgbClr val="FFFF00"/>
                </a:highlight>
                <a:latin typeface="Trebuchet MS" panose="020B0603020202020204" pitchFamily="34" charset="0"/>
              </a:rPr>
              <a:t>dobrý</a:t>
            </a:r>
            <a:r>
              <a:rPr lang="cs-CZ" altLang="cs-CZ" sz="2800" b="1" dirty="0">
                <a:latin typeface="Trebuchet MS" panose="020B0603020202020204" pitchFamily="34" charset="0"/>
              </a:rPr>
              <a:t> plán (např. PRVK)</a:t>
            </a:r>
          </a:p>
          <a:p>
            <a:pPr algn="ctr"/>
            <a:r>
              <a:rPr lang="cs-CZ" altLang="cs-CZ" sz="2800" dirty="0">
                <a:latin typeface="Trebuchet MS" panose="020B0603020202020204" pitchFamily="34" charset="0"/>
              </a:rPr>
              <a:t>cílem je analyzovat podmínky  a navrhnout to nej:</a:t>
            </a:r>
          </a:p>
        </p:txBody>
      </p:sp>
      <p:grpSp>
        <p:nvGrpSpPr>
          <p:cNvPr id="211979" name="Group 11">
            <a:extLst>
              <a:ext uri="{FF2B5EF4-FFF2-40B4-BE49-F238E27FC236}">
                <a16:creationId xmlns:a16="http://schemas.microsoft.com/office/drawing/2014/main" id="{CF92AE67-FC16-4197-91B1-A6436412E96F}"/>
              </a:ext>
            </a:extLst>
          </p:cNvPr>
          <p:cNvGrpSpPr>
            <a:grpSpLocks/>
          </p:cNvGrpSpPr>
          <p:nvPr/>
        </p:nvGrpSpPr>
        <p:grpSpPr bwMode="auto">
          <a:xfrm>
            <a:off x="1989932" y="1727141"/>
            <a:ext cx="8353425" cy="1384300"/>
            <a:chOff x="340" y="1797"/>
            <a:chExt cx="5262" cy="872"/>
          </a:xfrm>
        </p:grpSpPr>
        <p:sp>
          <p:nvSpPr>
            <p:cNvPr id="211975" name="Rectangle 7">
              <a:extLst>
                <a:ext uri="{FF2B5EF4-FFF2-40B4-BE49-F238E27FC236}">
                  <a16:creationId xmlns:a16="http://schemas.microsoft.com/office/drawing/2014/main" id="{9CBCC94A-A8C3-4E6C-A86D-A0AE989659F4}"/>
                </a:ext>
              </a:extLst>
            </p:cNvPr>
            <p:cNvSpPr>
              <a:spLocks noChangeArrowheads="1"/>
            </p:cNvSpPr>
            <p:nvPr/>
          </p:nvSpPr>
          <p:spPr bwMode="auto">
            <a:xfrm>
              <a:off x="1066" y="1797"/>
              <a:ext cx="4536" cy="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800" dirty="0">
                  <a:latin typeface="Trebuchet MS" panose="020B0603020202020204" pitchFamily="34" charset="0"/>
                </a:rPr>
                <a:t>pro zajištění žádoucí </a:t>
              </a:r>
            </a:p>
            <a:p>
              <a:r>
                <a:rPr lang="cs-CZ" altLang="cs-CZ" sz="2800" dirty="0">
                  <a:latin typeface="Trebuchet MS" panose="020B0603020202020204" pitchFamily="34" charset="0"/>
                </a:rPr>
                <a:t>úrovně zásobování </a:t>
              </a:r>
            </a:p>
            <a:p>
              <a:r>
                <a:rPr lang="cs-CZ" altLang="cs-CZ" sz="2800" dirty="0">
                  <a:latin typeface="Trebuchet MS" panose="020B0603020202020204" pitchFamily="34" charset="0"/>
                </a:rPr>
                <a:t>pitnou vodou </a:t>
              </a:r>
              <a:r>
                <a:rPr lang="cs-CZ" altLang="cs-CZ" sz="1600" dirty="0">
                  <a:latin typeface="Trebuchet MS" panose="020B0603020202020204" pitchFamily="34" charset="0"/>
                </a:rPr>
                <a:t>(většinou OK)</a:t>
              </a:r>
            </a:p>
          </p:txBody>
        </p:sp>
        <p:sp>
          <p:nvSpPr>
            <p:cNvPr id="211977" name="AutoShape 9">
              <a:extLst>
                <a:ext uri="{FF2B5EF4-FFF2-40B4-BE49-F238E27FC236}">
                  <a16:creationId xmlns:a16="http://schemas.microsoft.com/office/drawing/2014/main" id="{1808FDA4-7320-4CF0-A409-D47149537A2C}"/>
                </a:ext>
              </a:extLst>
            </p:cNvPr>
            <p:cNvSpPr>
              <a:spLocks noChangeArrowheads="1"/>
            </p:cNvSpPr>
            <p:nvPr/>
          </p:nvSpPr>
          <p:spPr bwMode="auto">
            <a:xfrm>
              <a:off x="340" y="1842"/>
              <a:ext cx="590" cy="272"/>
            </a:xfrm>
            <a:prstGeom prst="rightArrow">
              <a:avLst>
                <a:gd name="adj1" fmla="val 50000"/>
                <a:gd name="adj2" fmla="val 542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211980" name="Group 12">
            <a:extLst>
              <a:ext uri="{FF2B5EF4-FFF2-40B4-BE49-F238E27FC236}">
                <a16:creationId xmlns:a16="http://schemas.microsoft.com/office/drawing/2014/main" id="{8DD1A135-9D20-4F50-AECC-49A00927EF2A}"/>
              </a:ext>
            </a:extLst>
          </p:cNvPr>
          <p:cNvGrpSpPr>
            <a:grpSpLocks/>
          </p:cNvGrpSpPr>
          <p:nvPr/>
        </p:nvGrpSpPr>
        <p:grpSpPr bwMode="auto">
          <a:xfrm>
            <a:off x="2076638" y="4041804"/>
            <a:ext cx="8208962" cy="1779589"/>
            <a:chOff x="385" y="2886"/>
            <a:chExt cx="5171" cy="1121"/>
          </a:xfrm>
        </p:grpSpPr>
        <p:sp>
          <p:nvSpPr>
            <p:cNvPr id="211976" name="Rectangle 8">
              <a:extLst>
                <a:ext uri="{FF2B5EF4-FFF2-40B4-BE49-F238E27FC236}">
                  <a16:creationId xmlns:a16="http://schemas.microsoft.com/office/drawing/2014/main" id="{78E21AF0-56FB-4DC9-983A-E15F7CE2083F}"/>
                </a:ext>
              </a:extLst>
            </p:cNvPr>
            <p:cNvSpPr>
              <a:spLocks noChangeArrowheads="1"/>
            </p:cNvSpPr>
            <p:nvPr/>
          </p:nvSpPr>
          <p:spPr bwMode="auto">
            <a:xfrm>
              <a:off x="1066" y="2886"/>
              <a:ext cx="4490" cy="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tx1"/>
                </a:buClr>
                <a:buSzPct val="70000"/>
                <a:buFont typeface="Wingdings" panose="05000000000000000000" pitchFamily="2" charset="2"/>
                <a:buNone/>
              </a:pPr>
              <a:r>
                <a:rPr lang="cs-CZ" altLang="cs-CZ" sz="2800" dirty="0">
                  <a:latin typeface="Trebuchet MS" panose="020B0603020202020204" pitchFamily="34" charset="0"/>
                </a:rPr>
                <a:t>pro odkanalizování</a:t>
              </a:r>
            </a:p>
            <a:p>
              <a:pPr>
                <a:spcBef>
                  <a:spcPct val="20000"/>
                </a:spcBef>
                <a:buClr>
                  <a:schemeClr val="tx1"/>
                </a:buClr>
                <a:buSzPct val="70000"/>
                <a:buFont typeface="Wingdings" panose="05000000000000000000" pitchFamily="2" charset="2"/>
                <a:buNone/>
              </a:pPr>
              <a:r>
                <a:rPr lang="cs-CZ" altLang="cs-CZ" sz="2800" dirty="0">
                  <a:latin typeface="Trebuchet MS" panose="020B0603020202020204" pitchFamily="34" charset="0"/>
                </a:rPr>
                <a:t> a čištění odpadních vod</a:t>
              </a:r>
            </a:p>
            <a:p>
              <a:pPr>
                <a:spcBef>
                  <a:spcPct val="20000"/>
                </a:spcBef>
                <a:buClr>
                  <a:schemeClr val="tx1"/>
                </a:buClr>
                <a:buSzPct val="70000"/>
                <a:buFont typeface="Wingdings" panose="05000000000000000000" pitchFamily="2" charset="2"/>
                <a:buNone/>
              </a:pPr>
              <a:r>
                <a:rPr lang="cs-CZ" altLang="cs-CZ" sz="2000" dirty="0">
                  <a:latin typeface="Trebuchet MS" panose="020B0603020202020204" pitchFamily="34" charset="0"/>
                </a:rPr>
                <a:t>(</a:t>
              </a:r>
              <a:r>
                <a:rPr lang="cs-CZ" altLang="cs-CZ" sz="1600" dirty="0">
                  <a:latin typeface="Trebuchet MS" panose="020B0603020202020204" pitchFamily="34" charset="0"/>
                </a:rPr>
                <a:t>často není splněno už i to co požaduje </a:t>
              </a:r>
            </a:p>
            <a:p>
              <a:pPr>
                <a:spcBef>
                  <a:spcPct val="20000"/>
                </a:spcBef>
                <a:buClr>
                  <a:schemeClr val="tx1"/>
                </a:buClr>
                <a:buSzPct val="70000"/>
                <a:buFont typeface="Wingdings" panose="05000000000000000000" pitchFamily="2" charset="2"/>
                <a:buNone/>
              </a:pPr>
              <a:r>
                <a:rPr lang="cs-CZ" altLang="cs-CZ" sz="1600" dirty="0">
                  <a:latin typeface="Trebuchet MS" panose="020B0603020202020204" pitchFamily="34" charset="0"/>
                </a:rPr>
                <a:t>legislativa ….</a:t>
              </a:r>
              <a:r>
                <a:rPr lang="cs-CZ" altLang="cs-CZ" sz="2000" u="sng" dirty="0">
                  <a:latin typeface="Trebuchet MS" panose="020B0603020202020204" pitchFamily="34" charset="0"/>
                </a:rPr>
                <a:t> Navržené koncepce musí být hospodárné</a:t>
              </a:r>
              <a:r>
                <a:rPr lang="cs-CZ" altLang="cs-CZ" sz="2000" dirty="0">
                  <a:latin typeface="Trebuchet MS" panose="020B0603020202020204" pitchFamily="34" charset="0"/>
                </a:rPr>
                <a:t> </a:t>
              </a:r>
            </a:p>
          </p:txBody>
        </p:sp>
        <p:sp>
          <p:nvSpPr>
            <p:cNvPr id="211978" name="AutoShape 10">
              <a:extLst>
                <a:ext uri="{FF2B5EF4-FFF2-40B4-BE49-F238E27FC236}">
                  <a16:creationId xmlns:a16="http://schemas.microsoft.com/office/drawing/2014/main" id="{080A512A-9129-4FD9-BD50-7E85CE6FF6BB}"/>
                </a:ext>
              </a:extLst>
            </p:cNvPr>
            <p:cNvSpPr>
              <a:spLocks noChangeArrowheads="1"/>
            </p:cNvSpPr>
            <p:nvPr/>
          </p:nvSpPr>
          <p:spPr bwMode="auto">
            <a:xfrm>
              <a:off x="385" y="2931"/>
              <a:ext cx="590" cy="272"/>
            </a:xfrm>
            <a:prstGeom prst="rightArrow">
              <a:avLst>
                <a:gd name="adj1" fmla="val 50000"/>
                <a:gd name="adj2" fmla="val 542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pic>
        <p:nvPicPr>
          <p:cNvPr id="3" name="Obrázek 2">
            <a:extLst>
              <a:ext uri="{FF2B5EF4-FFF2-40B4-BE49-F238E27FC236}">
                <a16:creationId xmlns:a16="http://schemas.microsoft.com/office/drawing/2014/main" id="{2E845E90-B2BE-403D-B4DF-2A1B7CFE2B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6311" y="3337237"/>
            <a:ext cx="2915816" cy="1946462"/>
          </a:xfrm>
          <a:prstGeom prst="rect">
            <a:avLst/>
          </a:prstGeom>
        </p:spPr>
      </p:pic>
      <p:pic>
        <p:nvPicPr>
          <p:cNvPr id="5" name="Obrázek 4">
            <a:extLst>
              <a:ext uri="{FF2B5EF4-FFF2-40B4-BE49-F238E27FC236}">
                <a16:creationId xmlns:a16="http://schemas.microsoft.com/office/drawing/2014/main" id="{960D96CD-0F53-4361-A0BB-57F2A9893A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7957" y="1396846"/>
            <a:ext cx="2852524" cy="1613035"/>
          </a:xfrm>
          <a:prstGeom prst="rect">
            <a:avLst/>
          </a:prstGeom>
        </p:spPr>
      </p:pic>
    </p:spTree>
    <p:extLst>
      <p:ext uri="{BB962C8B-B14F-4D97-AF65-F5344CB8AC3E}">
        <p14:creationId xmlns:p14="http://schemas.microsoft.com/office/powerpoint/2010/main" val="2028385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a:extLst>
              <a:ext uri="{FF2B5EF4-FFF2-40B4-BE49-F238E27FC236}">
                <a16:creationId xmlns:a16="http://schemas.microsoft.com/office/drawing/2014/main" id="{320D2A4E-3E43-47AE-9566-6E884ED92903}"/>
              </a:ext>
            </a:extLst>
          </p:cNvPr>
          <p:cNvSpPr>
            <a:spLocks noGrp="1"/>
          </p:cNvSpPr>
          <p:nvPr>
            <p:ph type="title"/>
          </p:nvPr>
        </p:nvSpPr>
        <p:spPr/>
        <p:txBody>
          <a:bodyPr/>
          <a:lstStyle/>
          <a:p>
            <a:r>
              <a:rPr lang="cs-CZ" altLang="cs-CZ" dirty="0"/>
              <a:t>Holistický a individuální přístup</a:t>
            </a:r>
            <a:br>
              <a:rPr lang="cs-CZ" altLang="cs-CZ" dirty="0"/>
            </a:br>
            <a:r>
              <a:rPr lang="cs-CZ" altLang="cs-CZ" sz="2000" dirty="0"/>
              <a:t> vstupy a výstupy vody, hydrogeologii, demografii, využití území </a:t>
            </a:r>
          </a:p>
        </p:txBody>
      </p:sp>
      <p:sp>
        <p:nvSpPr>
          <p:cNvPr id="8195" name="Zástupný obsah 2">
            <a:extLst>
              <a:ext uri="{FF2B5EF4-FFF2-40B4-BE49-F238E27FC236}">
                <a16:creationId xmlns:a16="http://schemas.microsoft.com/office/drawing/2014/main" id="{51B501FD-D411-4826-B20D-90FF0BF6CC0F}"/>
              </a:ext>
            </a:extLst>
          </p:cNvPr>
          <p:cNvSpPr>
            <a:spLocks noGrp="1"/>
          </p:cNvSpPr>
          <p:nvPr>
            <p:ph idx="1"/>
          </p:nvPr>
        </p:nvSpPr>
        <p:spPr/>
        <p:txBody>
          <a:bodyPr/>
          <a:lstStyle/>
          <a:p>
            <a:endParaRPr lang="cs-CZ" altLang="cs-CZ"/>
          </a:p>
        </p:txBody>
      </p:sp>
      <p:pic>
        <p:nvPicPr>
          <p:cNvPr id="8196" name="Obrázek 1">
            <a:extLst>
              <a:ext uri="{FF2B5EF4-FFF2-40B4-BE49-F238E27FC236}">
                <a16:creationId xmlns:a16="http://schemas.microsoft.com/office/drawing/2014/main" id="{268656A6-C6DC-4922-9D50-AF4B0BE5074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520" y="1484313"/>
            <a:ext cx="10971372"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180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a:extLst>
              <a:ext uri="{FF2B5EF4-FFF2-40B4-BE49-F238E27FC236}">
                <a16:creationId xmlns:a16="http://schemas.microsoft.com/office/drawing/2014/main" id="{D085C55D-CDE2-4952-BD98-62EB8086C868}"/>
              </a:ext>
            </a:extLst>
          </p:cNvPr>
          <p:cNvSpPr>
            <a:spLocks noGrp="1"/>
          </p:cNvSpPr>
          <p:nvPr>
            <p:ph type="title"/>
          </p:nvPr>
        </p:nvSpPr>
        <p:spPr>
          <a:xfrm>
            <a:off x="315564" y="440836"/>
            <a:ext cx="11559284" cy="462522"/>
          </a:xfrm>
        </p:spPr>
        <p:txBody>
          <a:bodyPr>
            <a:normAutofit fontScale="90000"/>
          </a:bodyPr>
          <a:lstStyle/>
          <a:p>
            <a:r>
              <a:rPr lang="cs-CZ" altLang="cs-CZ" dirty="0"/>
              <a:t>Holistický a individuální</a:t>
            </a:r>
            <a:br>
              <a:rPr lang="cs-CZ" altLang="cs-CZ" dirty="0"/>
            </a:br>
            <a:r>
              <a:rPr lang="cs-CZ" altLang="cs-CZ" dirty="0"/>
              <a:t> přístup k hospodaření s vodou (objektu)</a:t>
            </a:r>
            <a:endParaRPr lang="cs-CZ" altLang="cs-CZ" sz="2000" dirty="0"/>
          </a:p>
        </p:txBody>
      </p:sp>
      <p:pic>
        <p:nvPicPr>
          <p:cNvPr id="9220" name="Obrázek 1">
            <a:extLst>
              <a:ext uri="{FF2B5EF4-FFF2-40B4-BE49-F238E27FC236}">
                <a16:creationId xmlns:a16="http://schemas.microsoft.com/office/drawing/2014/main" id="{0E44909C-9973-451C-BDF1-E8A3D8A6363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80406" y="1484784"/>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Šipka: zahnutá doprava 3">
            <a:extLst>
              <a:ext uri="{FF2B5EF4-FFF2-40B4-BE49-F238E27FC236}">
                <a16:creationId xmlns:a16="http://schemas.microsoft.com/office/drawing/2014/main" id="{DC2F64AE-B4CD-463F-A9F5-21E13C2CEE5D}"/>
              </a:ext>
            </a:extLst>
          </p:cNvPr>
          <p:cNvSpPr/>
          <p:nvPr/>
        </p:nvSpPr>
        <p:spPr>
          <a:xfrm rot="10559267">
            <a:off x="5865020" y="2414589"/>
            <a:ext cx="1727200" cy="258286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chemeClr val="tx1"/>
              </a:solidFill>
            </a:endParaRPr>
          </a:p>
        </p:txBody>
      </p:sp>
      <p:sp>
        <p:nvSpPr>
          <p:cNvPr id="2" name="TextovéPole 1">
            <a:extLst>
              <a:ext uri="{FF2B5EF4-FFF2-40B4-BE49-F238E27FC236}">
                <a16:creationId xmlns:a16="http://schemas.microsoft.com/office/drawing/2014/main" id="{5BFA97AD-1411-46DC-95D7-A170F390CF0A}"/>
              </a:ext>
            </a:extLst>
          </p:cNvPr>
          <p:cNvSpPr txBox="1"/>
          <p:nvPr/>
        </p:nvSpPr>
        <p:spPr>
          <a:xfrm>
            <a:off x="8033545" y="1916113"/>
            <a:ext cx="1994329" cy="645433"/>
          </a:xfrm>
          <a:prstGeom prst="rect">
            <a:avLst/>
          </a:prstGeom>
          <a:solidFill>
            <a:schemeClr val="tx2">
              <a:lumMod val="40000"/>
              <a:lumOff val="60000"/>
            </a:schemeClr>
          </a:solidFill>
        </p:spPr>
        <p:txBody>
          <a:bodyPr wrap="none">
            <a:spAutoFit/>
          </a:bodyPr>
          <a:lstStyle/>
          <a:p>
            <a:pPr>
              <a:defRPr/>
            </a:pPr>
            <a:r>
              <a:rPr lang="cs-CZ" dirty="0"/>
              <a:t>.. z výstupu udělám</a:t>
            </a:r>
          </a:p>
          <a:p>
            <a:pPr>
              <a:defRPr/>
            </a:pPr>
            <a:r>
              <a:rPr lang="cs-CZ" dirty="0"/>
              <a:t> recyklací vstup</a:t>
            </a:r>
          </a:p>
        </p:txBody>
      </p:sp>
      <p:cxnSp>
        <p:nvCxnSpPr>
          <p:cNvPr id="5" name="Přímá spojnice se šipkou 4">
            <a:extLst>
              <a:ext uri="{FF2B5EF4-FFF2-40B4-BE49-F238E27FC236}">
                <a16:creationId xmlns:a16="http://schemas.microsoft.com/office/drawing/2014/main" id="{002EFAEA-CDA0-41C3-980C-85A6BB58555A}"/>
              </a:ext>
            </a:extLst>
          </p:cNvPr>
          <p:cNvCxnSpPr/>
          <p:nvPr/>
        </p:nvCxnSpPr>
        <p:spPr>
          <a:xfrm flipH="1">
            <a:off x="7463631" y="2563813"/>
            <a:ext cx="569913" cy="577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ovéPole 8">
            <a:extLst>
              <a:ext uri="{FF2B5EF4-FFF2-40B4-BE49-F238E27FC236}">
                <a16:creationId xmlns:a16="http://schemas.microsoft.com/office/drawing/2014/main" id="{D5BB9E3A-1AC5-56A8-6D27-DEEB6D1F4CC1}"/>
              </a:ext>
            </a:extLst>
          </p:cNvPr>
          <p:cNvSpPr txBox="1"/>
          <p:nvPr/>
        </p:nvSpPr>
        <p:spPr>
          <a:xfrm>
            <a:off x="982638" y="2164932"/>
            <a:ext cx="1678247" cy="369332"/>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a:highlight>
                  <a:srgbClr val="00FFFF"/>
                </a:highlight>
              </a:rPr>
              <a:t>vstupy</a:t>
            </a:r>
          </a:p>
        </p:txBody>
      </p:sp>
      <p:sp>
        <p:nvSpPr>
          <p:cNvPr id="6" name="TextovéPole 8">
            <a:extLst>
              <a:ext uri="{FF2B5EF4-FFF2-40B4-BE49-F238E27FC236}">
                <a16:creationId xmlns:a16="http://schemas.microsoft.com/office/drawing/2014/main" id="{D5BB9E3A-1AC5-56A8-6D27-DEEB6D1F4CC1}"/>
              </a:ext>
            </a:extLst>
          </p:cNvPr>
          <p:cNvSpPr txBox="1"/>
          <p:nvPr/>
        </p:nvSpPr>
        <p:spPr>
          <a:xfrm>
            <a:off x="1054646" y="4221088"/>
            <a:ext cx="1080119" cy="369332"/>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a:highlight>
                  <a:srgbClr val="00FFFF"/>
                </a:highlight>
              </a:rPr>
              <a:t>výstupy</a:t>
            </a:r>
          </a:p>
        </p:txBody>
      </p:sp>
      <p:pic>
        <p:nvPicPr>
          <p:cNvPr id="7" name="Obrázek 6">
            <a:extLst>
              <a:ext uri="{FF2B5EF4-FFF2-40B4-BE49-F238E27FC236}">
                <a16:creationId xmlns:a16="http://schemas.microsoft.com/office/drawing/2014/main" id="{66DC6AFE-14CC-DCFA-C417-387BEAC408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27654" y="1916113"/>
            <a:ext cx="1849689" cy="1440160"/>
          </a:xfrm>
          <a:prstGeom prst="rect">
            <a:avLst/>
          </a:prstGeom>
        </p:spPr>
      </p:pic>
      <p:sp>
        <p:nvSpPr>
          <p:cNvPr id="8" name="TextovéPole 7">
            <a:extLst>
              <a:ext uri="{FF2B5EF4-FFF2-40B4-BE49-F238E27FC236}">
                <a16:creationId xmlns:a16="http://schemas.microsoft.com/office/drawing/2014/main" id="{3BB8CF05-9EB4-0482-A1F8-2B830A8FBABE}"/>
              </a:ext>
            </a:extLst>
          </p:cNvPr>
          <p:cNvSpPr txBox="1"/>
          <p:nvPr/>
        </p:nvSpPr>
        <p:spPr>
          <a:xfrm>
            <a:off x="10343678" y="4149080"/>
            <a:ext cx="1341863" cy="646331"/>
          </a:xfrm>
          <a:prstGeom prst="rect">
            <a:avLst/>
          </a:prstGeom>
          <a:noFill/>
        </p:spPr>
        <p:txBody>
          <a:bodyPr wrap="square" rtlCol="0">
            <a:spAutoFit/>
          </a:bodyPr>
          <a:lstStyle/>
          <a:p>
            <a:r>
              <a:rPr lang="cs-CZ" dirty="0"/>
              <a:t>ČR a recyklace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6BCDEC-5D41-AFF3-39BF-3BEEA3E676F8}"/>
              </a:ext>
            </a:extLst>
          </p:cNvPr>
          <p:cNvSpPr>
            <a:spLocks noGrp="1"/>
          </p:cNvSpPr>
          <p:nvPr>
            <p:ph type="title"/>
          </p:nvPr>
        </p:nvSpPr>
        <p:spPr>
          <a:xfrm>
            <a:off x="609520" y="26631"/>
            <a:ext cx="10971372" cy="1143000"/>
          </a:xfrm>
        </p:spPr>
        <p:txBody>
          <a:bodyPr>
            <a:normAutofit fontScale="90000"/>
          </a:bodyPr>
          <a:lstStyle/>
          <a:p>
            <a:r>
              <a:rPr lang="cs-CZ" dirty="0"/>
              <a:t>Kdy má v současnosti smysl recyklovat u objektů ? </a:t>
            </a:r>
          </a:p>
        </p:txBody>
      </p:sp>
      <p:sp>
        <p:nvSpPr>
          <p:cNvPr id="3" name="Zástupný obsah 2">
            <a:extLst>
              <a:ext uri="{FF2B5EF4-FFF2-40B4-BE49-F238E27FC236}">
                <a16:creationId xmlns:a16="http://schemas.microsoft.com/office/drawing/2014/main" id="{A5C0FDA7-E9ED-D7B2-CD18-B7C1FB4D5A4F}"/>
              </a:ext>
            </a:extLst>
          </p:cNvPr>
          <p:cNvSpPr>
            <a:spLocks noGrp="1"/>
          </p:cNvSpPr>
          <p:nvPr>
            <p:ph idx="1"/>
          </p:nvPr>
        </p:nvSpPr>
        <p:spPr>
          <a:xfrm>
            <a:off x="406574" y="1203773"/>
            <a:ext cx="11449271" cy="4525963"/>
          </a:xfrm>
        </p:spPr>
        <p:txBody>
          <a:bodyPr/>
          <a:lstStyle/>
          <a:p>
            <a:r>
              <a:rPr lang="cs-CZ" dirty="0"/>
              <a:t>Tam kde je nedostatek vody</a:t>
            </a:r>
          </a:p>
          <a:p>
            <a:pPr lvl="1"/>
            <a:r>
              <a:rPr lang="cs-CZ" dirty="0"/>
              <a:t>Recyklace spoří pitnou vodu (viz penzion a náklady na dovoz pitné vody)</a:t>
            </a:r>
          </a:p>
          <a:p>
            <a:r>
              <a:rPr lang="cs-CZ" dirty="0"/>
              <a:t>Tam kde není možnost likvidace odpadních vod v místě</a:t>
            </a:r>
          </a:p>
          <a:p>
            <a:pPr lvl="1"/>
            <a:r>
              <a:rPr lang="cs-CZ" dirty="0"/>
              <a:t>Recyklace je levnější a ekologičtější než odvážení na velké ČOV</a:t>
            </a:r>
          </a:p>
          <a:p>
            <a:r>
              <a:rPr lang="cs-CZ" dirty="0"/>
              <a:t>Tam kde větší množství šedých a potřeba užitkové vody</a:t>
            </a:r>
          </a:p>
          <a:p>
            <a:pPr lvl="1"/>
            <a:r>
              <a:rPr lang="cs-CZ" dirty="0"/>
              <a:t>Hotely s wellness, koleje, sportovní zařízení</a:t>
            </a:r>
          </a:p>
          <a:p>
            <a:r>
              <a:rPr lang="cs-CZ" dirty="0"/>
              <a:t>Tam kde jsou vhodné spádové poměry a potřeba vody na závlahu zeleně nebo technických plodin</a:t>
            </a:r>
          </a:p>
        </p:txBody>
      </p:sp>
    </p:spTree>
    <p:extLst>
      <p:ext uri="{BB962C8B-B14F-4D97-AF65-F5344CB8AC3E}">
        <p14:creationId xmlns:p14="http://schemas.microsoft.com/office/powerpoint/2010/main" val="2512289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a:extLst>
              <a:ext uri="{FF2B5EF4-FFF2-40B4-BE49-F238E27FC236}">
                <a16:creationId xmlns:a16="http://schemas.microsoft.com/office/drawing/2014/main" id="{2BA930F2-7B6A-4141-AEBD-B2E2FB1A098D}"/>
              </a:ext>
            </a:extLst>
          </p:cNvPr>
          <p:cNvSpPr>
            <a:spLocks noGrp="1"/>
          </p:cNvSpPr>
          <p:nvPr>
            <p:ph type="title"/>
          </p:nvPr>
        </p:nvSpPr>
        <p:spPr/>
        <p:txBody>
          <a:bodyPr/>
          <a:lstStyle/>
          <a:p>
            <a:r>
              <a:rPr lang="cs-CZ" altLang="cs-CZ" dirty="0"/>
              <a:t>Hodnocení vhodnosti návrhu</a:t>
            </a:r>
            <a:br>
              <a:rPr lang="cs-CZ" altLang="cs-CZ" dirty="0"/>
            </a:br>
            <a:r>
              <a:rPr lang="cs-CZ" altLang="cs-CZ" sz="2000" dirty="0"/>
              <a:t>holistický přístup – aneb nejen ekonomika je důležitá</a:t>
            </a:r>
          </a:p>
        </p:txBody>
      </p:sp>
      <p:sp>
        <p:nvSpPr>
          <p:cNvPr id="3" name="Zástupný obsah 2">
            <a:extLst>
              <a:ext uri="{FF2B5EF4-FFF2-40B4-BE49-F238E27FC236}">
                <a16:creationId xmlns:a16="http://schemas.microsoft.com/office/drawing/2014/main" id="{1F10F98B-BFBD-4AA3-A4EF-F7EA1FB9FD97}"/>
              </a:ext>
            </a:extLst>
          </p:cNvPr>
          <p:cNvSpPr>
            <a:spLocks noGrp="1"/>
          </p:cNvSpPr>
          <p:nvPr>
            <p:ph idx="1"/>
          </p:nvPr>
        </p:nvSpPr>
        <p:spPr/>
        <p:txBody>
          <a:bodyPr/>
          <a:lstStyle/>
          <a:p>
            <a:pPr>
              <a:defRPr/>
            </a:pPr>
            <a:r>
              <a:rPr lang="cs-CZ" dirty="0"/>
              <a:t>Parametry udržitelnosti obecně</a:t>
            </a:r>
          </a:p>
          <a:p>
            <a:pPr lvl="1">
              <a:defRPr/>
            </a:pPr>
            <a:r>
              <a:rPr lang="cs-CZ" dirty="0"/>
              <a:t>Ekonomické</a:t>
            </a:r>
          </a:p>
          <a:p>
            <a:pPr lvl="1">
              <a:defRPr/>
            </a:pPr>
            <a:r>
              <a:rPr lang="cs-CZ" dirty="0"/>
              <a:t>Ekologické</a:t>
            </a:r>
          </a:p>
          <a:p>
            <a:pPr lvl="1">
              <a:defRPr/>
            </a:pPr>
            <a:r>
              <a:rPr lang="cs-CZ" dirty="0"/>
              <a:t>Sociální</a:t>
            </a:r>
          </a:p>
          <a:p>
            <a:pPr marL="457200" lvl="1" indent="0">
              <a:buNone/>
              <a:defRPr/>
            </a:pPr>
            <a:endParaRPr lang="cs-CZ" dirty="0"/>
          </a:p>
          <a:p>
            <a:pPr lvl="1">
              <a:defRPr/>
            </a:pPr>
            <a:r>
              <a:rPr lang="cs-CZ" dirty="0"/>
              <a:t>Navíc </a:t>
            </a:r>
          </a:p>
          <a:p>
            <a:pPr lvl="2">
              <a:defRPr/>
            </a:pPr>
            <a:r>
              <a:rPr lang="cs-CZ" dirty="0"/>
              <a:t>posouzení odolnosti, riziková analýza</a:t>
            </a:r>
          </a:p>
          <a:p>
            <a:pPr lvl="2">
              <a:defRPr/>
            </a:pPr>
            <a:r>
              <a:rPr lang="cs-CZ" dirty="0"/>
              <a:t>Akceptovatelnost obyvatelstvem</a:t>
            </a:r>
          </a:p>
          <a:p>
            <a:pPr lvl="1">
              <a:defRPr/>
            </a:pPr>
            <a:endParaRPr lang="cs-CZ" dirty="0"/>
          </a:p>
        </p:txBody>
      </p:sp>
      <p:pic>
        <p:nvPicPr>
          <p:cNvPr id="10244" name="Obrázek 6">
            <a:extLst>
              <a:ext uri="{FF2B5EF4-FFF2-40B4-BE49-F238E27FC236}">
                <a16:creationId xmlns:a16="http://schemas.microsoft.com/office/drawing/2014/main" id="{291465A7-2A2D-4EAD-AD49-EA00C3EC93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87094" y="2259807"/>
            <a:ext cx="449580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536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id="{B58B7864-979D-4ECE-89C6-D54FC5FD04F0}"/>
              </a:ext>
            </a:extLst>
          </p:cNvPr>
          <p:cNvSpPr>
            <a:spLocks noGrp="1"/>
          </p:cNvSpPr>
          <p:nvPr>
            <p:ph type="title"/>
          </p:nvPr>
        </p:nvSpPr>
        <p:spPr/>
        <p:txBody>
          <a:bodyPr/>
          <a:lstStyle/>
          <a:p>
            <a:r>
              <a:rPr lang="cs-CZ" altLang="cs-CZ" dirty="0"/>
              <a:t>Ekonomika a solidárnost</a:t>
            </a:r>
          </a:p>
        </p:txBody>
      </p:sp>
      <p:sp>
        <p:nvSpPr>
          <p:cNvPr id="11267" name="Zástupný obsah 2">
            <a:extLst>
              <a:ext uri="{FF2B5EF4-FFF2-40B4-BE49-F238E27FC236}">
                <a16:creationId xmlns:a16="http://schemas.microsoft.com/office/drawing/2014/main" id="{B52D885A-4019-497B-A19D-299E61B4ACF2}"/>
              </a:ext>
            </a:extLst>
          </p:cNvPr>
          <p:cNvSpPr>
            <a:spLocks noGrp="1"/>
          </p:cNvSpPr>
          <p:nvPr>
            <p:ph idx="1"/>
          </p:nvPr>
        </p:nvSpPr>
        <p:spPr>
          <a:xfrm>
            <a:off x="1126654" y="1408113"/>
            <a:ext cx="10081120" cy="4525962"/>
          </a:xfrm>
        </p:spPr>
        <p:txBody>
          <a:bodyPr/>
          <a:lstStyle/>
          <a:p>
            <a:r>
              <a:rPr lang="cs-CZ" altLang="cs-CZ" sz="2400" dirty="0">
                <a:latin typeface="Arial" panose="020B0604020202020204" pitchFamily="34" charset="0"/>
                <a:cs typeface="Times New Roman" panose="02020603050405020304" pitchFamily="18" charset="0"/>
              </a:rPr>
              <a:t>V prvním kroku můžeme vyjít </a:t>
            </a:r>
            <a:r>
              <a:rPr lang="cs-CZ" altLang="cs-CZ" sz="2400" b="1" dirty="0">
                <a:latin typeface="Arial" panose="020B0604020202020204" pitchFamily="34" charset="0"/>
                <a:cs typeface="Times New Roman" panose="02020603050405020304" pitchFamily="18" charset="0"/>
              </a:rPr>
              <a:t>z ekonomičnosti</a:t>
            </a:r>
            <a:r>
              <a:rPr lang="cs-CZ" altLang="cs-CZ" sz="2400" dirty="0">
                <a:latin typeface="Arial" panose="020B0604020202020204" pitchFamily="34" charset="0"/>
                <a:cs typeface="Times New Roman" panose="02020603050405020304" pitchFamily="18" charset="0"/>
              </a:rPr>
              <a:t> – peníze až na prvním místě </a:t>
            </a:r>
          </a:p>
          <a:p>
            <a:pPr lvl="1"/>
            <a:r>
              <a:rPr lang="cs-CZ" altLang="cs-CZ" sz="2000" dirty="0">
                <a:latin typeface="Arial" panose="020B0604020202020204" pitchFamily="34" charset="0"/>
                <a:cs typeface="Times New Roman" panose="02020603050405020304" pitchFamily="18" charset="0"/>
              </a:rPr>
              <a:t>Nastavené hranice – viz dotační politika </a:t>
            </a:r>
          </a:p>
          <a:p>
            <a:pPr lvl="1"/>
            <a:r>
              <a:rPr lang="cs-CZ" altLang="cs-CZ" sz="2000" dirty="0">
                <a:latin typeface="Arial" panose="020B0604020202020204" pitchFamily="34" charset="0"/>
                <a:cs typeface="Times New Roman" panose="02020603050405020304" pitchFamily="18" charset="0"/>
              </a:rPr>
              <a:t>Skutečnost  - 80 mil. Kč, obec se 400 obyvateli tj. na jeden dům 600 - 800 tis. Kč… a to třeba ještě bez komunikací atd.</a:t>
            </a:r>
          </a:p>
          <a:p>
            <a:r>
              <a:rPr lang="cs-CZ" altLang="cs-CZ" sz="2400" dirty="0">
                <a:latin typeface="Arial" panose="020B0604020202020204" pitchFamily="34" charset="0"/>
                <a:cs typeface="Arial" panose="020B0604020202020204" pitchFamily="34" charset="0"/>
              </a:rPr>
              <a:t>Solidárnost x falešná solidárnost</a:t>
            </a:r>
            <a:endParaRPr lang="cs-CZ" altLang="cs-CZ" sz="1800" dirty="0">
              <a:latin typeface="Arial" panose="020B0604020202020204" pitchFamily="34" charset="0"/>
              <a:cs typeface="Arial" panose="020B0604020202020204" pitchFamily="34" charset="0"/>
            </a:endParaRPr>
          </a:p>
          <a:p>
            <a:r>
              <a:rPr lang="cs-CZ" altLang="cs-CZ" sz="2000" dirty="0"/>
              <a:t>Napřed hledat nejoptimálnější řešení a teprve řešit solidárnost (pak je solidárnost znakem ušlechtilého chování)</a:t>
            </a:r>
          </a:p>
          <a:p>
            <a:r>
              <a:rPr lang="cs-CZ" altLang="cs-CZ" sz="2000" dirty="0"/>
              <a:t>Hledat (vynucovat) solidárnost pro neekonomické, nebo nechtěné řešení je nemorální ..</a:t>
            </a:r>
          </a:p>
          <a:p>
            <a:r>
              <a:rPr lang="cs-CZ" altLang="cs-CZ" sz="2000" dirty="0"/>
              <a:t>Otázkou je zda rovnoprávnost nemá snažit zajistit stát (spravedlnost pro všechny občany) – tj. hledat optimální řešení pro občany (viz Německo)</a:t>
            </a:r>
          </a:p>
          <a:p>
            <a:endParaRPr lang="cs-CZ" altLang="cs-CZ" sz="2000" dirty="0">
              <a:latin typeface="Arial" panose="020B0604020202020204" pitchFamily="34" charset="0"/>
              <a:cs typeface="Arial" panose="020B0604020202020204" pitchFamily="34" charset="0"/>
            </a:endParaRPr>
          </a:p>
          <a:p>
            <a:endParaRPr lang="cs-CZ" altLang="cs-CZ" dirty="0"/>
          </a:p>
        </p:txBody>
      </p:sp>
    </p:spTree>
    <p:extLst>
      <p:ext uri="{BB962C8B-B14F-4D97-AF65-F5344CB8AC3E}">
        <p14:creationId xmlns:p14="http://schemas.microsoft.com/office/powerpoint/2010/main" val="3906600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id="{04C65052-9AC4-41C4-AA21-EBB6AF071051}"/>
              </a:ext>
            </a:extLst>
          </p:cNvPr>
          <p:cNvSpPr>
            <a:spLocks noGrp="1"/>
          </p:cNvSpPr>
          <p:nvPr>
            <p:ph type="title"/>
          </p:nvPr>
        </p:nvSpPr>
        <p:spPr/>
        <p:txBody>
          <a:bodyPr/>
          <a:lstStyle/>
          <a:p>
            <a:r>
              <a:rPr lang="cs-CZ" altLang="cs-CZ"/>
              <a:t>Ekologie</a:t>
            </a:r>
          </a:p>
        </p:txBody>
      </p:sp>
      <p:sp>
        <p:nvSpPr>
          <p:cNvPr id="12291" name="Zástupný obsah 2">
            <a:extLst>
              <a:ext uri="{FF2B5EF4-FFF2-40B4-BE49-F238E27FC236}">
                <a16:creationId xmlns:a16="http://schemas.microsoft.com/office/drawing/2014/main" id="{29447C27-0259-4A60-81F2-487EDFAE802A}"/>
              </a:ext>
            </a:extLst>
          </p:cNvPr>
          <p:cNvSpPr>
            <a:spLocks noGrp="1"/>
          </p:cNvSpPr>
          <p:nvPr>
            <p:ph idx="1"/>
          </p:nvPr>
        </p:nvSpPr>
        <p:spPr>
          <a:xfrm>
            <a:off x="838622" y="1393826"/>
            <a:ext cx="10801200" cy="4525963"/>
          </a:xfrm>
        </p:spPr>
        <p:txBody>
          <a:bodyPr/>
          <a:lstStyle/>
          <a:p>
            <a:r>
              <a:rPr lang="cs-CZ" altLang="cs-CZ" sz="1800" dirty="0">
                <a:latin typeface="Arial" panose="020B0604020202020204" pitchFamily="34" charset="0"/>
                <a:cs typeface="Times New Roman" panose="02020603050405020304" pitchFamily="18" charset="0"/>
              </a:rPr>
              <a:t>Také </a:t>
            </a:r>
            <a:r>
              <a:rPr lang="cs-CZ" altLang="cs-CZ" sz="1800" b="1" dirty="0">
                <a:latin typeface="Arial" panose="020B0604020202020204" pitchFamily="34" charset="0"/>
                <a:cs typeface="Times New Roman" panose="02020603050405020304" pitchFamily="18" charset="0"/>
              </a:rPr>
              <a:t>ekologické parametry</a:t>
            </a:r>
            <a:r>
              <a:rPr lang="cs-CZ" altLang="cs-CZ" sz="1800" dirty="0">
                <a:latin typeface="Arial" panose="020B0604020202020204" pitchFamily="34" charset="0"/>
                <a:cs typeface="Times New Roman" panose="02020603050405020304" pitchFamily="18" charset="0"/>
              </a:rPr>
              <a:t> by měly být vzaty do úvahu nejen přímé ovlivnění okolí vypouštěnou vodou a způsobem vypouštění, ale i např. uhlíková stopa, která bude stále častěji vstupovat do rozhodovacího procesu ( viz trendy v zadávání staveb)..</a:t>
            </a:r>
          </a:p>
          <a:p>
            <a:endParaRPr lang="cs-CZ" altLang="cs-CZ" sz="1800" dirty="0">
              <a:latin typeface="Arial" panose="020B0604020202020204" pitchFamily="34" charset="0"/>
              <a:cs typeface="Times New Roman" panose="02020603050405020304" pitchFamily="18" charset="0"/>
            </a:endParaRPr>
          </a:p>
          <a:p>
            <a:r>
              <a:rPr lang="cs-CZ" altLang="cs-CZ" sz="1800" dirty="0">
                <a:latin typeface="Arial" panose="020B0604020202020204" pitchFamily="34" charset="0"/>
                <a:cs typeface="Times New Roman" panose="02020603050405020304" pitchFamily="18" charset="0"/>
              </a:rPr>
              <a:t>Příklady z praxe</a:t>
            </a:r>
          </a:p>
          <a:p>
            <a:pPr lvl="1"/>
            <a:r>
              <a:rPr lang="cs-CZ" altLang="cs-CZ" sz="1400" dirty="0">
                <a:latin typeface="Arial" panose="020B0604020202020204" pitchFamily="34" charset="0"/>
                <a:cs typeface="Times New Roman" panose="02020603050405020304" pitchFamily="18" charset="0"/>
              </a:rPr>
              <a:t>Srovnej uhlíkovou stopu vegetační čistírny určené na recyklaci nebo vypouštění a fekálního vozu odvážejícího odpadní vody 20 km daleko… asi </a:t>
            </a:r>
            <a:r>
              <a:rPr lang="cs-CZ" altLang="cs-CZ" sz="1400" dirty="0" err="1">
                <a:latin typeface="Arial" panose="020B0604020202020204" pitchFamily="34" charset="0"/>
                <a:cs typeface="Times New Roman" panose="02020603050405020304" pitchFamily="18" charset="0"/>
              </a:rPr>
              <a:t>suveréně</a:t>
            </a:r>
            <a:r>
              <a:rPr lang="cs-CZ" altLang="cs-CZ" sz="1400" dirty="0">
                <a:latin typeface="Arial" panose="020B0604020202020204" pitchFamily="34" charset="0"/>
                <a:cs typeface="Times New Roman" panose="02020603050405020304" pitchFamily="18" charset="0"/>
              </a:rPr>
              <a:t> </a:t>
            </a:r>
            <a:r>
              <a:rPr lang="cs-CZ" altLang="cs-CZ" sz="1400" dirty="0" err="1">
                <a:latin typeface="Arial" panose="020B0604020202020204" pitchFamily="34" charset="0"/>
                <a:cs typeface="Times New Roman" panose="02020603050405020304" pitchFamily="18" charset="0"/>
              </a:rPr>
              <a:t>vyhrá</a:t>
            </a:r>
            <a:r>
              <a:rPr lang="cs-CZ" altLang="cs-CZ" sz="1400" dirty="0">
                <a:latin typeface="Arial" panose="020B0604020202020204" pitchFamily="34" charset="0"/>
                <a:cs typeface="Times New Roman" panose="02020603050405020304" pitchFamily="18" charset="0"/>
              </a:rPr>
              <a:t> extenzivní řešení</a:t>
            </a:r>
            <a:endParaRPr lang="cs-CZ" altLang="cs-CZ" sz="1400" dirty="0">
              <a:latin typeface="Times New Roman" panose="02020603050405020304" pitchFamily="18" charset="0"/>
              <a:cs typeface="Times New Roman" panose="02020603050405020304" pitchFamily="18" charset="0"/>
            </a:endParaRPr>
          </a:p>
          <a:p>
            <a:endParaRPr lang="cs-CZ" altLang="cs-CZ" dirty="0"/>
          </a:p>
        </p:txBody>
      </p:sp>
      <p:pic>
        <p:nvPicPr>
          <p:cNvPr id="12292" name="Picture 2" descr="Photo: Čistírna odpadních vod AS-ANAZON">
            <a:extLst>
              <a:ext uri="{FF2B5EF4-FFF2-40B4-BE49-F238E27FC236}">
                <a16:creationId xmlns:a16="http://schemas.microsoft.com/office/drawing/2014/main" id="{A91598C7-894B-422C-95DE-79015614A5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95006" y="3755702"/>
            <a:ext cx="18716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a:extLst>
              <a:ext uri="{FF2B5EF4-FFF2-40B4-BE49-F238E27FC236}">
                <a16:creationId xmlns:a16="http://schemas.microsoft.com/office/drawing/2014/main" id="{923B1592-664B-4EBB-A4A9-DA0F57C228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76293" y="3767607"/>
            <a:ext cx="2890838"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
            <a:extLst>
              <a:ext uri="{FF2B5EF4-FFF2-40B4-BE49-F238E27FC236}">
                <a16:creationId xmlns:a16="http://schemas.microsoft.com/office/drawing/2014/main" id="{399C44FE-72EE-4BB1-AAF6-039FB0596F6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8662" y="3789040"/>
            <a:ext cx="26638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a:extLst>
              <a:ext uri="{FF2B5EF4-FFF2-40B4-BE49-F238E27FC236}">
                <a16:creationId xmlns:a16="http://schemas.microsoft.com/office/drawing/2014/main" id="{7350FE42-2996-504D-121E-19B7FD4A4EA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76756" y="3896114"/>
            <a:ext cx="1192808" cy="15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992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a:extLst>
              <a:ext uri="{FF2B5EF4-FFF2-40B4-BE49-F238E27FC236}">
                <a16:creationId xmlns:a16="http://schemas.microsoft.com/office/drawing/2014/main" id="{9E8D66B9-D2E3-4131-9470-C8FB4B346C71}"/>
              </a:ext>
            </a:extLst>
          </p:cNvPr>
          <p:cNvSpPr>
            <a:spLocks noGrp="1"/>
          </p:cNvSpPr>
          <p:nvPr>
            <p:ph type="title"/>
          </p:nvPr>
        </p:nvSpPr>
        <p:spPr/>
        <p:txBody>
          <a:bodyPr/>
          <a:lstStyle/>
          <a:p>
            <a:r>
              <a:rPr lang="cs-CZ" altLang="cs-CZ" sz="3600" dirty="0">
                <a:latin typeface="Trebuchet MS" panose="020B0603020202020204" pitchFamily="34" charset="0"/>
              </a:rPr>
              <a:t>..potok dlouhodobě bez vody</a:t>
            </a:r>
          </a:p>
        </p:txBody>
      </p:sp>
      <p:pic>
        <p:nvPicPr>
          <p:cNvPr id="24579" name="Zástupný symbol pro obsah 4">
            <a:extLst>
              <a:ext uri="{FF2B5EF4-FFF2-40B4-BE49-F238E27FC236}">
                <a16:creationId xmlns:a16="http://schemas.microsoft.com/office/drawing/2014/main" id="{E64B0BB9-CD08-4E74-BD54-E027EBC81E8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093120" y="1351310"/>
            <a:ext cx="8004175" cy="4525963"/>
          </a:xfrm>
        </p:spPr>
      </p:pic>
    </p:spTree>
    <p:extLst>
      <p:ext uri="{BB962C8B-B14F-4D97-AF65-F5344CB8AC3E}">
        <p14:creationId xmlns:p14="http://schemas.microsoft.com/office/powerpoint/2010/main" val="242690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5A8001DB-BC6C-4A91-8E67-3A2B695B61B7}"/>
              </a:ext>
            </a:extLst>
          </p:cNvPr>
          <p:cNvSpPr>
            <a:spLocks noGrp="1"/>
          </p:cNvSpPr>
          <p:nvPr>
            <p:ph type="title"/>
          </p:nvPr>
        </p:nvSpPr>
        <p:spPr/>
        <p:txBody>
          <a:bodyPr/>
          <a:lstStyle/>
          <a:p>
            <a:r>
              <a:rPr lang="cs-CZ" altLang="cs-CZ"/>
              <a:t>Sociální stránka</a:t>
            </a:r>
          </a:p>
        </p:txBody>
      </p:sp>
      <p:sp>
        <p:nvSpPr>
          <p:cNvPr id="11267" name="Zástupný obsah 2">
            <a:extLst>
              <a:ext uri="{FF2B5EF4-FFF2-40B4-BE49-F238E27FC236}">
                <a16:creationId xmlns:a16="http://schemas.microsoft.com/office/drawing/2014/main" id="{2D786990-159F-4C90-A1B5-6B4A8C924B24}"/>
              </a:ext>
            </a:extLst>
          </p:cNvPr>
          <p:cNvSpPr>
            <a:spLocks noGrp="1"/>
          </p:cNvSpPr>
          <p:nvPr>
            <p:ph idx="1"/>
          </p:nvPr>
        </p:nvSpPr>
        <p:spPr>
          <a:xfrm>
            <a:off x="1054646" y="1268761"/>
            <a:ext cx="10225135" cy="4525963"/>
          </a:xfrm>
        </p:spPr>
        <p:txBody>
          <a:bodyPr/>
          <a:lstStyle/>
          <a:p>
            <a:pPr>
              <a:defRPr/>
            </a:pPr>
            <a:r>
              <a:rPr lang="cs-CZ" altLang="cs-CZ" sz="1800" b="1" dirty="0">
                <a:latin typeface="Arial" panose="020B0604020202020204" pitchFamily="34" charset="0"/>
                <a:cs typeface="Times New Roman" panose="02020603050405020304" pitchFamily="18" charset="0"/>
              </a:rPr>
              <a:t>Sociální stránka</a:t>
            </a:r>
            <a:r>
              <a:rPr lang="cs-CZ" altLang="cs-CZ" sz="1800" dirty="0">
                <a:latin typeface="Arial" panose="020B0604020202020204" pitchFamily="34" charset="0"/>
                <a:cs typeface="Times New Roman" panose="02020603050405020304" pitchFamily="18" charset="0"/>
              </a:rPr>
              <a:t> je další aspekt. Cena za vodu vycházející ze skutečných nákladů na nakládání neekonomickým způsobem může zbytečně navýšit životní náklady. Pokud je to nehospodárné, tak to ani solidárnost nemůže obhájit. Nezanedbatelné je dnes již vytvořené ekologické cítění.</a:t>
            </a:r>
          </a:p>
          <a:p>
            <a:pPr>
              <a:defRPr/>
            </a:pPr>
            <a:r>
              <a:rPr lang="cs-CZ" altLang="cs-CZ" sz="1800" dirty="0">
                <a:latin typeface="Arial" panose="020B0604020202020204" pitchFamily="34" charset="0"/>
                <a:cs typeface="Times New Roman" panose="02020603050405020304" pitchFamily="18" charset="0"/>
              </a:rPr>
              <a:t>Akceptovatelnost řešení – udržitelnost x komfort</a:t>
            </a:r>
          </a:p>
          <a:p>
            <a:pPr>
              <a:defRPr/>
            </a:pPr>
            <a:endParaRPr lang="cs-CZ" altLang="cs-CZ" sz="1800" dirty="0">
              <a:latin typeface="Arial" panose="020B0604020202020204" pitchFamily="34" charset="0"/>
              <a:cs typeface="Times New Roman" panose="02020603050405020304" pitchFamily="18" charset="0"/>
            </a:endParaRPr>
          </a:p>
          <a:p>
            <a:pPr>
              <a:defRPr/>
            </a:pPr>
            <a:endParaRPr lang="cs-CZ" altLang="cs-CZ" sz="1800" dirty="0">
              <a:latin typeface="Arial" panose="020B0604020202020204" pitchFamily="34" charset="0"/>
              <a:cs typeface="Times New Roman" panose="02020603050405020304" pitchFamily="18" charset="0"/>
            </a:endParaRPr>
          </a:p>
          <a:p>
            <a:pPr>
              <a:defRPr/>
            </a:pPr>
            <a:endParaRPr lang="cs-CZ" altLang="cs-CZ" sz="1800" dirty="0">
              <a:latin typeface="Arial" panose="020B0604020202020204" pitchFamily="34" charset="0"/>
              <a:cs typeface="Times New Roman" panose="02020603050405020304" pitchFamily="18" charset="0"/>
            </a:endParaRPr>
          </a:p>
          <a:p>
            <a:pPr>
              <a:defRPr/>
            </a:pPr>
            <a:endParaRPr lang="cs-CZ" altLang="cs-CZ" sz="1800" dirty="0">
              <a:latin typeface="Arial" panose="020B0604020202020204" pitchFamily="34" charset="0"/>
              <a:cs typeface="Times New Roman" panose="02020603050405020304" pitchFamily="18" charset="0"/>
            </a:endParaRPr>
          </a:p>
          <a:p>
            <a:pPr>
              <a:defRPr/>
            </a:pPr>
            <a:endParaRPr lang="cs-CZ" altLang="cs-CZ" sz="1800" dirty="0">
              <a:latin typeface="Arial" panose="020B0604020202020204" pitchFamily="34" charset="0"/>
              <a:cs typeface="Times New Roman" panose="02020603050405020304" pitchFamily="18" charset="0"/>
            </a:endParaRPr>
          </a:p>
          <a:p>
            <a:pPr>
              <a:defRPr/>
            </a:pPr>
            <a:endParaRPr lang="cs-CZ" altLang="cs-CZ" sz="1800" dirty="0">
              <a:latin typeface="Arial" panose="020B0604020202020204" pitchFamily="34" charset="0"/>
              <a:cs typeface="Times New Roman" panose="02020603050405020304" pitchFamily="18" charset="0"/>
            </a:endParaRPr>
          </a:p>
          <a:p>
            <a:pPr marL="0" indent="0">
              <a:buNone/>
              <a:defRPr/>
            </a:pPr>
            <a:endParaRPr lang="cs-CZ" altLang="cs-CZ" sz="1800" dirty="0">
              <a:latin typeface="Arial" panose="020B0604020202020204" pitchFamily="34" charset="0"/>
              <a:cs typeface="Times New Roman" panose="02020603050405020304" pitchFamily="18" charset="0"/>
            </a:endParaRPr>
          </a:p>
          <a:p>
            <a:pPr>
              <a:defRPr/>
            </a:pPr>
            <a:r>
              <a:rPr lang="cs-CZ" altLang="cs-CZ" sz="1800" dirty="0">
                <a:latin typeface="Arial" panose="020B0604020202020204" pitchFamily="34" charset="0"/>
                <a:cs typeface="Times New Roman" panose="02020603050405020304" pitchFamily="18" charset="0"/>
              </a:rPr>
              <a:t>Příklady z praxe… tvrdá voda (lidé si doma vodu změkčí), bezvodá řešení sanitace (tzv. kalová řešení jsou nejlevnější), vyvážení jímek (</a:t>
            </a:r>
            <a:r>
              <a:rPr lang="cs-CZ" altLang="cs-CZ" sz="1800" dirty="0" err="1">
                <a:latin typeface="Arial" panose="020B0604020202020204" pitchFamily="34" charset="0"/>
                <a:cs typeface="Times New Roman" panose="02020603050405020304" pitchFamily="18" charset="0"/>
              </a:rPr>
              <a:t>obv</a:t>
            </a:r>
            <a:r>
              <a:rPr lang="cs-CZ" altLang="cs-CZ" sz="1800" dirty="0">
                <a:latin typeface="Arial" panose="020B0604020202020204" pitchFamily="34" charset="0"/>
                <a:cs typeface="Times New Roman" panose="02020603050405020304" pitchFamily="18" charset="0"/>
              </a:rPr>
              <a:t>. nejdražší)</a:t>
            </a:r>
            <a:endParaRPr lang="cs-CZ" altLang="cs-CZ" sz="1800" dirty="0">
              <a:latin typeface="Times New Roman" panose="02020603050405020304" pitchFamily="18" charset="0"/>
              <a:cs typeface="Times New Roman" panose="02020603050405020304" pitchFamily="18" charset="0"/>
            </a:endParaRPr>
          </a:p>
          <a:p>
            <a:pPr>
              <a:defRPr/>
            </a:pPr>
            <a:endParaRPr lang="cs-CZ" altLang="cs-CZ" dirty="0"/>
          </a:p>
        </p:txBody>
      </p:sp>
      <p:pic>
        <p:nvPicPr>
          <p:cNvPr id="13316" name="Obrázek 3">
            <a:extLst>
              <a:ext uri="{FF2B5EF4-FFF2-40B4-BE49-F238E27FC236}">
                <a16:creationId xmlns:a16="http://schemas.microsoft.com/office/drawing/2014/main" id="{B213890E-63A8-4382-9035-A0DA5338B96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78783" y="2780928"/>
            <a:ext cx="7345363"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447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1">
            <a:extLst>
              <a:ext uri="{FF2B5EF4-FFF2-40B4-BE49-F238E27FC236}">
                <a16:creationId xmlns:a16="http://schemas.microsoft.com/office/drawing/2014/main" id="{4938DD0C-4A12-499E-8DFE-4EDEA55D6EB3}"/>
              </a:ext>
            </a:extLst>
          </p:cNvPr>
          <p:cNvSpPr>
            <a:spLocks noGrp="1"/>
          </p:cNvSpPr>
          <p:nvPr>
            <p:ph type="title"/>
          </p:nvPr>
        </p:nvSpPr>
        <p:spPr/>
        <p:txBody>
          <a:bodyPr>
            <a:normAutofit fontScale="90000"/>
          </a:bodyPr>
          <a:lstStyle/>
          <a:p>
            <a:r>
              <a:rPr lang="cs-CZ" altLang="cs-CZ" sz="3200" dirty="0"/>
              <a:t>Akceptovatelnost </a:t>
            </a:r>
            <a:br>
              <a:rPr lang="cs-CZ" altLang="cs-CZ" sz="3200" dirty="0"/>
            </a:br>
            <a:r>
              <a:rPr lang="cs-CZ" altLang="cs-CZ" sz="3200" dirty="0"/>
              <a:t>chce někdo žít v obci, kde potkávám </a:t>
            </a:r>
            <a:r>
              <a:rPr lang="cs-CZ" altLang="cs-CZ" sz="3200" dirty="0" err="1"/>
              <a:t>fekály</a:t>
            </a:r>
            <a:r>
              <a:rPr lang="cs-CZ" altLang="cs-CZ" sz="3200" dirty="0"/>
              <a:t> vždy když vyjdu na ulici          a za rok zaplatím za vyvážení jímky 20 tis. Kč ?</a:t>
            </a:r>
          </a:p>
        </p:txBody>
      </p:sp>
      <p:pic>
        <p:nvPicPr>
          <p:cNvPr id="60419" name="Picture 3" descr="Plán vyvážení jímek">
            <a:extLst>
              <a:ext uri="{FF2B5EF4-FFF2-40B4-BE49-F238E27FC236}">
                <a16:creationId xmlns:a16="http://schemas.microsoft.com/office/drawing/2014/main" id="{D7113142-5AAD-4EB2-A743-23BEDBA049C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783681" y="1627982"/>
            <a:ext cx="6623050" cy="41052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0" name="TextovéPole 1">
            <a:extLst>
              <a:ext uri="{FF2B5EF4-FFF2-40B4-BE49-F238E27FC236}">
                <a16:creationId xmlns:a16="http://schemas.microsoft.com/office/drawing/2014/main" id="{F67DAE5E-4E51-4D60-BECB-319C75922F6D}"/>
              </a:ext>
            </a:extLst>
          </p:cNvPr>
          <p:cNvSpPr txBox="1">
            <a:spLocks noChangeArrowheads="1"/>
          </p:cNvSpPr>
          <p:nvPr/>
        </p:nvSpPr>
        <p:spPr bwMode="auto">
          <a:xfrm>
            <a:off x="2134394" y="5517232"/>
            <a:ext cx="5865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dirty="0">
                <a:latin typeface="Arial" panose="020B0604020202020204" pitchFamily="34" charset="0"/>
              </a:rPr>
              <a:t>..má to smysl nutit někoho k dodržování nesmyslného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a:extLst>
              <a:ext uri="{FF2B5EF4-FFF2-40B4-BE49-F238E27FC236}">
                <a16:creationId xmlns:a16="http://schemas.microsoft.com/office/drawing/2014/main" id="{3B4529BB-7655-53F8-97E4-7A573F2DFD4A}"/>
              </a:ext>
            </a:extLst>
          </p:cNvPr>
          <p:cNvSpPr>
            <a:spLocks noGrp="1"/>
          </p:cNvSpPr>
          <p:nvPr>
            <p:ph type="title"/>
          </p:nvPr>
        </p:nvSpPr>
        <p:spPr>
          <a:xfrm>
            <a:off x="609520" y="274638"/>
            <a:ext cx="11390341" cy="1143000"/>
          </a:xfrm>
        </p:spPr>
        <p:txBody>
          <a:bodyPr>
            <a:normAutofit fontScale="90000"/>
          </a:bodyPr>
          <a:lstStyle/>
          <a:p>
            <a:r>
              <a:rPr lang="cs-CZ" altLang="cs-CZ" dirty="0"/>
              <a:t>Statistika věda je … </a:t>
            </a:r>
            <a:r>
              <a:rPr lang="cs-CZ" altLang="cs-CZ" sz="4000" dirty="0"/>
              <a:t>řešení malých obcí je stále před námi</a:t>
            </a:r>
          </a:p>
        </p:txBody>
      </p:sp>
      <p:pic>
        <p:nvPicPr>
          <p:cNvPr id="33795" name="Obrázek 3">
            <a:extLst>
              <a:ext uri="{FF2B5EF4-FFF2-40B4-BE49-F238E27FC236}">
                <a16:creationId xmlns:a16="http://schemas.microsoft.com/office/drawing/2014/main" id="{A9CCB843-52A9-48F4-BD25-AA8C7F72A6F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0630" y="1166018"/>
            <a:ext cx="76168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ál 1">
            <a:extLst>
              <a:ext uri="{FF2B5EF4-FFF2-40B4-BE49-F238E27FC236}">
                <a16:creationId xmlns:a16="http://schemas.microsoft.com/office/drawing/2014/main" id="{D144469A-75AD-41E3-8AB8-2DBA30934D68}"/>
              </a:ext>
            </a:extLst>
          </p:cNvPr>
          <p:cNvSpPr/>
          <p:nvPr/>
        </p:nvSpPr>
        <p:spPr>
          <a:xfrm>
            <a:off x="4178498" y="4416422"/>
            <a:ext cx="1081087" cy="504825"/>
          </a:xfrm>
          <a:prstGeom prst="ellipse">
            <a:avLst/>
          </a:prstGeom>
          <a:solidFill>
            <a:schemeClr val="accent1">
              <a:alpha val="22000"/>
            </a:schemeClr>
          </a:solidFill>
          <a:effectLst>
            <a:outerShdw blurRad="50800" dist="50800" dir="5400000" algn="ctr"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6" name="Ovál 5">
            <a:extLst>
              <a:ext uri="{FF2B5EF4-FFF2-40B4-BE49-F238E27FC236}">
                <a16:creationId xmlns:a16="http://schemas.microsoft.com/office/drawing/2014/main" id="{CE6C310B-0007-4845-B3AB-B20ED1D1901A}"/>
              </a:ext>
            </a:extLst>
          </p:cNvPr>
          <p:cNvSpPr/>
          <p:nvPr/>
        </p:nvSpPr>
        <p:spPr>
          <a:xfrm>
            <a:off x="6599262" y="4416420"/>
            <a:ext cx="1081087" cy="504825"/>
          </a:xfrm>
          <a:prstGeom prst="ellipse">
            <a:avLst/>
          </a:prstGeom>
          <a:solidFill>
            <a:schemeClr val="accent1">
              <a:alpha val="22000"/>
            </a:schemeClr>
          </a:solidFill>
          <a:effectLst>
            <a:outerShdw blurRad="50800" dist="50800" dir="5400000" algn="ctr"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 name="Ovál 6">
            <a:extLst>
              <a:ext uri="{FF2B5EF4-FFF2-40B4-BE49-F238E27FC236}">
                <a16:creationId xmlns:a16="http://schemas.microsoft.com/office/drawing/2014/main" id="{D48391D4-9DE3-4BCF-9DCE-7ACC5ABD8E83}"/>
              </a:ext>
            </a:extLst>
          </p:cNvPr>
          <p:cNvSpPr/>
          <p:nvPr/>
        </p:nvSpPr>
        <p:spPr>
          <a:xfrm>
            <a:off x="7623871" y="4416422"/>
            <a:ext cx="1079500" cy="504825"/>
          </a:xfrm>
          <a:prstGeom prst="ellipse">
            <a:avLst/>
          </a:prstGeom>
          <a:solidFill>
            <a:schemeClr val="accent1">
              <a:alpha val="22000"/>
            </a:schemeClr>
          </a:solidFill>
          <a:effectLst>
            <a:outerShdw blurRad="50800" dist="50800" dir="5400000" algn="ctr"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Ovál 7">
            <a:extLst>
              <a:ext uri="{FF2B5EF4-FFF2-40B4-BE49-F238E27FC236}">
                <a16:creationId xmlns:a16="http://schemas.microsoft.com/office/drawing/2014/main" id="{02F959FA-B603-41D0-BA65-836BD9BA79BC}"/>
              </a:ext>
            </a:extLst>
          </p:cNvPr>
          <p:cNvSpPr/>
          <p:nvPr/>
        </p:nvSpPr>
        <p:spPr>
          <a:xfrm>
            <a:off x="4178498" y="2657474"/>
            <a:ext cx="1081088" cy="771525"/>
          </a:xfrm>
          <a:prstGeom prst="ellipse">
            <a:avLst/>
          </a:prstGeom>
          <a:solidFill>
            <a:schemeClr val="accent1">
              <a:alpha val="22000"/>
            </a:schemeClr>
          </a:solidFill>
          <a:effectLst>
            <a:outerShdw blurRad="50800" dist="50800" dir="5400000" algn="ctr"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 name="Ovál 8">
            <a:extLst>
              <a:ext uri="{FF2B5EF4-FFF2-40B4-BE49-F238E27FC236}">
                <a16:creationId xmlns:a16="http://schemas.microsoft.com/office/drawing/2014/main" id="{9780681D-C5A1-48B9-906B-05F021491ACE}"/>
              </a:ext>
            </a:extLst>
          </p:cNvPr>
          <p:cNvSpPr/>
          <p:nvPr/>
        </p:nvSpPr>
        <p:spPr>
          <a:xfrm>
            <a:off x="6743278" y="2657473"/>
            <a:ext cx="1081087" cy="771525"/>
          </a:xfrm>
          <a:prstGeom prst="ellipse">
            <a:avLst/>
          </a:prstGeom>
          <a:solidFill>
            <a:schemeClr val="accent1">
              <a:alpha val="22000"/>
            </a:schemeClr>
          </a:solidFill>
          <a:effectLst>
            <a:outerShdw blurRad="50800" dist="50800" dir="5400000" algn="ctr"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 name="TextovéPole 2">
            <a:extLst>
              <a:ext uri="{FF2B5EF4-FFF2-40B4-BE49-F238E27FC236}">
                <a16:creationId xmlns:a16="http://schemas.microsoft.com/office/drawing/2014/main" id="{32F10530-A9EF-0450-51F5-3B2965887AA0}"/>
              </a:ext>
            </a:extLst>
          </p:cNvPr>
          <p:cNvSpPr txBox="1"/>
          <p:nvPr/>
        </p:nvSpPr>
        <p:spPr>
          <a:xfrm>
            <a:off x="8932083" y="1196752"/>
            <a:ext cx="2947789" cy="6186309"/>
          </a:xfrm>
          <a:prstGeom prst="rect">
            <a:avLst/>
          </a:prstGeom>
          <a:noFill/>
        </p:spPr>
        <p:txBody>
          <a:bodyPr wrap="square" rtlCol="0">
            <a:spAutoFit/>
          </a:bodyPr>
          <a:lstStyle/>
          <a:p>
            <a:r>
              <a:rPr lang="cs-CZ" dirty="0">
                <a:highlight>
                  <a:srgbClr val="FFFF00"/>
                </a:highlight>
              </a:rPr>
              <a:t>K řešení je 3500 obcí do 500 EO a tj. 800 tis. EO,</a:t>
            </a:r>
          </a:p>
          <a:p>
            <a:r>
              <a:rPr lang="cs-CZ" dirty="0">
                <a:highlight>
                  <a:srgbClr val="FFFF00"/>
                </a:highlight>
              </a:rPr>
              <a:t>+ 1000 obcí do 1000 EO</a:t>
            </a:r>
          </a:p>
          <a:p>
            <a:endParaRPr lang="cs-CZ" dirty="0"/>
          </a:p>
          <a:p>
            <a:r>
              <a:rPr lang="cs-CZ" dirty="0"/>
              <a:t>Se zmenšující se velikostí obce rostou náklady na 1 EO přelezou tak ekonomickou únosnost .. </a:t>
            </a:r>
          </a:p>
          <a:p>
            <a:r>
              <a:rPr lang="cs-CZ" dirty="0"/>
              <a:t>V minulosti (</a:t>
            </a:r>
            <a:r>
              <a:rPr lang="cs-CZ" dirty="0">
                <a:highlight>
                  <a:srgbClr val="FFFF00"/>
                </a:highlight>
              </a:rPr>
              <a:t>100 tis. Kč/EO</a:t>
            </a:r>
            <a:r>
              <a:rPr lang="cs-CZ" dirty="0"/>
              <a:t>)</a:t>
            </a:r>
          </a:p>
          <a:p>
            <a:endParaRPr lang="cs-CZ" dirty="0"/>
          </a:p>
          <a:p>
            <a:r>
              <a:rPr lang="cs-CZ" dirty="0"/>
              <a:t>Finanční možnosti obce?</a:t>
            </a:r>
          </a:p>
          <a:p>
            <a:r>
              <a:rPr lang="cs-CZ" dirty="0"/>
              <a:t>Soc. únosná cena vody ?</a:t>
            </a:r>
          </a:p>
          <a:p>
            <a:endParaRPr lang="cs-CZ" dirty="0"/>
          </a:p>
          <a:p>
            <a:r>
              <a:rPr lang="cs-CZ" dirty="0">
                <a:highlight>
                  <a:srgbClr val="FF0000"/>
                </a:highlight>
              </a:rPr>
              <a:t>Státu by nemělo být jedno zda stav  vyřešíme za</a:t>
            </a:r>
          </a:p>
          <a:p>
            <a:r>
              <a:rPr lang="cs-CZ" b="1" dirty="0">
                <a:highlight>
                  <a:srgbClr val="FF0000"/>
                </a:highlight>
              </a:rPr>
              <a:t>50 miliard nebo 250 </a:t>
            </a:r>
            <a:r>
              <a:rPr lang="cs-CZ" b="1" dirty="0" err="1">
                <a:highlight>
                  <a:srgbClr val="FF0000"/>
                </a:highlight>
              </a:rPr>
              <a:t>miilard</a:t>
            </a:r>
            <a:r>
              <a:rPr lang="cs-CZ" b="1" dirty="0">
                <a:highlight>
                  <a:srgbClr val="FF0000"/>
                </a:highlight>
              </a:rPr>
              <a:t>? a za deset nebo 50 roků?</a:t>
            </a:r>
          </a:p>
          <a:p>
            <a:endParaRPr lang="cs-CZ" dirty="0"/>
          </a:p>
          <a:p>
            <a:endParaRPr lang="cs-CZ" dirty="0"/>
          </a:p>
          <a:p>
            <a:endParaRPr lang="cs-CZ" dirty="0"/>
          </a:p>
          <a:p>
            <a:endParaRPr lang="cs-CZ" dirty="0"/>
          </a:p>
          <a:p>
            <a:endParaRPr lang="cs-CZ" dirty="0"/>
          </a:p>
        </p:txBody>
      </p:sp>
      <p:sp>
        <p:nvSpPr>
          <p:cNvPr id="4" name="TextovéPole 3">
            <a:extLst>
              <a:ext uri="{FF2B5EF4-FFF2-40B4-BE49-F238E27FC236}">
                <a16:creationId xmlns:a16="http://schemas.microsoft.com/office/drawing/2014/main" id="{7C1F4691-71EF-6DD0-B5DF-1974B1B3E2C5}"/>
              </a:ext>
            </a:extLst>
          </p:cNvPr>
          <p:cNvSpPr txBox="1"/>
          <p:nvPr/>
        </p:nvSpPr>
        <p:spPr>
          <a:xfrm>
            <a:off x="2674826" y="6088874"/>
            <a:ext cx="6840760" cy="369332"/>
          </a:xfrm>
          <a:prstGeom prst="rect">
            <a:avLst/>
          </a:prstGeom>
          <a:solidFill>
            <a:srgbClr val="FFFF00"/>
          </a:solidFill>
        </p:spPr>
        <p:txBody>
          <a:bodyPr wrap="square" rtlCol="0">
            <a:spAutoFit/>
          </a:bodyPr>
          <a:lstStyle/>
          <a:p>
            <a:r>
              <a:rPr lang="cs-CZ" dirty="0"/>
              <a:t>.. nekoresponduje množství investic a zlepšování stavu vod </a:t>
            </a:r>
          </a:p>
        </p:txBody>
      </p:sp>
    </p:spTree>
    <p:extLst>
      <p:ext uri="{BB962C8B-B14F-4D97-AF65-F5344CB8AC3E}">
        <p14:creationId xmlns:p14="http://schemas.microsoft.com/office/powerpoint/2010/main" val="473032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Obrázek 6">
            <a:extLst>
              <a:ext uri="{FF2B5EF4-FFF2-40B4-BE49-F238E27FC236}">
                <a16:creationId xmlns:a16="http://schemas.microsoft.com/office/drawing/2014/main" id="{4A1C4004-6509-4C9D-9E71-1312C4897C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35166" y="2413000"/>
            <a:ext cx="4752528" cy="27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Obrázek 8">
            <a:extLst>
              <a:ext uri="{FF2B5EF4-FFF2-40B4-BE49-F238E27FC236}">
                <a16:creationId xmlns:a16="http://schemas.microsoft.com/office/drawing/2014/main" id="{EA312569-27AA-4C99-81D1-DA60F384AC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6056" y="3789375"/>
            <a:ext cx="2734747" cy="104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Nadpis 1">
            <a:extLst>
              <a:ext uri="{FF2B5EF4-FFF2-40B4-BE49-F238E27FC236}">
                <a16:creationId xmlns:a16="http://schemas.microsoft.com/office/drawing/2014/main" id="{138D3DD8-B3AF-4992-8AA7-99EA2512E13F}"/>
              </a:ext>
            </a:extLst>
          </p:cNvPr>
          <p:cNvSpPr>
            <a:spLocks noGrp="1"/>
          </p:cNvSpPr>
          <p:nvPr>
            <p:ph type="title"/>
          </p:nvPr>
        </p:nvSpPr>
        <p:spPr/>
        <p:txBody>
          <a:bodyPr/>
          <a:lstStyle/>
          <a:p>
            <a:r>
              <a:rPr lang="cs-CZ" altLang="cs-CZ" sz="3600"/>
              <a:t>Bezpečnost (odolnost) navržených řešení</a:t>
            </a:r>
          </a:p>
        </p:txBody>
      </p:sp>
      <p:sp>
        <p:nvSpPr>
          <p:cNvPr id="3" name="Zástupný obsah 2">
            <a:extLst>
              <a:ext uri="{FF2B5EF4-FFF2-40B4-BE49-F238E27FC236}">
                <a16:creationId xmlns:a16="http://schemas.microsoft.com/office/drawing/2014/main" id="{E4963B51-9419-4CD1-8C57-8D919FC62807}"/>
              </a:ext>
            </a:extLst>
          </p:cNvPr>
          <p:cNvSpPr>
            <a:spLocks noGrp="1"/>
          </p:cNvSpPr>
          <p:nvPr>
            <p:ph idx="1"/>
          </p:nvPr>
        </p:nvSpPr>
        <p:spPr>
          <a:xfrm>
            <a:off x="982638" y="1341438"/>
            <a:ext cx="10945216" cy="4895874"/>
          </a:xfrm>
        </p:spPr>
        <p:txBody>
          <a:bodyPr>
            <a:normAutofit/>
          </a:bodyPr>
          <a:lstStyle/>
          <a:p>
            <a:pPr lvl="1">
              <a:defRPr/>
            </a:pPr>
            <a:r>
              <a:rPr lang="cs-CZ" dirty="0"/>
              <a:t>Příklad krbu v domě vytápěném plynem.., Japonsko a Fukušima </a:t>
            </a:r>
            <a:r>
              <a:rPr lang="cs-CZ" sz="2000" dirty="0"/>
              <a:t>a suché záchody v panelácích, Ukrajina a hodnocení rizik v oblasti odkanalizování …</a:t>
            </a:r>
          </a:p>
          <a:p>
            <a:pPr lvl="1">
              <a:defRPr/>
            </a:pPr>
            <a:endParaRPr lang="cs-CZ" sz="2000" dirty="0"/>
          </a:p>
          <a:p>
            <a:pPr>
              <a:defRPr/>
            </a:pPr>
            <a:endParaRPr lang="cs-CZ" dirty="0"/>
          </a:p>
          <a:p>
            <a:pPr>
              <a:defRPr/>
            </a:pPr>
            <a:endParaRPr lang="cs-CZ" dirty="0"/>
          </a:p>
          <a:p>
            <a:pPr marL="0" indent="0">
              <a:buNone/>
              <a:defRPr/>
            </a:pPr>
            <a:endParaRPr lang="cs-CZ" dirty="0"/>
          </a:p>
          <a:p>
            <a:pPr marL="0" indent="0">
              <a:buNone/>
              <a:defRPr/>
            </a:pPr>
            <a:endParaRPr lang="cs-CZ" dirty="0"/>
          </a:p>
          <a:p>
            <a:pPr>
              <a:defRPr/>
            </a:pPr>
            <a:r>
              <a:rPr lang="cs-CZ" dirty="0"/>
              <a:t>Analýza rizik, co když ??? ..sucho, blackout, válka, tornádo, záplavy,….</a:t>
            </a:r>
          </a:p>
        </p:txBody>
      </p:sp>
      <p:pic>
        <p:nvPicPr>
          <p:cNvPr id="14340" name="Obrázek 4">
            <a:extLst>
              <a:ext uri="{FF2B5EF4-FFF2-40B4-BE49-F238E27FC236}">
                <a16:creationId xmlns:a16="http://schemas.microsoft.com/office/drawing/2014/main" id="{1327D347-BAEA-4518-8AAF-D96EA0BD41D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34766" y="2402494"/>
            <a:ext cx="2917329" cy="118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529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dpis 1">
            <a:extLst>
              <a:ext uri="{FF2B5EF4-FFF2-40B4-BE49-F238E27FC236}">
                <a16:creationId xmlns:a16="http://schemas.microsoft.com/office/drawing/2014/main" id="{AAB229F3-AB1A-80E6-84AC-2FB9F573F392}"/>
              </a:ext>
            </a:extLst>
          </p:cNvPr>
          <p:cNvSpPr>
            <a:spLocks noGrp="1"/>
          </p:cNvSpPr>
          <p:nvPr>
            <p:ph type="title"/>
          </p:nvPr>
        </p:nvSpPr>
        <p:spPr/>
        <p:txBody>
          <a:bodyPr/>
          <a:lstStyle/>
          <a:p>
            <a:r>
              <a:rPr lang="cs-CZ" dirty="0" err="1"/>
              <a:t>Taxonometrie</a:t>
            </a:r>
            <a:r>
              <a:rPr lang="cs-CZ" dirty="0"/>
              <a:t> a uhlíková stopa</a:t>
            </a:r>
            <a:endParaRPr lang="cs-CZ" altLang="cs-CZ" dirty="0"/>
          </a:p>
        </p:txBody>
      </p:sp>
      <p:pic>
        <p:nvPicPr>
          <p:cNvPr id="73731" name="Zástupný symbol pro obsah 3">
            <a:extLst>
              <a:ext uri="{FF2B5EF4-FFF2-40B4-BE49-F238E27FC236}">
                <a16:creationId xmlns:a16="http://schemas.microsoft.com/office/drawing/2014/main" id="{1B0D2695-3359-F77E-A325-1AD51704F06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694607" y="1520825"/>
            <a:ext cx="9717014" cy="4356100"/>
          </a:xfrm>
        </p:spPr>
      </p:pic>
      <p:sp>
        <p:nvSpPr>
          <p:cNvPr id="73732" name="TextovéPole 3">
            <a:extLst>
              <a:ext uri="{FF2B5EF4-FFF2-40B4-BE49-F238E27FC236}">
                <a16:creationId xmlns:a16="http://schemas.microsoft.com/office/drawing/2014/main" id="{96C8671D-AA52-D221-4F4D-3983C4C6B317}"/>
              </a:ext>
            </a:extLst>
          </p:cNvPr>
          <p:cNvSpPr txBox="1">
            <a:spLocks noChangeArrowheads="1"/>
          </p:cNvSpPr>
          <p:nvPr/>
        </p:nvSpPr>
        <p:spPr bwMode="auto">
          <a:xfrm rot="19723129">
            <a:off x="4307682" y="3863975"/>
            <a:ext cx="6221413" cy="1384300"/>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2800">
                <a:latin typeface="Arial" panose="020B0604020202020204" pitchFamily="34" charset="0"/>
              </a:rPr>
              <a:t>LCA analýza pro venkovskou oblast</a:t>
            </a:r>
          </a:p>
          <a:p>
            <a:pPr>
              <a:spcBef>
                <a:spcPct val="0"/>
              </a:spcBef>
              <a:buFontTx/>
              <a:buNone/>
            </a:pPr>
            <a:r>
              <a:rPr lang="cs-CZ" altLang="cs-CZ" sz="2800">
                <a:latin typeface="Arial" panose="020B0604020202020204" pitchFamily="34" charset="0"/>
              </a:rPr>
              <a:t>se zemědělskou produkcí a možností </a:t>
            </a:r>
          </a:p>
          <a:p>
            <a:pPr>
              <a:spcBef>
                <a:spcPct val="0"/>
              </a:spcBef>
              <a:buFontTx/>
              <a:buNone/>
            </a:pPr>
            <a:r>
              <a:rPr lang="cs-CZ" altLang="cs-CZ" sz="2800">
                <a:latin typeface="Arial" panose="020B0604020202020204" pitchFamily="34" charset="0"/>
              </a:rPr>
              <a:t>Zasakovat vyčištěné odpadní vody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dpis 1">
            <a:extLst>
              <a:ext uri="{FF2B5EF4-FFF2-40B4-BE49-F238E27FC236}">
                <a16:creationId xmlns:a16="http://schemas.microsoft.com/office/drawing/2014/main" id="{32370708-EC17-E5C5-0B41-9834EB04A765}"/>
              </a:ext>
            </a:extLst>
          </p:cNvPr>
          <p:cNvSpPr>
            <a:spLocks noGrp="1"/>
          </p:cNvSpPr>
          <p:nvPr>
            <p:ph type="title"/>
          </p:nvPr>
        </p:nvSpPr>
        <p:spPr>
          <a:xfrm>
            <a:off x="1847056" y="31750"/>
            <a:ext cx="8229600" cy="1143000"/>
          </a:xfrm>
        </p:spPr>
        <p:txBody>
          <a:bodyPr/>
          <a:lstStyle/>
          <a:p>
            <a:r>
              <a:rPr lang="cs-CZ" altLang="cs-CZ"/>
              <a:t>Výsledek pro konkrétní lokalitu</a:t>
            </a:r>
          </a:p>
        </p:txBody>
      </p:sp>
      <p:sp>
        <p:nvSpPr>
          <p:cNvPr id="74755" name="Zástupný symbol pro obsah 2">
            <a:extLst>
              <a:ext uri="{FF2B5EF4-FFF2-40B4-BE49-F238E27FC236}">
                <a16:creationId xmlns:a16="http://schemas.microsoft.com/office/drawing/2014/main" id="{06BF586E-03D9-6E16-7200-248FBFB0EC1B}"/>
              </a:ext>
            </a:extLst>
          </p:cNvPr>
          <p:cNvSpPr>
            <a:spLocks noGrp="1"/>
          </p:cNvSpPr>
          <p:nvPr>
            <p:ph idx="1"/>
          </p:nvPr>
        </p:nvSpPr>
        <p:spPr>
          <a:xfrm>
            <a:off x="838622" y="1052513"/>
            <a:ext cx="10081120" cy="4525962"/>
          </a:xfrm>
        </p:spPr>
        <p:txBody>
          <a:bodyPr>
            <a:normAutofit/>
          </a:bodyPr>
          <a:lstStyle/>
          <a:p>
            <a:r>
              <a:rPr lang="cs-CZ" altLang="cs-CZ" dirty="0"/>
              <a:t>Srovnávací analýza životního cyklu zjistila, že centrální zásobování pitnou vodou ve spojení s rekuperací energie z černé vody a úpravou a opětovným použitím šedé vody na místě bylo nejlépe hodnoceným systémem vodohospodářských služeb (s efektivním využitím energie a minimální uhlíkovou stopou), zatímco klasický centralizovaný systém (pitná voda a kanalizace) jako systém s nejvyšší energetickou a uhlíkovou náročností. </a:t>
            </a:r>
          </a:p>
        </p:txBody>
      </p:sp>
      <p:sp>
        <p:nvSpPr>
          <p:cNvPr id="74756" name="TextovéPole 1">
            <a:extLst>
              <a:ext uri="{FF2B5EF4-FFF2-40B4-BE49-F238E27FC236}">
                <a16:creationId xmlns:a16="http://schemas.microsoft.com/office/drawing/2014/main" id="{50F968CE-60C8-47D3-F303-6CD30CC946A2}"/>
              </a:ext>
            </a:extLst>
          </p:cNvPr>
          <p:cNvSpPr txBox="1">
            <a:spLocks noChangeArrowheads="1"/>
          </p:cNvSpPr>
          <p:nvPr/>
        </p:nvSpPr>
        <p:spPr bwMode="auto">
          <a:xfrm rot="19723129">
            <a:off x="3658847" y="3676353"/>
            <a:ext cx="7200900" cy="522288"/>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2800" dirty="0">
                <a:latin typeface="Arial" panose="020B0604020202020204" pitchFamily="34" charset="0"/>
              </a:rPr>
              <a:t>Typická LCA analýza pro venkovskou oblast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a:extLst>
              <a:ext uri="{FF2B5EF4-FFF2-40B4-BE49-F238E27FC236}">
                <a16:creationId xmlns:a16="http://schemas.microsoft.com/office/drawing/2014/main" id="{1604AB40-6369-424D-A8E3-E4D8D5350199}"/>
              </a:ext>
            </a:extLst>
          </p:cNvPr>
          <p:cNvSpPr>
            <a:spLocks noGrp="1"/>
          </p:cNvSpPr>
          <p:nvPr>
            <p:ph type="title"/>
          </p:nvPr>
        </p:nvSpPr>
        <p:spPr/>
        <p:txBody>
          <a:bodyPr/>
          <a:lstStyle/>
          <a:p>
            <a:r>
              <a:rPr lang="cs-CZ" altLang="cs-CZ" dirty="0"/>
              <a:t>Proces rozhodování !!!!!!!!</a:t>
            </a:r>
            <a:br>
              <a:rPr lang="cs-CZ" altLang="cs-CZ" dirty="0"/>
            </a:br>
            <a:r>
              <a:rPr lang="cs-CZ" altLang="cs-CZ" sz="2000" dirty="0"/>
              <a:t>(pokud má být řešení dlouhodobě udržitelné je podstatný)</a:t>
            </a:r>
          </a:p>
        </p:txBody>
      </p:sp>
      <p:sp>
        <p:nvSpPr>
          <p:cNvPr id="16387" name="Zástupný obsah 2">
            <a:extLst>
              <a:ext uri="{FF2B5EF4-FFF2-40B4-BE49-F238E27FC236}">
                <a16:creationId xmlns:a16="http://schemas.microsoft.com/office/drawing/2014/main" id="{062C3C8A-D85B-4209-B82C-C28475FA7D71}"/>
              </a:ext>
            </a:extLst>
          </p:cNvPr>
          <p:cNvSpPr>
            <a:spLocks noGrp="1"/>
          </p:cNvSpPr>
          <p:nvPr>
            <p:ph idx="1"/>
          </p:nvPr>
        </p:nvSpPr>
        <p:spPr/>
        <p:txBody>
          <a:bodyPr/>
          <a:lstStyle/>
          <a:p>
            <a:pPr>
              <a:spcBef>
                <a:spcPts val="1200"/>
              </a:spcBef>
              <a:spcAft>
                <a:spcPts val="1200"/>
              </a:spcAft>
            </a:pPr>
            <a:r>
              <a:rPr lang="cs-CZ" altLang="cs-CZ" sz="2400" dirty="0">
                <a:latin typeface="Arial" panose="020B0604020202020204" pitchFamily="34" charset="0"/>
                <a:cs typeface="Times New Roman" panose="02020603050405020304" pitchFamily="18" charset="0"/>
              </a:rPr>
              <a:t>Protože se řešení dotkne více účastníků, pak je důležité, aby proces rozhodování proběhl </a:t>
            </a:r>
            <a:r>
              <a:rPr lang="cs-CZ" altLang="cs-CZ" sz="2400" b="1" dirty="0">
                <a:latin typeface="Arial" panose="020B0604020202020204" pitchFamily="34" charset="0"/>
                <a:cs typeface="Times New Roman" panose="02020603050405020304" pitchFamily="18" charset="0"/>
              </a:rPr>
              <a:t>na základě konsensu</a:t>
            </a:r>
            <a:r>
              <a:rPr lang="cs-CZ" altLang="cs-CZ" sz="2400" dirty="0">
                <a:latin typeface="Arial" panose="020B0604020202020204" pitchFamily="34" charset="0"/>
                <a:cs typeface="Times New Roman" panose="02020603050405020304" pitchFamily="18" charset="0"/>
              </a:rPr>
              <a:t>. Dokonce co se týká </a:t>
            </a:r>
            <a:r>
              <a:rPr lang="cs-CZ" altLang="cs-CZ" sz="2400" dirty="0">
                <a:highlight>
                  <a:srgbClr val="FFFF00"/>
                </a:highlight>
                <a:latin typeface="Arial" panose="020B0604020202020204" pitchFamily="34" charset="0"/>
                <a:cs typeface="Times New Roman" panose="02020603050405020304" pitchFamily="18" charset="0"/>
              </a:rPr>
              <a:t>vodohospodářského rozhodování postup je navržen v  ISO 24540:2020 </a:t>
            </a:r>
            <a:r>
              <a:rPr lang="cs-CZ" altLang="cs-CZ" sz="2400" dirty="0">
                <a:latin typeface="Arial" panose="020B0604020202020204" pitchFamily="34" charset="0"/>
                <a:cs typeface="Times New Roman" panose="02020603050405020304" pitchFamily="18" charset="0"/>
              </a:rPr>
              <a:t>a má být:</a:t>
            </a:r>
            <a:endParaRPr lang="cs-CZ" altLang="cs-CZ" sz="2400" dirty="0">
              <a:latin typeface="Times New Roman" panose="02020603050405020304" pitchFamily="18" charset="0"/>
              <a:cs typeface="Times New Roman" panose="02020603050405020304" pitchFamily="18" charset="0"/>
            </a:endParaRPr>
          </a:p>
          <a:p>
            <a:pPr>
              <a:spcBef>
                <a:spcPts val="1200"/>
              </a:spcBef>
              <a:spcAft>
                <a:spcPts val="1200"/>
              </a:spcAft>
            </a:pPr>
            <a:r>
              <a:rPr lang="cs-CZ" altLang="cs-CZ" sz="2400" b="1" dirty="0">
                <a:latin typeface="Arial" panose="020B0604020202020204" pitchFamily="34" charset="0"/>
                <a:cs typeface="Times New Roman" panose="02020603050405020304" pitchFamily="18" charset="0"/>
              </a:rPr>
              <a:t>Inkluzivní</a:t>
            </a:r>
            <a:r>
              <a:rPr lang="cs-CZ" altLang="cs-CZ" sz="2400" dirty="0">
                <a:latin typeface="Arial" panose="020B0604020202020204" pitchFamily="34" charset="0"/>
                <a:cs typeface="Times New Roman" panose="02020603050405020304" pitchFamily="18" charset="0"/>
              </a:rPr>
              <a:t>, což znamená, že musí být </a:t>
            </a:r>
            <a:r>
              <a:rPr lang="cs-CZ" altLang="cs-CZ" sz="2400" dirty="0" err="1">
                <a:latin typeface="Arial" panose="020B0604020202020204" pitchFamily="34" charset="0"/>
                <a:cs typeface="Times New Roman" panose="02020603050405020304" pitchFamily="18" charset="0"/>
              </a:rPr>
              <a:t>multi</a:t>
            </a:r>
            <a:r>
              <a:rPr lang="cs-CZ" altLang="cs-CZ" sz="2400" dirty="0">
                <a:latin typeface="Arial" panose="020B0604020202020204" pitchFamily="34" charset="0"/>
                <a:cs typeface="Times New Roman" panose="02020603050405020304" pitchFamily="18" charset="0"/>
              </a:rPr>
              <a:t>-stakeholder, zahrnující všechny aktéry, kteří mají podíl na vodohospodářství (majitele, provozovatele, uživatele, zástupce zájmů státu).</a:t>
            </a:r>
            <a:endParaRPr lang="cs-CZ" altLang="cs-CZ" sz="2400" dirty="0">
              <a:latin typeface="Times New Roman" panose="02020603050405020304" pitchFamily="18" charset="0"/>
              <a:cs typeface="Times New Roman" panose="02020603050405020304" pitchFamily="18" charset="0"/>
            </a:endParaRPr>
          </a:p>
          <a:p>
            <a:pPr>
              <a:spcBef>
                <a:spcPts val="1200"/>
              </a:spcBef>
              <a:spcAft>
                <a:spcPts val="1200"/>
              </a:spcAft>
            </a:pPr>
            <a:r>
              <a:rPr lang="cs-CZ" altLang="cs-CZ" sz="2400" b="1" dirty="0">
                <a:latin typeface="Arial" panose="020B0604020202020204" pitchFamily="34" charset="0"/>
                <a:cs typeface="Times New Roman" panose="02020603050405020304" pitchFamily="18" charset="0"/>
              </a:rPr>
              <a:t>Participativní</a:t>
            </a:r>
            <a:r>
              <a:rPr lang="cs-CZ" altLang="cs-CZ" sz="2400" dirty="0">
                <a:latin typeface="Arial" panose="020B0604020202020204" pitchFamily="34" charset="0"/>
                <a:cs typeface="Times New Roman" panose="02020603050405020304" pitchFamily="18" charset="0"/>
              </a:rPr>
              <a:t>, umožňující všem zúčastněným aktérům skutečně přispět do diskusí.</a:t>
            </a:r>
            <a:endParaRPr lang="cs-CZ" altLang="cs-CZ" sz="2400" dirty="0">
              <a:latin typeface="Times New Roman" panose="02020603050405020304" pitchFamily="18" charset="0"/>
              <a:cs typeface="Times New Roman" panose="02020603050405020304" pitchFamily="18" charset="0"/>
            </a:endParaRPr>
          </a:p>
          <a:p>
            <a:endParaRPr lang="cs-CZ" altLang="cs-CZ" dirty="0"/>
          </a:p>
        </p:txBody>
      </p:sp>
    </p:spTree>
    <p:extLst>
      <p:ext uri="{BB962C8B-B14F-4D97-AF65-F5344CB8AC3E}">
        <p14:creationId xmlns:p14="http://schemas.microsoft.com/office/powerpoint/2010/main" val="322788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a:extLst>
              <a:ext uri="{FF2B5EF4-FFF2-40B4-BE49-F238E27FC236}">
                <a16:creationId xmlns:a16="http://schemas.microsoft.com/office/drawing/2014/main" id="{03BA3765-3AF3-4766-A054-43B7815C9CD6}"/>
              </a:ext>
            </a:extLst>
          </p:cNvPr>
          <p:cNvSpPr>
            <a:spLocks noGrp="1" noChangeArrowheads="1"/>
          </p:cNvSpPr>
          <p:nvPr>
            <p:ph type="subTitle" idx="1"/>
          </p:nvPr>
        </p:nvSpPr>
        <p:spPr>
          <a:xfrm>
            <a:off x="1774031" y="3141663"/>
            <a:ext cx="8534400" cy="5943600"/>
          </a:xfrm>
          <a:noFill/>
          <a:ln/>
        </p:spPr>
        <p:txBody>
          <a:bodyPr/>
          <a:lstStyle/>
          <a:p>
            <a:endParaRPr lang="cs-CZ" altLang="cs-CZ" b="1" dirty="0">
              <a:effectLst>
                <a:outerShdw blurRad="38100" dist="38100" dir="2700000" algn="tl">
                  <a:srgbClr val="C0C0C0"/>
                </a:outerShdw>
              </a:effectLst>
            </a:endParaRPr>
          </a:p>
          <a:p>
            <a:endParaRPr lang="cs-CZ" altLang="cs-CZ" b="1" dirty="0">
              <a:effectLst>
                <a:outerShdw blurRad="38100" dist="38100" dir="2700000" algn="tl">
                  <a:srgbClr val="C0C0C0"/>
                </a:outerShdw>
              </a:effectLst>
            </a:endParaRPr>
          </a:p>
          <a:p>
            <a:endParaRPr lang="cs-CZ" altLang="cs-CZ" b="1" dirty="0">
              <a:solidFill>
                <a:schemeClr val="tx1"/>
              </a:solidFill>
              <a:latin typeface="Trebuchet MS" panose="020B0603020202020204" pitchFamily="34" charset="0"/>
            </a:endParaRPr>
          </a:p>
          <a:p>
            <a:endParaRPr lang="cs-CZ" altLang="cs-CZ" b="1" dirty="0">
              <a:solidFill>
                <a:schemeClr val="tx1"/>
              </a:solidFill>
              <a:latin typeface="Trebuchet MS" panose="020B0603020202020204" pitchFamily="34" charset="0"/>
            </a:endParaRPr>
          </a:p>
          <a:p>
            <a:endParaRPr lang="cs-CZ" altLang="cs-CZ" b="1" dirty="0">
              <a:solidFill>
                <a:schemeClr val="tx1"/>
              </a:solidFill>
              <a:latin typeface="Trebuchet MS" panose="020B0603020202020204" pitchFamily="34" charset="0"/>
            </a:endParaRPr>
          </a:p>
          <a:p>
            <a:endParaRPr lang="cs-CZ" altLang="cs-CZ" b="1" dirty="0">
              <a:solidFill>
                <a:schemeClr val="tx1"/>
              </a:solidFill>
              <a:latin typeface="Trebuchet MS" panose="020B0603020202020204" pitchFamily="34" charset="0"/>
            </a:endParaRPr>
          </a:p>
          <a:p>
            <a:endParaRPr lang="cs-CZ" altLang="cs-CZ" b="1" dirty="0">
              <a:effectLst>
                <a:outerShdw blurRad="38100" dist="38100" dir="2700000" algn="tl">
                  <a:srgbClr val="C0C0C0"/>
                </a:outerShdw>
              </a:effectLst>
              <a:latin typeface="Trebuchet MS" panose="020B0603020202020204" pitchFamily="34" charset="0"/>
            </a:endParaRPr>
          </a:p>
        </p:txBody>
      </p:sp>
      <p:sp>
        <p:nvSpPr>
          <p:cNvPr id="216068" name="Rectangle 4">
            <a:extLst>
              <a:ext uri="{FF2B5EF4-FFF2-40B4-BE49-F238E27FC236}">
                <a16:creationId xmlns:a16="http://schemas.microsoft.com/office/drawing/2014/main" id="{BFB228B8-A51F-482C-AD7E-CF0C0CC1C8CA}"/>
              </a:ext>
            </a:extLst>
          </p:cNvPr>
          <p:cNvSpPr>
            <a:spLocks noChangeArrowheads="1"/>
          </p:cNvSpPr>
          <p:nvPr/>
        </p:nvSpPr>
        <p:spPr bwMode="auto">
          <a:xfrm>
            <a:off x="1054646" y="1071987"/>
            <a:ext cx="10297144"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2800" dirty="0">
                <a:latin typeface="Trebuchet MS" panose="020B0603020202020204" pitchFamily="34" charset="0"/>
              </a:rPr>
              <a:t>Legislativa : PRVK je </a:t>
            </a:r>
            <a:r>
              <a:rPr lang="cs-CZ" altLang="cs-CZ" sz="2800" dirty="0">
                <a:solidFill>
                  <a:srgbClr val="FF0000"/>
                </a:solidFill>
                <a:latin typeface="Trebuchet MS" panose="020B0603020202020204" pitchFamily="34" charset="0"/>
              </a:rPr>
              <a:t>podkladem pro zpracování územně plánovací dokumentace</a:t>
            </a:r>
            <a:r>
              <a:rPr lang="cs-CZ" altLang="cs-CZ" sz="2800" dirty="0">
                <a:latin typeface="Trebuchet MS" panose="020B0603020202020204" pitchFamily="34" charset="0"/>
              </a:rPr>
              <a:t> podle zvláštního  právního předpisu, a plánu oblasti povodí podle zvláštního právního předpisu,  </a:t>
            </a:r>
            <a:r>
              <a:rPr lang="cs-CZ" altLang="cs-CZ" sz="2800" dirty="0">
                <a:solidFill>
                  <a:srgbClr val="FF0000"/>
                </a:solidFill>
                <a:latin typeface="Trebuchet MS" panose="020B0603020202020204" pitchFamily="34" charset="0"/>
              </a:rPr>
              <a:t>pro činnost vodoprávního úřadu</a:t>
            </a:r>
            <a:r>
              <a:rPr lang="cs-CZ" altLang="cs-CZ" sz="2800" dirty="0">
                <a:latin typeface="Trebuchet MS" panose="020B0603020202020204" pitchFamily="34" charset="0"/>
              </a:rPr>
              <a:t>, stavebního úřadu a pro činnost obce a kraje v samostatné i přenesené působnosti.</a:t>
            </a:r>
          </a:p>
          <a:p>
            <a:r>
              <a:rPr lang="cs-CZ" altLang="cs-CZ" sz="2400" dirty="0">
                <a:solidFill>
                  <a:srgbClr val="0070C0"/>
                </a:solidFill>
                <a:latin typeface="Trebuchet MS" panose="020B0603020202020204" pitchFamily="34" charset="0"/>
              </a:rPr>
              <a:t>Když ale PRVK není reálný tak poškodí zájmy občanů (ekonomické a sociální), nesmyslná rozhodnutí úřadu,   brání rozvoji obce ???????? !!!!! Brání získání dotací…</a:t>
            </a:r>
          </a:p>
          <a:p>
            <a:r>
              <a:rPr lang="cs-CZ" altLang="cs-CZ" sz="2400" dirty="0">
                <a:solidFill>
                  <a:srgbClr val="0070C0"/>
                </a:solidFill>
                <a:latin typeface="Trebuchet MS" panose="020B0603020202020204" pitchFamily="34" charset="0"/>
              </a:rPr>
              <a:t>Otázka : Proč takový plán obec má ???...Kde vznikla chyba?</a:t>
            </a:r>
          </a:p>
          <a:p>
            <a:r>
              <a:rPr lang="cs-CZ" altLang="cs-CZ" sz="2400" dirty="0">
                <a:solidFill>
                  <a:srgbClr val="FF0000"/>
                </a:solidFill>
                <a:latin typeface="Trebuchet MS" panose="020B0603020202020204" pitchFamily="34" charset="0"/>
              </a:rPr>
              <a:t>Bylo jen jedno řešení, neproběhl řádně proces projednání</a:t>
            </a:r>
          </a:p>
          <a:p>
            <a:r>
              <a:rPr lang="cs-CZ" altLang="cs-CZ" sz="2400" dirty="0">
                <a:solidFill>
                  <a:srgbClr val="FF0000"/>
                </a:solidFill>
                <a:latin typeface="Trebuchet MS" panose="020B0603020202020204" pitchFamily="34" charset="0"/>
              </a:rPr>
              <a:t>PRVK zajišťuje kraj… ale obec (občané obce) nesou následky</a:t>
            </a:r>
          </a:p>
        </p:txBody>
      </p:sp>
      <p:sp>
        <p:nvSpPr>
          <p:cNvPr id="5" name="Rectangle 5">
            <a:extLst>
              <a:ext uri="{FF2B5EF4-FFF2-40B4-BE49-F238E27FC236}">
                <a16:creationId xmlns:a16="http://schemas.microsoft.com/office/drawing/2014/main" id="{1F5FB6F6-48B6-47E9-BB34-0B85CF0EB60F}"/>
              </a:ext>
            </a:extLst>
          </p:cNvPr>
          <p:cNvSpPr>
            <a:spLocks noChangeArrowheads="1"/>
          </p:cNvSpPr>
          <p:nvPr/>
        </p:nvSpPr>
        <p:spPr bwMode="auto">
          <a:xfrm>
            <a:off x="1953419" y="333376"/>
            <a:ext cx="85344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5400">
                <a:solidFill>
                  <a:schemeClr val="tx2"/>
                </a:solidFill>
                <a:latin typeface="Arial" panose="020B0604020202020204" pitchFamily="34" charset="0"/>
              </a:defRPr>
            </a:lvl1pPr>
            <a:lvl2pPr>
              <a:defRPr sz="5400">
                <a:solidFill>
                  <a:schemeClr val="tx2"/>
                </a:solidFill>
                <a:latin typeface="Arial" panose="020B0604020202020204" pitchFamily="34" charset="0"/>
              </a:defRPr>
            </a:lvl2pPr>
            <a:lvl3pPr>
              <a:defRPr sz="5400">
                <a:solidFill>
                  <a:schemeClr val="tx2"/>
                </a:solidFill>
                <a:latin typeface="Arial" panose="020B0604020202020204" pitchFamily="34" charset="0"/>
              </a:defRPr>
            </a:lvl3pPr>
            <a:lvl4pPr>
              <a:defRPr sz="5400">
                <a:solidFill>
                  <a:schemeClr val="tx2"/>
                </a:solidFill>
                <a:latin typeface="Arial" panose="020B0604020202020204" pitchFamily="34" charset="0"/>
              </a:defRPr>
            </a:lvl4pPr>
            <a:lvl5pPr>
              <a:defRPr sz="5400">
                <a:solidFill>
                  <a:schemeClr val="tx2"/>
                </a:solidFill>
                <a:latin typeface="Arial" panose="020B0604020202020204" pitchFamily="34" charset="0"/>
              </a:defRPr>
            </a:lvl5pPr>
            <a:lvl6pPr marL="457200" fontAlgn="base">
              <a:spcBef>
                <a:spcPct val="0"/>
              </a:spcBef>
              <a:spcAft>
                <a:spcPct val="0"/>
              </a:spcAft>
              <a:defRPr sz="5400">
                <a:solidFill>
                  <a:schemeClr val="tx2"/>
                </a:solidFill>
                <a:latin typeface="Arial" panose="020B0604020202020204" pitchFamily="34" charset="0"/>
              </a:defRPr>
            </a:lvl6pPr>
            <a:lvl7pPr marL="914400" fontAlgn="base">
              <a:spcBef>
                <a:spcPct val="0"/>
              </a:spcBef>
              <a:spcAft>
                <a:spcPct val="0"/>
              </a:spcAft>
              <a:defRPr sz="5400">
                <a:solidFill>
                  <a:schemeClr val="tx2"/>
                </a:solidFill>
                <a:latin typeface="Arial" panose="020B0604020202020204" pitchFamily="34" charset="0"/>
              </a:defRPr>
            </a:lvl7pPr>
            <a:lvl8pPr marL="1371600" fontAlgn="base">
              <a:spcBef>
                <a:spcPct val="0"/>
              </a:spcBef>
              <a:spcAft>
                <a:spcPct val="0"/>
              </a:spcAft>
              <a:defRPr sz="5400">
                <a:solidFill>
                  <a:schemeClr val="tx2"/>
                </a:solidFill>
                <a:latin typeface="Arial" panose="020B0604020202020204" pitchFamily="34" charset="0"/>
              </a:defRPr>
            </a:lvl8pPr>
            <a:lvl9pPr marL="1828800" fontAlgn="base">
              <a:spcBef>
                <a:spcPct val="0"/>
              </a:spcBef>
              <a:spcAft>
                <a:spcPct val="0"/>
              </a:spcAft>
              <a:defRPr sz="5400">
                <a:solidFill>
                  <a:schemeClr val="tx2"/>
                </a:solidFill>
                <a:latin typeface="Arial" panose="020B0604020202020204" pitchFamily="34" charset="0"/>
              </a:defRPr>
            </a:lvl9pPr>
          </a:lstStyle>
          <a:p>
            <a:r>
              <a:rPr lang="cs-CZ" altLang="cs-CZ" sz="3600" b="1" dirty="0">
                <a:solidFill>
                  <a:schemeClr val="tx1"/>
                </a:solidFill>
                <a:latin typeface="Trebuchet MS" panose="020B0603020202020204" pitchFamily="34" charset="0"/>
              </a:rPr>
              <a:t>Význam PRVK a jeho (ne)reálnosti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16068"/>
                                        </p:tgtEl>
                                        <p:attrNameLst>
                                          <p:attrName>style.visibility</p:attrName>
                                        </p:attrNameLst>
                                      </p:cBhvr>
                                      <p:to>
                                        <p:strVal val="visible"/>
                                      </p:to>
                                    </p:set>
                                    <p:anim calcmode="lin" valueType="num">
                                      <p:cBhvr>
                                        <p:cTn id="7" dur="1000" fill="hold"/>
                                        <p:tgtEl>
                                          <p:spTgt spid="216068"/>
                                        </p:tgtEl>
                                        <p:attrNameLst>
                                          <p:attrName>ppt_w</p:attrName>
                                        </p:attrNameLst>
                                      </p:cBhvr>
                                      <p:tavLst>
                                        <p:tav tm="0">
                                          <p:val>
                                            <p:fltVal val="0"/>
                                          </p:val>
                                        </p:tav>
                                        <p:tav tm="100000">
                                          <p:val>
                                            <p:strVal val="#ppt_w"/>
                                          </p:val>
                                        </p:tav>
                                      </p:tavLst>
                                    </p:anim>
                                    <p:anim calcmode="lin" valueType="num">
                                      <p:cBhvr>
                                        <p:cTn id="8" dur="1000" fill="hold"/>
                                        <p:tgtEl>
                                          <p:spTgt spid="216068"/>
                                        </p:tgtEl>
                                        <p:attrNameLst>
                                          <p:attrName>ppt_h</p:attrName>
                                        </p:attrNameLst>
                                      </p:cBhvr>
                                      <p:tavLst>
                                        <p:tav tm="0">
                                          <p:val>
                                            <p:fltVal val="0"/>
                                          </p:val>
                                        </p:tav>
                                        <p:tav tm="100000">
                                          <p:val>
                                            <p:strVal val="#ppt_h"/>
                                          </p:val>
                                        </p:tav>
                                      </p:tavLst>
                                    </p:anim>
                                    <p:animEffect transition="in" filter="fade">
                                      <p:cBhvr>
                                        <p:cTn id="9" dur="1000"/>
                                        <p:tgtEl>
                                          <p:spTgt spid="216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Nadpis 1">
            <a:extLst>
              <a:ext uri="{FF2B5EF4-FFF2-40B4-BE49-F238E27FC236}">
                <a16:creationId xmlns:a16="http://schemas.microsoft.com/office/drawing/2014/main" id="{B46A7E6B-8703-4688-A644-BFE5578FBB75}"/>
              </a:ext>
            </a:extLst>
          </p:cNvPr>
          <p:cNvSpPr>
            <a:spLocks noGrp="1"/>
          </p:cNvSpPr>
          <p:nvPr>
            <p:ph type="title"/>
          </p:nvPr>
        </p:nvSpPr>
        <p:spPr/>
        <p:txBody>
          <a:bodyPr>
            <a:normAutofit fontScale="90000"/>
          </a:bodyPr>
          <a:lstStyle/>
          <a:p>
            <a:r>
              <a:rPr lang="cs-CZ" altLang="cs-CZ" sz="3600" b="1" dirty="0">
                <a:latin typeface="Trebuchet MS" panose="020B0603020202020204" pitchFamily="34" charset="0"/>
              </a:rPr>
              <a:t>Ideální stav </a:t>
            </a:r>
            <a:r>
              <a:rPr lang="cs-CZ" altLang="cs-CZ" sz="3600" b="1" dirty="0">
                <a:solidFill>
                  <a:srgbClr val="FF0000"/>
                </a:solidFill>
                <a:latin typeface="Trebuchet MS" panose="020B0603020202020204" pitchFamily="34" charset="0"/>
              </a:rPr>
              <a:t>by byl, </a:t>
            </a:r>
            <a:r>
              <a:rPr lang="cs-CZ" altLang="cs-CZ" sz="3600" b="1" dirty="0">
                <a:latin typeface="Trebuchet MS" panose="020B0603020202020204" pitchFamily="34" charset="0"/>
              </a:rPr>
              <a:t>kdyby zejména</a:t>
            </a:r>
            <a:br>
              <a:rPr lang="cs-CZ" altLang="cs-CZ" sz="3600" b="1" dirty="0">
                <a:latin typeface="Trebuchet MS" panose="020B0603020202020204" pitchFamily="34" charset="0"/>
              </a:rPr>
            </a:br>
            <a:r>
              <a:rPr lang="cs-CZ" altLang="cs-CZ" sz="3600" b="1" dirty="0">
                <a:latin typeface="Trebuchet MS" panose="020B0603020202020204" pitchFamily="34" charset="0"/>
              </a:rPr>
              <a:t>podpořil praktičnost rozhodování</a:t>
            </a:r>
            <a:br>
              <a:rPr lang="cs-CZ" altLang="cs-CZ" dirty="0"/>
            </a:br>
            <a:endParaRPr lang="cs-CZ" altLang="cs-CZ" sz="2000" dirty="0"/>
          </a:p>
        </p:txBody>
      </p:sp>
      <p:sp>
        <p:nvSpPr>
          <p:cNvPr id="126979" name="Zástupný symbol pro obsah 2">
            <a:extLst>
              <a:ext uri="{FF2B5EF4-FFF2-40B4-BE49-F238E27FC236}">
                <a16:creationId xmlns:a16="http://schemas.microsoft.com/office/drawing/2014/main" id="{D8CCED71-58A3-4891-9B30-315A50093D7C}"/>
              </a:ext>
            </a:extLst>
          </p:cNvPr>
          <p:cNvSpPr>
            <a:spLocks noGrp="1"/>
          </p:cNvSpPr>
          <p:nvPr>
            <p:ph idx="1"/>
          </p:nvPr>
        </p:nvSpPr>
        <p:spPr>
          <a:xfrm>
            <a:off x="766614" y="1268761"/>
            <a:ext cx="10585176" cy="4525963"/>
          </a:xfrm>
        </p:spPr>
        <p:txBody>
          <a:bodyPr/>
          <a:lstStyle/>
          <a:p>
            <a:r>
              <a:rPr lang="cs-CZ" altLang="cs-CZ" dirty="0"/>
              <a:t>PRVK by měl být – </a:t>
            </a:r>
            <a:r>
              <a:rPr lang="cs-CZ" altLang="cs-CZ" sz="2800" dirty="0">
                <a:solidFill>
                  <a:srgbClr val="FF0000"/>
                </a:solidFill>
              </a:rPr>
              <a:t>srozumitelný a  reálný výsledek vůle občanů obce  - kdo rozhodne, má i odpovídat</a:t>
            </a:r>
          </a:p>
          <a:p>
            <a:r>
              <a:rPr lang="cs-CZ" altLang="cs-CZ" dirty="0"/>
              <a:t>Tak by to mohlo být praktičtější: </a:t>
            </a:r>
          </a:p>
          <a:p>
            <a:pPr lvl="1"/>
            <a:r>
              <a:rPr lang="cs-CZ" altLang="cs-CZ" dirty="0"/>
              <a:t> V Maďarsku domovní čistírny povoluje notář… ověří, jestli je projektant tou osobou, za kterou se vydává…</a:t>
            </a:r>
          </a:p>
          <a:p>
            <a:pPr lvl="1"/>
            <a:r>
              <a:rPr lang="cs-CZ" altLang="cs-CZ" dirty="0"/>
              <a:t>Obec vědomě rozhodne a obhájí úroveň čištění a to vzhledem k životnímu prostředí i demografii a pak i odpovídá za to, aby stav byl nekonfliktní..</a:t>
            </a:r>
          </a:p>
          <a:p>
            <a:r>
              <a:rPr lang="cs-CZ" altLang="cs-CZ" dirty="0"/>
              <a:t>Odpadní voda = odpad = odpovídá obec (A,D,I)</a:t>
            </a:r>
          </a:p>
        </p:txBody>
      </p:sp>
    </p:spTree>
    <p:extLst>
      <p:ext uri="{BB962C8B-B14F-4D97-AF65-F5344CB8AC3E}">
        <p14:creationId xmlns:p14="http://schemas.microsoft.com/office/powerpoint/2010/main" val="3206270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7BE348-29BC-BB53-D7E9-EBFD64A520BA}"/>
              </a:ext>
            </a:extLst>
          </p:cNvPr>
          <p:cNvSpPr>
            <a:spLocks noGrp="1"/>
          </p:cNvSpPr>
          <p:nvPr>
            <p:ph type="title"/>
          </p:nvPr>
        </p:nvSpPr>
        <p:spPr>
          <a:xfrm>
            <a:off x="609521" y="274638"/>
            <a:ext cx="6277773" cy="1143000"/>
          </a:xfrm>
        </p:spPr>
        <p:txBody>
          <a:bodyPr/>
          <a:lstStyle/>
          <a:p>
            <a:r>
              <a:rPr lang="cs-CZ" dirty="0"/>
              <a:t>Shrnutí - nové přístupy</a:t>
            </a:r>
          </a:p>
        </p:txBody>
      </p:sp>
      <p:sp>
        <p:nvSpPr>
          <p:cNvPr id="3" name="Zástupný obsah 2">
            <a:extLst>
              <a:ext uri="{FF2B5EF4-FFF2-40B4-BE49-F238E27FC236}">
                <a16:creationId xmlns:a16="http://schemas.microsoft.com/office/drawing/2014/main" id="{E03DD584-6A91-6327-6D7E-9561CC9FAB49}"/>
              </a:ext>
            </a:extLst>
          </p:cNvPr>
          <p:cNvSpPr>
            <a:spLocks noGrp="1"/>
          </p:cNvSpPr>
          <p:nvPr>
            <p:ph idx="1"/>
          </p:nvPr>
        </p:nvSpPr>
        <p:spPr>
          <a:xfrm>
            <a:off x="334566" y="1642404"/>
            <a:ext cx="11737304" cy="4525963"/>
          </a:xfrm>
        </p:spPr>
        <p:txBody>
          <a:bodyPr>
            <a:normAutofit/>
          </a:bodyPr>
          <a:lstStyle/>
          <a:p>
            <a:r>
              <a:rPr lang="cs-CZ" dirty="0"/>
              <a:t>Vychází z komplexního přístupu k řešení hospodaření s vodou</a:t>
            </a:r>
          </a:p>
          <a:p>
            <a:r>
              <a:rPr lang="cs-CZ" dirty="0"/>
              <a:t>Z udržitelného přístupu a rovnováhy mezi jednotlivými parametry a udržitelnosti pro daný případ řešení</a:t>
            </a:r>
          </a:p>
          <a:p>
            <a:r>
              <a:rPr lang="cs-CZ" dirty="0"/>
              <a:t>Čím dál tím víc roste význam uhlíkové rovnováhy …. ve velkém pak </a:t>
            </a:r>
            <a:r>
              <a:rPr lang="cs-CZ" dirty="0" err="1"/>
              <a:t>taxometrie</a:t>
            </a:r>
            <a:r>
              <a:rPr lang="cs-CZ" dirty="0"/>
              <a:t> a tím se </a:t>
            </a:r>
            <a:r>
              <a:rPr lang="cs-CZ" dirty="0" err="1"/>
              <a:t>nákladání</a:t>
            </a:r>
            <a:r>
              <a:rPr lang="cs-CZ" dirty="0"/>
              <a:t> s OV dělí na dva směry -velké ČOV s výrobou energie a v malém (např. přírodní způsoby řešení viz CO2) </a:t>
            </a:r>
          </a:p>
          <a:p>
            <a:r>
              <a:rPr lang="cs-CZ" dirty="0"/>
              <a:t>Logicky tak v našich podmínkách (Evropa) roste význam přírodních způsobů řešení – Rakousko – až 50% ČOV je </a:t>
            </a:r>
            <a:r>
              <a:rPr lang="cs-CZ" dirty="0" err="1"/>
              <a:t>bezenergetických</a:t>
            </a:r>
            <a:r>
              <a:rPr lang="cs-CZ" dirty="0"/>
              <a:t> …</a:t>
            </a:r>
          </a:p>
        </p:txBody>
      </p:sp>
      <p:pic>
        <p:nvPicPr>
          <p:cNvPr id="4" name="Picture 4" descr="Senát vyzval vládu k nápravě nerovnosti v příjmech žen a mužů – EURACTIV.cz">
            <a:extLst>
              <a:ext uri="{FF2B5EF4-FFF2-40B4-BE49-F238E27FC236}">
                <a16:creationId xmlns:a16="http://schemas.microsoft.com/office/drawing/2014/main" id="{10CD760F-853D-0FAF-835F-8B7406D2CE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11430" y="116632"/>
            <a:ext cx="2520280" cy="139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018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Obrázek 1">
            <a:extLst>
              <a:ext uri="{FF2B5EF4-FFF2-40B4-BE49-F238E27FC236}">
                <a16:creationId xmlns:a16="http://schemas.microsoft.com/office/drawing/2014/main" id="{DC1218FB-B87D-B898-2C84-E82F9F1516C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7821" y="1844824"/>
            <a:ext cx="8207896" cy="461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ovéPole 4">
            <a:extLst>
              <a:ext uri="{FF2B5EF4-FFF2-40B4-BE49-F238E27FC236}">
                <a16:creationId xmlns:a16="http://schemas.microsoft.com/office/drawing/2014/main" id="{62985A36-82CF-D161-356F-71368A082858}"/>
              </a:ext>
            </a:extLst>
          </p:cNvPr>
          <p:cNvSpPr txBox="1">
            <a:spLocks noChangeArrowheads="1"/>
          </p:cNvSpPr>
          <p:nvPr/>
        </p:nvSpPr>
        <p:spPr bwMode="auto">
          <a:xfrm>
            <a:off x="2928145" y="1771651"/>
            <a:ext cx="6334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s-CZ" altLang="cs-CZ" sz="2000" b="1">
                <a:solidFill>
                  <a:schemeClr val="bg1"/>
                </a:solidFill>
                <a:latin typeface="Arial" panose="020B0604020202020204" pitchFamily="34" charset="0"/>
              </a:rPr>
              <a:t>Vertikální zemní filtr s pulzním napouštěním -alternativa</a:t>
            </a:r>
          </a:p>
        </p:txBody>
      </p:sp>
      <p:sp>
        <p:nvSpPr>
          <p:cNvPr id="54276" name="Nadpis 1">
            <a:extLst>
              <a:ext uri="{FF2B5EF4-FFF2-40B4-BE49-F238E27FC236}">
                <a16:creationId xmlns:a16="http://schemas.microsoft.com/office/drawing/2014/main" id="{28088734-C6B4-62FB-7759-538D9C33EFCD}"/>
              </a:ext>
            </a:extLst>
          </p:cNvPr>
          <p:cNvSpPr txBox="1">
            <a:spLocks/>
          </p:cNvSpPr>
          <p:nvPr/>
        </p:nvSpPr>
        <p:spPr bwMode="auto">
          <a:xfrm>
            <a:off x="406574" y="274638"/>
            <a:ext cx="1123324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s-CZ" altLang="cs-CZ" sz="4400" dirty="0"/>
              <a:t>Extenzivní způsoby – minimalizace spotřeby a uhlíkové stopy z provozu zařízení</a:t>
            </a:r>
          </a:p>
        </p:txBody>
      </p:sp>
      <p:pic>
        <p:nvPicPr>
          <p:cNvPr id="54277" name="Picture 4">
            <a:extLst>
              <a:ext uri="{FF2B5EF4-FFF2-40B4-BE49-F238E27FC236}">
                <a16:creationId xmlns:a16="http://schemas.microsoft.com/office/drawing/2014/main" id="{61734CE4-DC4D-CF2A-36F3-4AE7B25787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67414" y="3717032"/>
            <a:ext cx="37465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65B669-AEF8-12CE-BE1F-583921DAB3F4}"/>
              </a:ext>
            </a:extLst>
          </p:cNvPr>
          <p:cNvSpPr>
            <a:spLocks noGrp="1"/>
          </p:cNvSpPr>
          <p:nvPr>
            <p:ph type="title"/>
          </p:nvPr>
        </p:nvSpPr>
        <p:spPr/>
        <p:txBody>
          <a:bodyPr>
            <a:normAutofit fontScale="90000"/>
          </a:bodyPr>
          <a:lstStyle/>
          <a:p>
            <a:r>
              <a:rPr lang="cs-CZ" dirty="0"/>
              <a:t>Uvažování nad řešením z praxe – obec na Tišnovsku</a:t>
            </a:r>
          </a:p>
        </p:txBody>
      </p:sp>
      <p:pic>
        <p:nvPicPr>
          <p:cNvPr id="5" name="Zástupný obsah 4">
            <a:extLst>
              <a:ext uri="{FF2B5EF4-FFF2-40B4-BE49-F238E27FC236}">
                <a16:creationId xmlns:a16="http://schemas.microsoft.com/office/drawing/2014/main" id="{FCFB3F8A-2059-043A-D7E9-D791702FB17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10630" y="1340768"/>
            <a:ext cx="5664629" cy="4248472"/>
          </a:xfrm>
        </p:spPr>
      </p:pic>
      <p:sp>
        <p:nvSpPr>
          <p:cNvPr id="3" name="TextovéPole 2">
            <a:extLst>
              <a:ext uri="{FF2B5EF4-FFF2-40B4-BE49-F238E27FC236}">
                <a16:creationId xmlns:a16="http://schemas.microsoft.com/office/drawing/2014/main" id="{C8378379-E458-4376-72E1-612DF5201F2A}"/>
              </a:ext>
            </a:extLst>
          </p:cNvPr>
          <p:cNvSpPr txBox="1"/>
          <p:nvPr/>
        </p:nvSpPr>
        <p:spPr>
          <a:xfrm>
            <a:off x="7505687" y="1556792"/>
            <a:ext cx="3744416" cy="3970318"/>
          </a:xfrm>
          <a:prstGeom prst="rect">
            <a:avLst/>
          </a:prstGeom>
          <a:noFill/>
        </p:spPr>
        <p:txBody>
          <a:bodyPr wrap="square" rtlCol="0">
            <a:spAutoFit/>
          </a:bodyPr>
          <a:lstStyle/>
          <a:p>
            <a:r>
              <a:rPr lang="cs-CZ" dirty="0"/>
              <a:t>Obec na kopci, s omezenou možností vybudovat oddílnou gravitační kanalizaci, v současnosti septiky s přepadem do dešťové kanalizace.</a:t>
            </a:r>
          </a:p>
          <a:p>
            <a:endParaRPr lang="cs-CZ" dirty="0"/>
          </a:p>
          <a:p>
            <a:r>
              <a:rPr lang="cs-CZ" dirty="0"/>
              <a:t>Nabízí se varianta s </a:t>
            </a:r>
            <a:r>
              <a:rPr lang="cs-CZ" dirty="0" err="1"/>
              <a:t>maloprofilovou</a:t>
            </a:r>
            <a:r>
              <a:rPr lang="cs-CZ" dirty="0"/>
              <a:t> kanalizací (septiky nechat a vyvážet), přepady a jednotnou kanalizaci nechat a využít svah pod obcí na vybudování vícestupňového vertikálního filtru, který by zajistil vyčištění OV na úroveň odstranění dusíku – nitrifikace. Provozní náklady by pak následně byly minimální….</a:t>
            </a:r>
          </a:p>
        </p:txBody>
      </p:sp>
    </p:spTree>
    <p:extLst>
      <p:ext uri="{BB962C8B-B14F-4D97-AF65-F5344CB8AC3E}">
        <p14:creationId xmlns:p14="http://schemas.microsoft.com/office/powerpoint/2010/main" val="932678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1AB6CC-3E70-36FB-46FF-EB19881F22BE}"/>
              </a:ext>
            </a:extLst>
          </p:cNvPr>
          <p:cNvSpPr>
            <a:spLocks noGrp="1"/>
          </p:cNvSpPr>
          <p:nvPr>
            <p:ph type="title"/>
          </p:nvPr>
        </p:nvSpPr>
        <p:spPr>
          <a:xfrm>
            <a:off x="584724" y="-79723"/>
            <a:ext cx="10971372" cy="1143000"/>
          </a:xfrm>
        </p:spPr>
        <p:txBody>
          <a:bodyPr/>
          <a:lstStyle/>
          <a:p>
            <a:r>
              <a:rPr lang="cs-CZ" dirty="0"/>
              <a:t>Příklad řešení jedné obce na Tišnovsku 200 EO </a:t>
            </a:r>
          </a:p>
        </p:txBody>
      </p:sp>
      <p:sp>
        <p:nvSpPr>
          <p:cNvPr id="3" name="Zástupný obsah 2">
            <a:extLst>
              <a:ext uri="{FF2B5EF4-FFF2-40B4-BE49-F238E27FC236}">
                <a16:creationId xmlns:a16="http://schemas.microsoft.com/office/drawing/2014/main" id="{C0DA8FB6-5E65-4B8D-1380-190449E0E957}"/>
              </a:ext>
            </a:extLst>
          </p:cNvPr>
          <p:cNvSpPr>
            <a:spLocks noGrp="1"/>
          </p:cNvSpPr>
          <p:nvPr>
            <p:ph idx="1"/>
          </p:nvPr>
        </p:nvSpPr>
        <p:spPr>
          <a:xfrm>
            <a:off x="609520" y="1166018"/>
            <a:ext cx="10971372" cy="4525963"/>
          </a:xfrm>
        </p:spPr>
        <p:txBody>
          <a:bodyPr>
            <a:normAutofit lnSpcReduction="10000"/>
          </a:bodyPr>
          <a:lstStyle/>
          <a:p>
            <a:r>
              <a:rPr lang="cs-CZ" dirty="0"/>
              <a:t>Morfologicky – obec na kopci, DČOV nejdou aplikovat</a:t>
            </a:r>
          </a:p>
          <a:p>
            <a:r>
              <a:rPr lang="cs-CZ" dirty="0"/>
              <a:t>Návrh v PRVK – svedení vody pod kopec a klasická ČOV</a:t>
            </a:r>
          </a:p>
          <a:p>
            <a:pPr lvl="1"/>
            <a:r>
              <a:rPr lang="cs-CZ" dirty="0"/>
              <a:t>CAPEX – 17 tis./EO </a:t>
            </a:r>
          </a:p>
          <a:p>
            <a:pPr lvl="1"/>
            <a:r>
              <a:rPr lang="cs-CZ" dirty="0"/>
              <a:t>OPEX – 255 tis. /rok</a:t>
            </a:r>
          </a:p>
          <a:p>
            <a:pPr lvl="1"/>
            <a:r>
              <a:rPr lang="cs-CZ" dirty="0"/>
              <a:t> Cena za 1 m3 vyčištěné odpadní vody    (10+5) + 35 .. 50 Kč/m3</a:t>
            </a:r>
          </a:p>
          <a:p>
            <a:r>
              <a:rPr lang="cs-CZ" dirty="0"/>
              <a:t>Návrh vycházející z morfologie – vertikální </a:t>
            </a:r>
            <a:r>
              <a:rPr lang="cs-CZ" dirty="0" err="1"/>
              <a:t>biofiltry</a:t>
            </a:r>
            <a:endParaRPr lang="cs-CZ" dirty="0"/>
          </a:p>
          <a:p>
            <a:pPr lvl="1"/>
            <a:r>
              <a:rPr lang="cs-CZ" dirty="0"/>
              <a:t>CAPEX – 20 tis./EO</a:t>
            </a:r>
          </a:p>
          <a:p>
            <a:pPr lvl="1"/>
            <a:r>
              <a:rPr lang="cs-CZ" dirty="0"/>
              <a:t>OPEX – 80 tis./rok</a:t>
            </a:r>
          </a:p>
          <a:p>
            <a:pPr lvl="1"/>
            <a:r>
              <a:rPr lang="cs-CZ" dirty="0"/>
              <a:t> Cena za 1 m3 vyčištěné odpadní vody    (11+5) + 10 … 25 Kč/m3</a:t>
            </a:r>
          </a:p>
          <a:p>
            <a:pPr lvl="1"/>
            <a:endParaRPr lang="cs-CZ" dirty="0"/>
          </a:p>
        </p:txBody>
      </p:sp>
      <p:sp>
        <p:nvSpPr>
          <p:cNvPr id="4" name="TextovéPole 3">
            <a:extLst>
              <a:ext uri="{FF2B5EF4-FFF2-40B4-BE49-F238E27FC236}">
                <a16:creationId xmlns:a16="http://schemas.microsoft.com/office/drawing/2014/main" id="{854685A3-76DA-6645-8DEC-5BBFFBB6BC6E}"/>
              </a:ext>
            </a:extLst>
          </p:cNvPr>
          <p:cNvSpPr txBox="1"/>
          <p:nvPr/>
        </p:nvSpPr>
        <p:spPr>
          <a:xfrm rot="20118589">
            <a:off x="7985672" y="3410842"/>
            <a:ext cx="4353472" cy="1384995"/>
          </a:xfrm>
          <a:prstGeom prst="rect">
            <a:avLst/>
          </a:prstGeom>
          <a:noFill/>
        </p:spPr>
        <p:txBody>
          <a:bodyPr wrap="square">
            <a:spAutoFit/>
          </a:bodyPr>
          <a:lstStyle/>
          <a:p>
            <a:pPr lvl="1"/>
            <a:r>
              <a:rPr lang="cs-CZ" dirty="0">
                <a:highlight>
                  <a:srgbClr val="FFFF00"/>
                </a:highlight>
              </a:rPr>
              <a:t> </a:t>
            </a:r>
            <a:r>
              <a:rPr lang="cs-CZ" sz="2800" dirty="0">
                <a:highlight>
                  <a:srgbClr val="FFFF00"/>
                </a:highlight>
              </a:rPr>
              <a:t>Jak by pravděpodobně </a:t>
            </a:r>
          </a:p>
          <a:p>
            <a:pPr lvl="1"/>
            <a:r>
              <a:rPr lang="cs-CZ" sz="2800" dirty="0">
                <a:highlight>
                  <a:srgbClr val="FFFF00"/>
                </a:highlight>
              </a:rPr>
              <a:t>dopadla LCA analýza na CO2 ?</a:t>
            </a:r>
          </a:p>
        </p:txBody>
      </p:sp>
    </p:spTree>
    <p:extLst>
      <p:ext uri="{BB962C8B-B14F-4D97-AF65-F5344CB8AC3E}">
        <p14:creationId xmlns:p14="http://schemas.microsoft.com/office/powerpoint/2010/main" val="4248791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E5E784-B0D1-FBB5-0C4F-ED0743B8A1B8}"/>
              </a:ext>
            </a:extLst>
          </p:cNvPr>
          <p:cNvSpPr>
            <a:spLocks noGrp="1"/>
          </p:cNvSpPr>
          <p:nvPr>
            <p:ph type="title"/>
          </p:nvPr>
        </p:nvSpPr>
        <p:spPr>
          <a:xfrm>
            <a:off x="262558" y="211187"/>
            <a:ext cx="10971372" cy="1143000"/>
          </a:xfrm>
        </p:spPr>
        <p:txBody>
          <a:bodyPr/>
          <a:lstStyle/>
          <a:p>
            <a:r>
              <a:rPr lang="cs-CZ" dirty="0"/>
              <a:t>VENKOV a hledání optimální sanitace</a:t>
            </a:r>
          </a:p>
        </p:txBody>
      </p:sp>
      <p:sp>
        <p:nvSpPr>
          <p:cNvPr id="3" name="Zástupný obsah 2">
            <a:extLst>
              <a:ext uri="{FF2B5EF4-FFF2-40B4-BE49-F238E27FC236}">
                <a16:creationId xmlns:a16="http://schemas.microsoft.com/office/drawing/2014/main" id="{5E54912B-FDA1-F227-9229-EB51F43A6F09}"/>
              </a:ext>
            </a:extLst>
          </p:cNvPr>
          <p:cNvSpPr>
            <a:spLocks noGrp="1"/>
          </p:cNvSpPr>
          <p:nvPr>
            <p:ph idx="1"/>
          </p:nvPr>
        </p:nvSpPr>
        <p:spPr>
          <a:xfrm>
            <a:off x="334566" y="1389139"/>
            <a:ext cx="11246326" cy="4525963"/>
          </a:xfrm>
        </p:spPr>
        <p:txBody>
          <a:bodyPr/>
          <a:lstStyle/>
          <a:p>
            <a:r>
              <a:rPr lang="cs-CZ" sz="1800" dirty="0">
                <a:latin typeface="Calibri" panose="020F0502020204030204" pitchFamily="34" charset="0"/>
              </a:rPr>
              <a:t>Zákonitost : </a:t>
            </a:r>
            <a:r>
              <a:rPr lang="cs-CZ" sz="1800" dirty="0"/>
              <a:t>universální řešení nemůže být optimální pro řešení prostředí mnohoznačnosti !!!!!!  80/20</a:t>
            </a:r>
          </a:p>
          <a:p>
            <a:r>
              <a:rPr lang="cs-CZ" sz="1800" dirty="0">
                <a:effectLst/>
                <a:latin typeface="Calibri" panose="020F0502020204030204" pitchFamily="34" charset="0"/>
                <a:ea typeface="Calibri" panose="020F0502020204030204" pitchFamily="34" charset="0"/>
              </a:rPr>
              <a:t>S narůstající mnohoznačností (délka kanalizace, různé podmínky hydrogeologické, morfologie atd.) rostou náklady</a:t>
            </a:r>
          </a:p>
          <a:p>
            <a:pPr marL="342900" lvl="0" indent="-342900">
              <a:buFont typeface="Calibri" panose="020F0502020204030204" pitchFamily="34" charset="0"/>
              <a:buChar char="-"/>
            </a:pPr>
            <a:r>
              <a:rPr lang="cs-CZ" sz="1800" b="1" dirty="0">
                <a:effectLst/>
                <a:latin typeface="Calibri" panose="020F0502020204030204" pitchFamily="34" charset="0"/>
                <a:ea typeface="Times New Roman" panose="02020603050405020304" pitchFamily="18" charset="0"/>
              </a:rPr>
              <a:t>Vyhozené miliardy na investice, statisíce za projekty a mrhání časem státní zprávy, projektantů a investorů, jako důsledek nereálných </a:t>
            </a:r>
            <a:r>
              <a:rPr lang="cs-CZ" sz="1800" b="1" dirty="0" err="1">
                <a:effectLst/>
                <a:latin typeface="Calibri" panose="020F0502020204030204" pitchFamily="34" charset="0"/>
                <a:ea typeface="Times New Roman" panose="02020603050405020304" pitchFamily="18" charset="0"/>
              </a:rPr>
              <a:t>PRVK..konkrétní</a:t>
            </a:r>
            <a:r>
              <a:rPr lang="cs-CZ" sz="1800" b="1" dirty="0">
                <a:effectLst/>
                <a:latin typeface="Calibri" panose="020F0502020204030204" pitchFamily="34" charset="0"/>
                <a:ea typeface="Times New Roman" panose="02020603050405020304" pitchFamily="18" charset="0"/>
              </a:rPr>
              <a:t> příklady a návrh řešení</a:t>
            </a:r>
            <a:endParaRPr lang="cs-CZ" sz="1800" b="1" dirty="0">
              <a:effectLst/>
              <a:latin typeface="Calibri" panose="020F0502020204030204" pitchFamily="34" charset="0"/>
              <a:ea typeface="Calibri" panose="020F0502020204030204" pitchFamily="34" charset="0"/>
            </a:endParaRPr>
          </a:p>
          <a:p>
            <a:endParaRPr lang="cs-CZ" dirty="0"/>
          </a:p>
        </p:txBody>
      </p:sp>
      <p:pic>
        <p:nvPicPr>
          <p:cNvPr id="4" name="Obrázek 3">
            <a:extLst>
              <a:ext uri="{FF2B5EF4-FFF2-40B4-BE49-F238E27FC236}">
                <a16:creationId xmlns:a16="http://schemas.microsoft.com/office/drawing/2014/main" id="{212FEE75-D4D7-441B-364F-A7197D4D5B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4606" y="2852936"/>
            <a:ext cx="6120680" cy="293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a:extLst>
              <a:ext uri="{FF2B5EF4-FFF2-40B4-BE49-F238E27FC236}">
                <a16:creationId xmlns:a16="http://schemas.microsoft.com/office/drawing/2014/main" id="{C6BC2C1C-F706-F25E-BBB3-E204CAB527A2}"/>
              </a:ext>
            </a:extLst>
          </p:cNvPr>
          <p:cNvSpPr txBox="1"/>
          <p:nvPr/>
        </p:nvSpPr>
        <p:spPr>
          <a:xfrm>
            <a:off x="7103318" y="3023241"/>
            <a:ext cx="4968552" cy="2862322"/>
          </a:xfrm>
          <a:prstGeom prst="rect">
            <a:avLst/>
          </a:prstGeom>
          <a:noFill/>
        </p:spPr>
        <p:txBody>
          <a:bodyPr wrap="square" rtlCol="0">
            <a:spAutoFit/>
          </a:bodyPr>
          <a:lstStyle/>
          <a:p>
            <a:r>
              <a:rPr lang="cs-CZ" dirty="0"/>
              <a:t>Sociální hledisko :</a:t>
            </a:r>
          </a:p>
          <a:p>
            <a:r>
              <a:rPr lang="cs-CZ" dirty="0"/>
              <a:t>Sociálně únosná cena vody … něco přes 100 Kč/m3</a:t>
            </a:r>
          </a:p>
          <a:p>
            <a:r>
              <a:rPr lang="cs-CZ" dirty="0"/>
              <a:t>Stočné ve velkém městě … cca 50 kč/m3 (+  vodné) </a:t>
            </a:r>
          </a:p>
          <a:p>
            <a:r>
              <a:rPr lang="cs-CZ" dirty="0"/>
              <a:t>Vyvážení jímky cca 500 Kč/m3 (soc. únosnost ???)</a:t>
            </a:r>
          </a:p>
          <a:p>
            <a:r>
              <a:rPr lang="cs-CZ" dirty="0"/>
              <a:t>Domovní ČOV od 70 Kč do 100 Kč/m3</a:t>
            </a:r>
          </a:p>
          <a:p>
            <a:r>
              <a:rPr lang="cs-CZ" dirty="0"/>
              <a:t>Kanalizace za každou cenu – až 250 Kč/m3 .. až..</a:t>
            </a:r>
          </a:p>
          <a:p>
            <a:endParaRPr lang="cs-CZ" dirty="0"/>
          </a:p>
          <a:p>
            <a:r>
              <a:rPr lang="cs-CZ" dirty="0"/>
              <a:t>Ekologie (ovlivnění toků, uhlíková stopa)</a:t>
            </a:r>
          </a:p>
          <a:p>
            <a:r>
              <a:rPr lang="cs-CZ" dirty="0"/>
              <a:t>Někde dokonce zhoršení vody v toku ..</a:t>
            </a:r>
          </a:p>
          <a:p>
            <a:r>
              <a:rPr lang="cs-CZ" dirty="0"/>
              <a:t>Uhlíková stopa  … přírodní řešení..</a:t>
            </a:r>
          </a:p>
        </p:txBody>
      </p:sp>
      <p:sp>
        <p:nvSpPr>
          <p:cNvPr id="6" name="TextovéPole 5">
            <a:extLst>
              <a:ext uri="{FF2B5EF4-FFF2-40B4-BE49-F238E27FC236}">
                <a16:creationId xmlns:a16="http://schemas.microsoft.com/office/drawing/2014/main" id="{574DB267-0CBC-C210-EDEC-C7F3D2A7184B}"/>
              </a:ext>
            </a:extLst>
          </p:cNvPr>
          <p:cNvSpPr txBox="1"/>
          <p:nvPr/>
        </p:nvSpPr>
        <p:spPr>
          <a:xfrm>
            <a:off x="5229130" y="2700075"/>
            <a:ext cx="3122380" cy="646331"/>
          </a:xfrm>
          <a:prstGeom prst="rect">
            <a:avLst/>
          </a:prstGeom>
          <a:noFill/>
        </p:spPr>
        <p:txBody>
          <a:bodyPr wrap="square" rtlCol="0">
            <a:spAutoFit/>
          </a:bodyPr>
          <a:lstStyle/>
          <a:p>
            <a:r>
              <a:rPr lang="cs-CZ" b="1" dirty="0">
                <a:solidFill>
                  <a:srgbClr val="FF0000"/>
                </a:solidFill>
              </a:rPr>
              <a:t>Neefektivně vynaložené prostředky</a:t>
            </a:r>
          </a:p>
        </p:txBody>
      </p:sp>
      <p:sp>
        <p:nvSpPr>
          <p:cNvPr id="7" name="Šipka: doprava 6">
            <a:extLst>
              <a:ext uri="{FF2B5EF4-FFF2-40B4-BE49-F238E27FC236}">
                <a16:creationId xmlns:a16="http://schemas.microsoft.com/office/drawing/2014/main" id="{8716030C-0720-3FC4-6BCB-FB3207E2D7D7}"/>
              </a:ext>
            </a:extLst>
          </p:cNvPr>
          <p:cNvSpPr/>
          <p:nvPr/>
        </p:nvSpPr>
        <p:spPr>
          <a:xfrm>
            <a:off x="3178882" y="3023241"/>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a:extLst>
              <a:ext uri="{FF2B5EF4-FFF2-40B4-BE49-F238E27FC236}">
                <a16:creationId xmlns:a16="http://schemas.microsoft.com/office/drawing/2014/main" id="{0263D2CE-75EE-4B17-2E44-A95F335AB052}"/>
              </a:ext>
            </a:extLst>
          </p:cNvPr>
          <p:cNvSpPr txBox="1"/>
          <p:nvPr/>
        </p:nvSpPr>
        <p:spPr>
          <a:xfrm>
            <a:off x="3692906" y="2919160"/>
            <a:ext cx="3122380" cy="369332"/>
          </a:xfrm>
          <a:prstGeom prst="rect">
            <a:avLst/>
          </a:prstGeom>
          <a:noFill/>
        </p:spPr>
        <p:txBody>
          <a:bodyPr wrap="square" rtlCol="0">
            <a:spAutoFit/>
          </a:bodyPr>
          <a:lstStyle/>
          <a:p>
            <a:r>
              <a:rPr lang="cs-CZ" b="1" dirty="0">
                <a:solidFill>
                  <a:srgbClr val="FF0000"/>
                </a:solidFill>
              </a:rPr>
              <a:t>Změna ?</a:t>
            </a:r>
          </a:p>
        </p:txBody>
      </p:sp>
    </p:spTree>
    <p:extLst>
      <p:ext uri="{BB962C8B-B14F-4D97-AF65-F5344CB8AC3E}">
        <p14:creationId xmlns:p14="http://schemas.microsoft.com/office/powerpoint/2010/main" val="3392712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a:extLst>
              <a:ext uri="{FF2B5EF4-FFF2-40B4-BE49-F238E27FC236}">
                <a16:creationId xmlns:a16="http://schemas.microsoft.com/office/drawing/2014/main" id="{A579BA01-E10E-7F4C-9C3A-3DF26A4EED13}"/>
              </a:ext>
            </a:extLst>
          </p:cNvPr>
          <p:cNvSpPr>
            <a:spLocks noGrp="1"/>
          </p:cNvSpPr>
          <p:nvPr>
            <p:ph type="title"/>
          </p:nvPr>
        </p:nvSpPr>
        <p:spPr>
          <a:xfrm>
            <a:off x="478582" y="136526"/>
            <a:ext cx="10971372" cy="1143000"/>
          </a:xfrm>
        </p:spPr>
        <p:txBody>
          <a:bodyPr>
            <a:normAutofit fontScale="90000"/>
          </a:bodyPr>
          <a:lstStyle/>
          <a:p>
            <a:r>
              <a:rPr lang="cs-CZ" altLang="cs-CZ" dirty="0"/>
              <a:t>Návrh optimálního řešení venkova</a:t>
            </a:r>
            <a:br>
              <a:rPr lang="cs-CZ" altLang="cs-CZ" dirty="0"/>
            </a:br>
            <a:r>
              <a:rPr lang="cs-CZ" altLang="cs-CZ" sz="2700" dirty="0"/>
              <a:t>nic není špatně a nic není dobře, dokud si to neověřím .. dokonce někdy i jímka</a:t>
            </a:r>
          </a:p>
        </p:txBody>
      </p:sp>
      <p:sp>
        <p:nvSpPr>
          <p:cNvPr id="10243" name="Zástupný symbol pro obsah 2">
            <a:extLst>
              <a:ext uri="{FF2B5EF4-FFF2-40B4-BE49-F238E27FC236}">
                <a16:creationId xmlns:a16="http://schemas.microsoft.com/office/drawing/2014/main" id="{52783EAB-0C81-4417-9555-C90D4F72EBE8}"/>
              </a:ext>
            </a:extLst>
          </p:cNvPr>
          <p:cNvSpPr>
            <a:spLocks noGrp="1"/>
          </p:cNvSpPr>
          <p:nvPr>
            <p:ph idx="1"/>
          </p:nvPr>
        </p:nvSpPr>
        <p:spPr>
          <a:xfrm>
            <a:off x="838622" y="1279526"/>
            <a:ext cx="10729192" cy="4525963"/>
          </a:xfrm>
        </p:spPr>
        <p:txBody>
          <a:bodyPr>
            <a:normAutofit fontScale="92500" lnSpcReduction="10000"/>
          </a:bodyPr>
          <a:lstStyle/>
          <a:p>
            <a:pPr>
              <a:defRPr/>
            </a:pPr>
            <a:r>
              <a:rPr lang="cs-CZ" altLang="cs-CZ" dirty="0">
                <a:highlight>
                  <a:srgbClr val="FFFF00"/>
                </a:highlight>
              </a:rPr>
              <a:t>Reálný </a:t>
            </a:r>
            <a:r>
              <a:rPr lang="cs-CZ" altLang="cs-CZ" dirty="0"/>
              <a:t>udržitelný a občany akceptovaný PRVK = zjednodušení povolování DČOV a zabránění živelnosti</a:t>
            </a:r>
          </a:p>
          <a:p>
            <a:pPr>
              <a:defRPr/>
            </a:pPr>
            <a:r>
              <a:rPr lang="cs-CZ" altLang="cs-CZ" dirty="0"/>
              <a:t>Důvody, proč PRVK jsou nereálné</a:t>
            </a:r>
          </a:p>
          <a:p>
            <a:pPr lvl="1">
              <a:defRPr/>
            </a:pPr>
            <a:r>
              <a:rPr lang="cs-CZ" altLang="cs-CZ" dirty="0"/>
              <a:t>Finanční (nejčastější) – obec nebude mít nikdy dost prostředků na utopistické plány…</a:t>
            </a:r>
          </a:p>
          <a:p>
            <a:pPr lvl="1">
              <a:defRPr/>
            </a:pPr>
            <a:r>
              <a:rPr lang="cs-CZ" altLang="cs-CZ" dirty="0"/>
              <a:t>Nemožnost získání dotace (neekonomické) i dotace mají pravidla..</a:t>
            </a:r>
          </a:p>
          <a:p>
            <a:pPr lvl="1">
              <a:defRPr/>
            </a:pPr>
            <a:r>
              <a:rPr lang="cs-CZ" altLang="cs-CZ" dirty="0">
                <a:solidFill>
                  <a:srgbClr val="FF0000"/>
                </a:solidFill>
              </a:rPr>
              <a:t>Idealismus, alibismus těch, </a:t>
            </a:r>
            <a:r>
              <a:rPr lang="cs-CZ" altLang="cs-CZ" sz="1800" dirty="0">
                <a:solidFill>
                  <a:srgbClr val="FF0000"/>
                </a:solidFill>
              </a:rPr>
              <a:t>kterých se to nedotýká – nezpracovává si obec pro sebe !!!!</a:t>
            </a:r>
          </a:p>
          <a:p>
            <a:pPr>
              <a:defRPr/>
            </a:pPr>
            <a:r>
              <a:rPr lang="cs-CZ" altLang="cs-CZ" dirty="0"/>
              <a:t>Následky</a:t>
            </a:r>
          </a:p>
          <a:p>
            <a:pPr lvl="1">
              <a:defRPr/>
            </a:pPr>
            <a:r>
              <a:rPr lang="cs-CZ" altLang="cs-CZ" dirty="0"/>
              <a:t>Zastavení rozvoje obce, dlouhodobé poškození vlastních občanů obce, zbytečné mrhání prostředky obce .. další náklady v budoucnu</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C60C89-0ECA-A966-C2F5-7E38EC8DB3FD}"/>
              </a:ext>
            </a:extLst>
          </p:cNvPr>
          <p:cNvSpPr>
            <a:spLocks noGrp="1"/>
          </p:cNvSpPr>
          <p:nvPr>
            <p:ph type="title"/>
          </p:nvPr>
        </p:nvSpPr>
        <p:spPr>
          <a:xfrm>
            <a:off x="5591149" y="274638"/>
            <a:ext cx="5989743" cy="1143000"/>
          </a:xfrm>
        </p:spPr>
        <p:txBody>
          <a:bodyPr>
            <a:normAutofit fontScale="90000"/>
          </a:bodyPr>
          <a:lstStyle/>
          <a:p>
            <a:r>
              <a:rPr lang="cs-CZ" dirty="0"/>
              <a:t>2x měř 1x řež</a:t>
            </a:r>
            <a:br>
              <a:rPr lang="cs-CZ" dirty="0"/>
            </a:br>
            <a:r>
              <a:rPr lang="cs-CZ" dirty="0"/>
              <a:t>a pak ještě zpětná vazba</a:t>
            </a:r>
          </a:p>
        </p:txBody>
      </p:sp>
      <p:sp>
        <p:nvSpPr>
          <p:cNvPr id="3" name="Zástupný obsah 2">
            <a:extLst>
              <a:ext uri="{FF2B5EF4-FFF2-40B4-BE49-F238E27FC236}">
                <a16:creationId xmlns:a16="http://schemas.microsoft.com/office/drawing/2014/main" id="{56F460EF-2E07-EE57-9941-2F863E7BA454}"/>
              </a:ext>
            </a:extLst>
          </p:cNvPr>
          <p:cNvSpPr>
            <a:spLocks noGrp="1"/>
          </p:cNvSpPr>
          <p:nvPr>
            <p:ph idx="1"/>
          </p:nvPr>
        </p:nvSpPr>
        <p:spPr/>
        <p:txBody>
          <a:bodyPr/>
          <a:lstStyle/>
          <a:p>
            <a:endParaRPr lang="cs-CZ" dirty="0"/>
          </a:p>
        </p:txBody>
      </p:sp>
      <p:pic>
        <p:nvPicPr>
          <p:cNvPr id="4" name="Obrázek 3">
            <a:extLst>
              <a:ext uri="{FF2B5EF4-FFF2-40B4-BE49-F238E27FC236}">
                <a16:creationId xmlns:a16="http://schemas.microsoft.com/office/drawing/2014/main" id="{4E0570DB-83B9-BBF2-2EE5-A06D4CDA30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18542" y="274638"/>
            <a:ext cx="5400600" cy="5725454"/>
          </a:xfrm>
          <a:prstGeom prst="rect">
            <a:avLst/>
          </a:prstGeom>
          <a:ln>
            <a:noFill/>
          </a:ln>
          <a:extLst>
            <a:ext uri="{53640926-AAD7-44D8-BBD7-CCE9431645EC}">
              <a14:shadowObscured xmlns:a14="http://schemas.microsoft.com/office/drawing/2010/main"/>
            </a:ext>
          </a:extLst>
        </p:spPr>
      </p:pic>
      <p:pic>
        <p:nvPicPr>
          <p:cNvPr id="5" name="Obrázek 4">
            <a:extLst>
              <a:ext uri="{FF2B5EF4-FFF2-40B4-BE49-F238E27FC236}">
                <a16:creationId xmlns:a16="http://schemas.microsoft.com/office/drawing/2014/main" id="{4E2C5136-CE24-F66D-AB24-4B8466B39D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663158" y="2132856"/>
            <a:ext cx="5620182" cy="3744416"/>
          </a:xfrm>
          <a:prstGeom prst="rect">
            <a:avLst/>
          </a:prstGeom>
        </p:spPr>
      </p:pic>
    </p:spTree>
    <p:extLst>
      <p:ext uri="{BB962C8B-B14F-4D97-AF65-F5344CB8AC3E}">
        <p14:creationId xmlns:p14="http://schemas.microsoft.com/office/powerpoint/2010/main" val="2689378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E222C9-F72F-75F5-7B96-2E0ECCC603BD}"/>
              </a:ext>
            </a:extLst>
          </p:cNvPr>
          <p:cNvSpPr>
            <a:spLocks noGrp="1"/>
          </p:cNvSpPr>
          <p:nvPr>
            <p:ph type="title"/>
          </p:nvPr>
        </p:nvSpPr>
        <p:spPr/>
        <p:txBody>
          <a:bodyPr/>
          <a:lstStyle/>
          <a:p>
            <a:r>
              <a:rPr lang="cs-CZ" dirty="0"/>
              <a:t>Legislativa v oblasti DČOV a příběhy z praxe</a:t>
            </a:r>
          </a:p>
        </p:txBody>
      </p:sp>
      <p:pic>
        <p:nvPicPr>
          <p:cNvPr id="5" name="Zástupný obsah 4">
            <a:extLst>
              <a:ext uri="{FF2B5EF4-FFF2-40B4-BE49-F238E27FC236}">
                <a16:creationId xmlns:a16="http://schemas.microsoft.com/office/drawing/2014/main" id="{3425BAD7-06E2-C04F-F923-4D2F79A0E93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70670" y="1415407"/>
            <a:ext cx="9289032" cy="4245841"/>
          </a:xfrm>
        </p:spPr>
      </p:pic>
      <p:sp>
        <p:nvSpPr>
          <p:cNvPr id="6" name="TextovéPole 5">
            <a:extLst>
              <a:ext uri="{FF2B5EF4-FFF2-40B4-BE49-F238E27FC236}">
                <a16:creationId xmlns:a16="http://schemas.microsoft.com/office/drawing/2014/main" id="{62E95E36-EF36-E054-A8C2-B3D5F3655685}"/>
              </a:ext>
            </a:extLst>
          </p:cNvPr>
          <p:cNvSpPr txBox="1"/>
          <p:nvPr/>
        </p:nvSpPr>
        <p:spPr>
          <a:xfrm flipH="1">
            <a:off x="4150990" y="5733256"/>
            <a:ext cx="7227089" cy="369332"/>
          </a:xfrm>
          <a:prstGeom prst="rect">
            <a:avLst/>
          </a:prstGeom>
          <a:noFill/>
        </p:spPr>
        <p:txBody>
          <a:bodyPr wrap="square" rtlCol="0">
            <a:spAutoFit/>
          </a:bodyPr>
          <a:lstStyle/>
          <a:p>
            <a:r>
              <a:rPr lang="cs-CZ" dirty="0"/>
              <a:t>Snaha o zjednodušení a zlogičtění</a:t>
            </a:r>
          </a:p>
        </p:txBody>
      </p:sp>
    </p:spTree>
    <p:extLst>
      <p:ext uri="{BB962C8B-B14F-4D97-AF65-F5344CB8AC3E}">
        <p14:creationId xmlns:p14="http://schemas.microsoft.com/office/powerpoint/2010/main" val="1070310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EC9DE3-5A43-426A-894A-F3D47C59C412}"/>
              </a:ext>
            </a:extLst>
          </p:cNvPr>
          <p:cNvSpPr>
            <a:spLocks noGrp="1"/>
          </p:cNvSpPr>
          <p:nvPr>
            <p:ph type="title"/>
          </p:nvPr>
        </p:nvSpPr>
        <p:spPr>
          <a:xfrm>
            <a:off x="1926654" y="-3121"/>
            <a:ext cx="8229600" cy="1143000"/>
          </a:xfrm>
        </p:spPr>
        <p:txBody>
          <a:bodyPr/>
          <a:lstStyle/>
          <a:p>
            <a:r>
              <a:rPr lang="cs-CZ" dirty="0"/>
              <a:t>Zákon o vodách – novinky v §5</a:t>
            </a:r>
          </a:p>
        </p:txBody>
      </p:sp>
      <p:sp>
        <p:nvSpPr>
          <p:cNvPr id="3" name="Zástupný obsah 2">
            <a:extLst>
              <a:ext uri="{FF2B5EF4-FFF2-40B4-BE49-F238E27FC236}">
                <a16:creationId xmlns:a16="http://schemas.microsoft.com/office/drawing/2014/main" id="{CAC9D0D0-F0B2-4042-9824-B39CA9A3C69D}"/>
              </a:ext>
            </a:extLst>
          </p:cNvPr>
          <p:cNvSpPr>
            <a:spLocks noGrp="1"/>
          </p:cNvSpPr>
          <p:nvPr>
            <p:ph idx="1"/>
          </p:nvPr>
        </p:nvSpPr>
        <p:spPr>
          <a:xfrm>
            <a:off x="622598" y="1074738"/>
            <a:ext cx="11017224" cy="5783263"/>
          </a:xfrm>
          <a:solidFill>
            <a:schemeClr val="bg1"/>
          </a:solidFill>
        </p:spPr>
        <p:txBody>
          <a:bodyPr>
            <a:normAutofit/>
          </a:bodyPr>
          <a:lstStyle/>
          <a:p>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§5"(3) Při provádění staveb nebo jejich změn nebo změn jejich užívání je stavebník povinen podle charakteru a účelu užívání těchto staveb je </a:t>
            </a:r>
            <a:r>
              <a:rPr lang="cs-CZ" sz="2800" dirty="0">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zabezpečit zásobováním vodou a odváděním odpadních vod kanalizací k tomu určenou</a:t>
            </a:r>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 Není-li kanalizace v místě k dispozici, </a:t>
            </a:r>
            <a:r>
              <a:rPr lang="cs-CZ" sz="2800" dirty="0">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odpadní vody se zneškodňují přímým čištěním s následným vypouštěním do vod povrchových nebo podzemních</a:t>
            </a:r>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 V případě </a:t>
            </a:r>
            <a:r>
              <a:rPr lang="cs-CZ" sz="2800" dirty="0">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technické neproveditelnosti </a:t>
            </a:r>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způsobů podle vět první a druhé lze odpadní vody akumulovat v nepropustné jímce </a:t>
            </a:r>
            <a:r>
              <a:rPr lang="cs-CZ" sz="2800" dirty="0">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(žumpě) </a:t>
            </a:r>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s následným vyvážením akumulovaných vod na zařízení schválené pro jejich zneškodnění. </a:t>
            </a:r>
            <a:endParaRPr lang="cs-CZ" sz="2800" dirty="0">
              <a:latin typeface="Calibri" panose="020F0502020204030204" pitchFamily="34" charset="0"/>
              <a:ea typeface="Calibri" panose="020F0502020204030204" pitchFamily="34" charset="0"/>
              <a:cs typeface="Times New Roman" panose="02020603050405020304" pitchFamily="18" charset="0"/>
            </a:endParaRPr>
          </a:p>
          <a:p>
            <a:endParaRPr lang="cs-CZ" dirty="0"/>
          </a:p>
          <a:p>
            <a:r>
              <a:rPr lang="cs-CZ" dirty="0"/>
              <a:t>Pořadí – </a:t>
            </a:r>
            <a:r>
              <a:rPr lang="cs-CZ" sz="2800" dirty="0"/>
              <a:t>veřejná kanalizace, decentrální čištění, jímka na vyvážení</a:t>
            </a:r>
          </a:p>
        </p:txBody>
      </p:sp>
    </p:spTree>
    <p:extLst>
      <p:ext uri="{BB962C8B-B14F-4D97-AF65-F5344CB8AC3E}">
        <p14:creationId xmlns:p14="http://schemas.microsoft.com/office/powerpoint/2010/main" val="3150966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EC9DE3-5A43-426A-894A-F3D47C59C412}"/>
              </a:ext>
            </a:extLst>
          </p:cNvPr>
          <p:cNvSpPr>
            <a:spLocks noGrp="1"/>
          </p:cNvSpPr>
          <p:nvPr>
            <p:ph type="title"/>
          </p:nvPr>
        </p:nvSpPr>
        <p:spPr>
          <a:xfrm>
            <a:off x="1702718" y="0"/>
            <a:ext cx="8229600" cy="1143000"/>
          </a:xfrm>
        </p:spPr>
        <p:txBody>
          <a:bodyPr/>
          <a:lstStyle/>
          <a:p>
            <a:r>
              <a:rPr lang="cs-CZ" dirty="0"/>
              <a:t>Zákon o vodách §38 odst.9</a:t>
            </a:r>
          </a:p>
        </p:txBody>
      </p:sp>
      <p:sp>
        <p:nvSpPr>
          <p:cNvPr id="3" name="Zástupný obsah 2">
            <a:extLst>
              <a:ext uri="{FF2B5EF4-FFF2-40B4-BE49-F238E27FC236}">
                <a16:creationId xmlns:a16="http://schemas.microsoft.com/office/drawing/2014/main" id="{CAC9D0D0-F0B2-4042-9824-B39CA9A3C69D}"/>
              </a:ext>
            </a:extLst>
          </p:cNvPr>
          <p:cNvSpPr>
            <a:spLocks noGrp="1"/>
          </p:cNvSpPr>
          <p:nvPr>
            <p:ph idx="1"/>
          </p:nvPr>
        </p:nvSpPr>
        <p:spPr>
          <a:xfrm>
            <a:off x="190550" y="1556792"/>
            <a:ext cx="11305256" cy="4176464"/>
          </a:xfrm>
          <a:solidFill>
            <a:schemeClr val="bg1"/>
          </a:solidFill>
        </p:spPr>
        <p:txBody>
          <a:bodyPr>
            <a:normAutofit lnSpcReduction="10000"/>
          </a:bodyPr>
          <a:lstStyle/>
          <a:p>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Přímé vypouštění OV do </a:t>
            </a:r>
            <a:r>
              <a:rPr lang="cs-CZ" sz="2800" dirty="0" err="1">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podz</a:t>
            </a:r>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 vod je zakázáno. Vypouštění  OV neobsahujících nebezpečné závadné látky nebo zvlášť nebezpečné závadné látky </a:t>
            </a:r>
            <a:r>
              <a:rPr lang="cs-CZ" sz="1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 39 odst. 3</a:t>
            </a:r>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 </a:t>
            </a:r>
            <a:r>
              <a:rPr lang="cs-CZ" sz="2800" dirty="0">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z jedné nebo několika územně souvisejících staveb pro bydlení, staveb pro rodinnou rekreaci nebo z jednotlivých staveb poskytujících ubytovací služby</a:t>
            </a:r>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 vznikajících převážně jako produkt lidského metabolismu a činností v domácnostech, přes půdní vrstvy do vod podzemních </a:t>
            </a:r>
            <a:r>
              <a:rPr lang="cs-CZ" sz="2800" dirty="0">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lze povolit</a:t>
            </a:r>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 pokud není v daném případě </a:t>
            </a:r>
            <a:r>
              <a:rPr lang="cs-CZ" sz="2800" dirty="0">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technicky možné </a:t>
            </a:r>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nebo s ohledem na zájmy chráněné tímto zákonem nebo jinými právními předpisy možné nebo žádoucí, vypouštění odpadních vod do vod povrchových</a:t>
            </a:r>
            <a:r>
              <a:rPr lang="cs-CZ" sz="1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 .. Pokračování …</a:t>
            </a:r>
            <a:endParaRPr lang="cs-CZ" sz="2800" dirty="0">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652932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EC9DE3-5A43-426A-894A-F3D47C59C412}"/>
              </a:ext>
            </a:extLst>
          </p:cNvPr>
          <p:cNvSpPr>
            <a:spLocks noGrp="1"/>
          </p:cNvSpPr>
          <p:nvPr>
            <p:ph type="title"/>
          </p:nvPr>
        </p:nvSpPr>
        <p:spPr>
          <a:xfrm>
            <a:off x="1980406" y="125760"/>
            <a:ext cx="8229600" cy="1143000"/>
          </a:xfrm>
        </p:spPr>
        <p:txBody>
          <a:bodyPr/>
          <a:lstStyle/>
          <a:p>
            <a:r>
              <a:rPr lang="cs-CZ" dirty="0"/>
              <a:t>Zákon o vodách §38 odst. 9</a:t>
            </a:r>
          </a:p>
        </p:txBody>
      </p:sp>
      <p:sp>
        <p:nvSpPr>
          <p:cNvPr id="3" name="Zástupný obsah 2">
            <a:extLst>
              <a:ext uri="{FF2B5EF4-FFF2-40B4-BE49-F238E27FC236}">
                <a16:creationId xmlns:a16="http://schemas.microsoft.com/office/drawing/2014/main" id="{CAC9D0D0-F0B2-4042-9824-B39CA9A3C69D}"/>
              </a:ext>
            </a:extLst>
          </p:cNvPr>
          <p:cNvSpPr>
            <a:spLocks noGrp="1"/>
          </p:cNvSpPr>
          <p:nvPr>
            <p:ph idx="1"/>
          </p:nvPr>
        </p:nvSpPr>
        <p:spPr>
          <a:xfrm>
            <a:off x="550590" y="1274541"/>
            <a:ext cx="10945216" cy="4536504"/>
          </a:xfrm>
          <a:solidFill>
            <a:schemeClr val="bg1"/>
          </a:solidFill>
        </p:spPr>
        <p:txBody>
          <a:bodyPr>
            <a:normAutofit lnSpcReduction="10000"/>
          </a:bodyPr>
          <a:lstStyle/>
          <a:p>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 Povolení vypouštění odpadních vod do vod podzemních podle věty druhé nelze vydat bez souhlasného </a:t>
            </a:r>
            <a:r>
              <a:rPr lang="cs-CZ" sz="2800" dirty="0">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vyjádření osoby s odbornou způsobilostí8),</a:t>
            </a:r>
            <a:r>
              <a:rPr lang="cs-CZ" sz="2800"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 která posoudí vliv vypouštění odpadních vod na jakost podzemních vod. </a:t>
            </a:r>
          </a:p>
          <a:p>
            <a:r>
              <a:rPr lang="cs-CZ" sz="2800" dirty="0">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Maximální povolené množství odpadních vod vypouštěné z jedné nebo několika územně souvisejících staveb pro bydlení nesmí celkově přesáhnout 15 m3/den.".</a:t>
            </a:r>
            <a:endParaRPr lang="cs-CZ"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cs-CZ" sz="2800" dirty="0">
              <a:latin typeface="Calibri" panose="020F0502020204030204" pitchFamily="34" charset="0"/>
              <a:ea typeface="Calibri" panose="020F0502020204030204" pitchFamily="34" charset="0"/>
              <a:cs typeface="Times New Roman" panose="02020603050405020304" pitchFamily="18" charset="0"/>
            </a:endParaRPr>
          </a:p>
          <a:p>
            <a:r>
              <a:rPr lang="cs-CZ" sz="2800" dirty="0"/>
              <a:t>Nelogický důsledek: nejdou pomocí DČOV řešit nevyjmenované objekty</a:t>
            </a:r>
          </a:p>
          <a:p>
            <a:r>
              <a:rPr lang="cs-CZ" sz="2800" dirty="0"/>
              <a:t>Odpar? Závlaha zeleně, ploché střechy </a:t>
            </a:r>
            <a:r>
              <a:rPr lang="cs-CZ" dirty="0"/>
              <a:t>(jako řešení recyklace vod)</a:t>
            </a:r>
            <a:endParaRPr lang="cs-CZ" sz="2800" dirty="0"/>
          </a:p>
        </p:txBody>
      </p:sp>
    </p:spTree>
    <p:extLst>
      <p:ext uri="{BB962C8B-B14F-4D97-AF65-F5344CB8AC3E}">
        <p14:creationId xmlns:p14="http://schemas.microsoft.com/office/powerpoint/2010/main" val="20661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54C8CF-1A9F-6E18-DE8E-4D387FFED48C}"/>
              </a:ext>
            </a:extLst>
          </p:cNvPr>
          <p:cNvSpPr>
            <a:spLocks noGrp="1"/>
          </p:cNvSpPr>
          <p:nvPr>
            <p:ph type="title"/>
          </p:nvPr>
        </p:nvSpPr>
        <p:spPr>
          <a:xfrm>
            <a:off x="347195" y="447"/>
            <a:ext cx="10514231" cy="1325390"/>
          </a:xfrm>
        </p:spPr>
        <p:txBody>
          <a:bodyPr>
            <a:normAutofit fontScale="90000"/>
          </a:bodyPr>
          <a:lstStyle/>
          <a:p>
            <a:r>
              <a:rPr lang="cs-CZ" b="1" dirty="0">
                <a:solidFill>
                  <a:srgbClr val="477822"/>
                </a:solidFill>
              </a:rPr>
              <a:t>HOSPODAŘENÍ S VODOU U FIRMY (</a:t>
            </a:r>
            <a:r>
              <a:rPr lang="cs-CZ" b="1" dirty="0" err="1">
                <a:solidFill>
                  <a:srgbClr val="477822"/>
                </a:solidFill>
              </a:rPr>
              <a:t>Kořenovky</a:t>
            </a:r>
            <a:r>
              <a:rPr lang="cs-CZ" b="1" dirty="0">
                <a:solidFill>
                  <a:srgbClr val="477822"/>
                </a:solidFill>
              </a:rPr>
              <a:t>) </a:t>
            </a:r>
            <a:endParaRPr lang="cs-CZ" dirty="0"/>
          </a:p>
        </p:txBody>
      </p:sp>
      <p:pic>
        <p:nvPicPr>
          <p:cNvPr id="4" name="Obrázek 3">
            <a:extLst>
              <a:ext uri="{FF2B5EF4-FFF2-40B4-BE49-F238E27FC236}">
                <a16:creationId xmlns:a16="http://schemas.microsoft.com/office/drawing/2014/main" id="{9803A260-EBA4-F006-9E14-2A0E67CC5B7C}"/>
              </a:ext>
            </a:extLst>
          </p:cNvPr>
          <p:cNvPicPr>
            <a:picLocks noChangeAspect="1"/>
          </p:cNvPicPr>
          <p:nvPr/>
        </p:nvPicPr>
        <p:blipFill>
          <a:blip r:embed="rId2"/>
          <a:stretch>
            <a:fillRect/>
          </a:stretch>
        </p:blipFill>
        <p:spPr>
          <a:xfrm>
            <a:off x="4011019" y="996788"/>
            <a:ext cx="8037777" cy="4515663"/>
          </a:xfrm>
          <a:prstGeom prst="rect">
            <a:avLst/>
          </a:prstGeom>
        </p:spPr>
      </p:pic>
      <p:sp>
        <p:nvSpPr>
          <p:cNvPr id="7" name="TextovéPole 6">
            <a:extLst>
              <a:ext uri="{FF2B5EF4-FFF2-40B4-BE49-F238E27FC236}">
                <a16:creationId xmlns:a16="http://schemas.microsoft.com/office/drawing/2014/main" id="{FE0DAEBA-6BF9-2914-229A-BC153F701FD9}"/>
              </a:ext>
            </a:extLst>
          </p:cNvPr>
          <p:cNvSpPr txBox="1"/>
          <p:nvPr/>
        </p:nvSpPr>
        <p:spPr>
          <a:xfrm>
            <a:off x="1660710" y="5983830"/>
            <a:ext cx="3274509" cy="646247"/>
          </a:xfrm>
          <a:prstGeom prst="rect">
            <a:avLst/>
          </a:prstGeom>
          <a:noFill/>
        </p:spPr>
        <p:txBody>
          <a:bodyPr wrap="none" rtlCol="0">
            <a:spAutoFit/>
          </a:bodyPr>
          <a:lstStyle/>
          <a:p>
            <a:r>
              <a:rPr lang="cs-CZ" dirty="0"/>
              <a:t>Akumulace dešťových</a:t>
            </a:r>
          </a:p>
          <a:p>
            <a:r>
              <a:rPr lang="cs-CZ" dirty="0"/>
              <a:t>vod v jezírku – ze zelené střechy?</a:t>
            </a:r>
          </a:p>
        </p:txBody>
      </p:sp>
      <p:sp>
        <p:nvSpPr>
          <p:cNvPr id="8" name="TextovéPole 7">
            <a:extLst>
              <a:ext uri="{FF2B5EF4-FFF2-40B4-BE49-F238E27FC236}">
                <a16:creationId xmlns:a16="http://schemas.microsoft.com/office/drawing/2014/main" id="{9BF199C3-FF99-1E6C-E055-4E889DF86F8F}"/>
              </a:ext>
            </a:extLst>
          </p:cNvPr>
          <p:cNvSpPr txBox="1"/>
          <p:nvPr/>
        </p:nvSpPr>
        <p:spPr>
          <a:xfrm>
            <a:off x="5173210" y="5752245"/>
            <a:ext cx="5313070" cy="369284"/>
          </a:xfrm>
          <a:prstGeom prst="rect">
            <a:avLst/>
          </a:prstGeom>
          <a:noFill/>
        </p:spPr>
        <p:txBody>
          <a:bodyPr wrap="none" rtlCol="0">
            <a:spAutoFit/>
          </a:bodyPr>
          <a:lstStyle/>
          <a:p>
            <a:r>
              <a:rPr lang="cs-CZ" dirty="0"/>
              <a:t>Zařízení na recyklaci vody – je tam kanalizace?? (KČOV)</a:t>
            </a:r>
          </a:p>
        </p:txBody>
      </p:sp>
      <p:sp>
        <p:nvSpPr>
          <p:cNvPr id="12" name="TextovéPole 11">
            <a:extLst>
              <a:ext uri="{FF2B5EF4-FFF2-40B4-BE49-F238E27FC236}">
                <a16:creationId xmlns:a16="http://schemas.microsoft.com/office/drawing/2014/main" id="{EF5B61EC-5146-0046-5C62-57146376B3B2}"/>
              </a:ext>
            </a:extLst>
          </p:cNvPr>
          <p:cNvSpPr txBox="1"/>
          <p:nvPr/>
        </p:nvSpPr>
        <p:spPr>
          <a:xfrm>
            <a:off x="435790" y="4460533"/>
            <a:ext cx="2449839" cy="646247"/>
          </a:xfrm>
          <a:prstGeom prst="rect">
            <a:avLst/>
          </a:prstGeom>
          <a:noFill/>
        </p:spPr>
        <p:txBody>
          <a:bodyPr wrap="none" rtlCol="0">
            <a:spAutoFit/>
          </a:bodyPr>
          <a:lstStyle/>
          <a:p>
            <a:r>
              <a:rPr lang="cs-CZ" dirty="0"/>
              <a:t>    Závlaha pozemku </a:t>
            </a:r>
          </a:p>
          <a:p>
            <a:r>
              <a:rPr lang="cs-CZ" dirty="0"/>
              <a:t> – nelze dle legislativy ?!</a:t>
            </a:r>
          </a:p>
        </p:txBody>
      </p:sp>
      <p:cxnSp>
        <p:nvCxnSpPr>
          <p:cNvPr id="14" name="Přímá spojnice se šipkou 13">
            <a:extLst>
              <a:ext uri="{FF2B5EF4-FFF2-40B4-BE49-F238E27FC236}">
                <a16:creationId xmlns:a16="http://schemas.microsoft.com/office/drawing/2014/main" id="{77FA9BC4-DEC1-8BEC-21D4-324068D87F32}"/>
              </a:ext>
            </a:extLst>
          </p:cNvPr>
          <p:cNvCxnSpPr>
            <a:cxnSpLocks/>
          </p:cNvCxnSpPr>
          <p:nvPr/>
        </p:nvCxnSpPr>
        <p:spPr>
          <a:xfrm flipV="1">
            <a:off x="3395791" y="4315501"/>
            <a:ext cx="1777420" cy="168065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ovéPole 14">
            <a:extLst>
              <a:ext uri="{FF2B5EF4-FFF2-40B4-BE49-F238E27FC236}">
                <a16:creationId xmlns:a16="http://schemas.microsoft.com/office/drawing/2014/main" id="{1B97226E-3F5B-D02E-AF95-6CB80B96BB53}"/>
              </a:ext>
            </a:extLst>
          </p:cNvPr>
          <p:cNvSpPr txBox="1"/>
          <p:nvPr/>
        </p:nvSpPr>
        <p:spPr>
          <a:xfrm>
            <a:off x="232612" y="2065022"/>
            <a:ext cx="3778407" cy="1200173"/>
          </a:xfrm>
          <a:prstGeom prst="rect">
            <a:avLst/>
          </a:prstGeom>
          <a:noFill/>
        </p:spPr>
        <p:txBody>
          <a:bodyPr wrap="square" rtlCol="0">
            <a:spAutoFit/>
          </a:bodyPr>
          <a:lstStyle/>
          <a:p>
            <a:pPr marL="285721" indent="-285721">
              <a:buFont typeface="Arial" panose="020B0604020202020204" pitchFamily="34" charset="0"/>
              <a:buChar char="•"/>
            </a:pPr>
            <a:r>
              <a:rPr lang="cs-CZ" dirty="0"/>
              <a:t>Využití vyčištěné vody na WC</a:t>
            </a:r>
          </a:p>
          <a:p>
            <a:pPr marL="285721" indent="-285721">
              <a:buFont typeface="Arial" panose="020B0604020202020204" pitchFamily="34" charset="0"/>
              <a:buChar char="•"/>
            </a:pPr>
            <a:r>
              <a:rPr lang="cs-CZ" dirty="0"/>
              <a:t>Závlaha zelené střechy</a:t>
            </a:r>
          </a:p>
          <a:p>
            <a:pPr marL="285721" indent="-285721">
              <a:buFont typeface="Arial" panose="020B0604020202020204" pitchFamily="34" charset="0"/>
              <a:buChar char="•"/>
            </a:pPr>
            <a:r>
              <a:rPr lang="cs-CZ" dirty="0"/>
              <a:t>V místě kanalizace??</a:t>
            </a:r>
          </a:p>
          <a:p>
            <a:pPr marL="285721" indent="-285721">
              <a:buFont typeface="Arial" panose="020B0604020202020204" pitchFamily="34" charset="0"/>
              <a:buChar char="•"/>
            </a:pPr>
            <a:endParaRPr lang="cs-CZ" dirty="0"/>
          </a:p>
        </p:txBody>
      </p:sp>
      <p:cxnSp>
        <p:nvCxnSpPr>
          <p:cNvPr id="18" name="Přímá spojnice se šipkou 17">
            <a:extLst>
              <a:ext uri="{FF2B5EF4-FFF2-40B4-BE49-F238E27FC236}">
                <a16:creationId xmlns:a16="http://schemas.microsoft.com/office/drawing/2014/main" id="{7172E650-6BDE-CF41-EE3E-6A0D07D518B5}"/>
              </a:ext>
            </a:extLst>
          </p:cNvPr>
          <p:cNvCxnSpPr>
            <a:cxnSpLocks/>
          </p:cNvCxnSpPr>
          <p:nvPr/>
        </p:nvCxnSpPr>
        <p:spPr>
          <a:xfrm flipV="1">
            <a:off x="6665654" y="5155829"/>
            <a:ext cx="567581" cy="102691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ovéPole 20">
            <a:extLst>
              <a:ext uri="{FF2B5EF4-FFF2-40B4-BE49-F238E27FC236}">
                <a16:creationId xmlns:a16="http://schemas.microsoft.com/office/drawing/2014/main" id="{7879D5D3-3C42-2CFA-358B-154520A02BD5}"/>
              </a:ext>
            </a:extLst>
          </p:cNvPr>
          <p:cNvSpPr txBox="1"/>
          <p:nvPr/>
        </p:nvSpPr>
        <p:spPr>
          <a:xfrm>
            <a:off x="347195" y="3528276"/>
            <a:ext cx="2449839" cy="646247"/>
          </a:xfrm>
          <a:prstGeom prst="rect">
            <a:avLst/>
          </a:prstGeom>
          <a:noFill/>
        </p:spPr>
        <p:txBody>
          <a:bodyPr wrap="none" rtlCol="0">
            <a:spAutoFit/>
          </a:bodyPr>
          <a:lstStyle/>
          <a:p>
            <a:r>
              <a:rPr lang="cs-CZ" dirty="0"/>
              <a:t>    Vsakovací objekt</a:t>
            </a:r>
          </a:p>
          <a:p>
            <a:r>
              <a:rPr lang="cs-CZ" dirty="0"/>
              <a:t> – nelze dle legislativy ?!</a:t>
            </a:r>
          </a:p>
        </p:txBody>
      </p:sp>
    </p:spTree>
    <p:extLst>
      <p:ext uri="{BB962C8B-B14F-4D97-AF65-F5344CB8AC3E}">
        <p14:creationId xmlns:p14="http://schemas.microsoft.com/office/powerpoint/2010/main" val="3068161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51C472E-0A30-9B77-C97B-26CC46F1D9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272" y="476672"/>
            <a:ext cx="11017224" cy="5292304"/>
          </a:xfrm>
          <a:prstGeom prst="rect">
            <a:avLst/>
          </a:prstGeom>
        </p:spPr>
      </p:pic>
      <p:sp>
        <p:nvSpPr>
          <p:cNvPr id="2" name="Nadpis 1">
            <a:extLst>
              <a:ext uri="{FF2B5EF4-FFF2-40B4-BE49-F238E27FC236}">
                <a16:creationId xmlns:a16="http://schemas.microsoft.com/office/drawing/2014/main" id="{3E03F671-A9A3-02B1-D48E-CB55351150C6}"/>
              </a:ext>
            </a:extLst>
          </p:cNvPr>
          <p:cNvSpPr>
            <a:spLocks noGrp="1"/>
          </p:cNvSpPr>
          <p:nvPr>
            <p:ph type="title"/>
          </p:nvPr>
        </p:nvSpPr>
        <p:spPr/>
        <p:txBody>
          <a:bodyPr/>
          <a:lstStyle/>
          <a:p>
            <a:r>
              <a:rPr lang="cs-CZ" dirty="0"/>
              <a:t>Typy a sestavy čistíren</a:t>
            </a:r>
          </a:p>
        </p:txBody>
      </p:sp>
      <p:sp>
        <p:nvSpPr>
          <p:cNvPr id="3" name="Zástupný text 2">
            <a:extLst>
              <a:ext uri="{FF2B5EF4-FFF2-40B4-BE49-F238E27FC236}">
                <a16:creationId xmlns:a16="http://schemas.microsoft.com/office/drawing/2014/main" id="{4A2DF824-C41B-84EE-3704-E5F8B3B3F0CE}"/>
              </a:ext>
            </a:extLst>
          </p:cNvPr>
          <p:cNvSpPr>
            <a:spLocks noGrp="1"/>
          </p:cNvSpPr>
          <p:nvPr>
            <p:ph type="body" idx="1"/>
          </p:nvPr>
        </p:nvSpPr>
        <p:spPr>
          <a:xfrm>
            <a:off x="5231111" y="4149080"/>
            <a:ext cx="5760640" cy="1500187"/>
          </a:xfrm>
        </p:spPr>
        <p:txBody>
          <a:bodyPr>
            <a:normAutofit/>
          </a:bodyPr>
          <a:lstStyle/>
          <a:p>
            <a:r>
              <a:rPr lang="cs-CZ" sz="3200" dirty="0">
                <a:solidFill>
                  <a:schemeClr val="tx1"/>
                </a:solidFill>
              </a:rPr>
              <a:t>Karel Plotěný – ploteny@asio.cz</a:t>
            </a:r>
          </a:p>
        </p:txBody>
      </p:sp>
    </p:spTree>
    <p:extLst>
      <p:ext uri="{BB962C8B-B14F-4D97-AF65-F5344CB8AC3E}">
        <p14:creationId xmlns:p14="http://schemas.microsoft.com/office/powerpoint/2010/main" val="4238453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4137" y="1417638"/>
            <a:ext cx="4676932" cy="160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p:txBody>
          <a:bodyPr/>
          <a:lstStyle/>
          <a:p>
            <a:r>
              <a:rPr lang="cs-CZ" dirty="0"/>
              <a:t>Různé typy a sestavy ČOV</a:t>
            </a:r>
          </a:p>
        </p:txBody>
      </p:sp>
      <p:pic>
        <p:nvPicPr>
          <p:cNvPr id="4" name="Zástupný symbol pro obsah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391350" y="1570831"/>
            <a:ext cx="3129817" cy="1877133"/>
          </a:xfrm>
        </p:spPr>
      </p:pic>
      <p:pic>
        <p:nvPicPr>
          <p:cNvPr id="6" name="Obráze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296" y="4149080"/>
            <a:ext cx="5874949" cy="2310384"/>
          </a:xfrm>
          <a:prstGeom prst="rect">
            <a:avLst/>
          </a:prstGeom>
        </p:spPr>
      </p:pic>
      <p:pic>
        <p:nvPicPr>
          <p:cNvPr id="3074" name="Picture 2" descr="Grafika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27254" y="4582138"/>
            <a:ext cx="3901718"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61393" y="3023817"/>
            <a:ext cx="3959352" cy="1405128"/>
          </a:xfrm>
          <a:prstGeom prst="rect">
            <a:avLst/>
          </a:prstGeom>
        </p:spPr>
      </p:pic>
    </p:spTree>
    <p:extLst>
      <p:ext uri="{BB962C8B-B14F-4D97-AF65-F5344CB8AC3E}">
        <p14:creationId xmlns:p14="http://schemas.microsoft.com/office/powerpoint/2010/main" val="3806451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50590" y="2231"/>
            <a:ext cx="10971372" cy="1143000"/>
          </a:xfrm>
        </p:spPr>
        <p:txBody>
          <a:bodyPr/>
          <a:lstStyle/>
          <a:p>
            <a:r>
              <a:rPr lang="cs-CZ" dirty="0"/>
              <a:t>Technická řešení</a:t>
            </a:r>
          </a:p>
        </p:txBody>
      </p:sp>
      <p:sp>
        <p:nvSpPr>
          <p:cNvPr id="3" name="Zástupný symbol pro obsah 2"/>
          <p:cNvSpPr>
            <a:spLocks noGrp="1"/>
          </p:cNvSpPr>
          <p:nvPr>
            <p:ph idx="1"/>
          </p:nvPr>
        </p:nvSpPr>
        <p:spPr>
          <a:xfrm>
            <a:off x="478582" y="1145231"/>
            <a:ext cx="10729192" cy="4997152"/>
          </a:xfrm>
        </p:spPr>
        <p:txBody>
          <a:bodyPr>
            <a:normAutofit fontScale="92500" lnSpcReduction="20000"/>
          </a:bodyPr>
          <a:lstStyle/>
          <a:p>
            <a:r>
              <a:rPr lang="x-none" b="1" dirty="0"/>
              <a:t>Septik a zemní filtr (nebo vegetační ČOV)</a:t>
            </a:r>
            <a:endParaRPr lang="cs-CZ" b="1" dirty="0"/>
          </a:p>
          <a:p>
            <a:r>
              <a:rPr lang="cs-CZ" dirty="0"/>
              <a:t>Vhodné zejména pro objekty, které nejsou obývány trvale a tak není možné, vzhledem k přerušovanému nátoku použít biologické aerobní způsoby (aktivaci), neboť by nemohla (nebo s obtížemi) být zaručena jejich správná funkce. </a:t>
            </a:r>
          </a:p>
          <a:p>
            <a:r>
              <a:rPr lang="cs-CZ" dirty="0"/>
              <a:t>Nevýhodou těchto způsobů je problém s dosažením požadovaných hodnot co se týká fosforu a u horizontálně protékaných i co se týká amoniakálního dusíku a nároky na prostor. Tj. je nutné rozlišovat vertikální a horizontální filtry.</a:t>
            </a:r>
          </a:p>
          <a:p>
            <a:r>
              <a:rPr lang="cs-CZ" dirty="0"/>
              <a:t>Možné jsou také varianty s použitím dělení vod, které eliminují výše uvedené nedostatky – např. oddělení moči vede k podstatnému snížení hodnot P a </a:t>
            </a:r>
            <a:r>
              <a:rPr lang="cs-CZ" dirty="0" err="1"/>
              <a:t>N</a:t>
            </a:r>
            <a:r>
              <a:rPr lang="cs-CZ" baseline="-25000" dirty="0" err="1"/>
              <a:t>amon</a:t>
            </a:r>
            <a:r>
              <a:rPr lang="cs-CZ" dirty="0"/>
              <a:t>.</a:t>
            </a:r>
          </a:p>
          <a:p>
            <a:endParaRPr lang="cs-CZ" dirty="0"/>
          </a:p>
        </p:txBody>
      </p:sp>
    </p:spTree>
    <p:extLst>
      <p:ext uri="{BB962C8B-B14F-4D97-AF65-F5344CB8AC3E}">
        <p14:creationId xmlns:p14="http://schemas.microsoft.com/office/powerpoint/2010/main" val="3597588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121E05-34D7-E512-05D8-50674E05821F}"/>
              </a:ext>
            </a:extLst>
          </p:cNvPr>
          <p:cNvSpPr>
            <a:spLocks noGrp="1"/>
          </p:cNvSpPr>
          <p:nvPr>
            <p:ph type="title"/>
          </p:nvPr>
        </p:nvSpPr>
        <p:spPr/>
        <p:txBody>
          <a:bodyPr>
            <a:normAutofit fontScale="90000"/>
          </a:bodyPr>
          <a:lstStyle/>
          <a:p>
            <a:r>
              <a:rPr lang="cs-CZ" dirty="0"/>
              <a:t>Příklad z praxe v </a:t>
            </a:r>
            <a:r>
              <a:rPr lang="cs-CZ" dirty="0" err="1"/>
              <a:t>JmK</a:t>
            </a:r>
            <a:r>
              <a:rPr lang="cs-CZ" dirty="0"/>
              <a:t> – obec 400 EO</a:t>
            </a:r>
            <a:br>
              <a:rPr lang="cs-CZ" dirty="0"/>
            </a:br>
            <a:r>
              <a:rPr lang="cs-CZ" dirty="0"/>
              <a:t>jako příklad, kam až se dá jít s náklady..</a:t>
            </a:r>
          </a:p>
        </p:txBody>
      </p:sp>
      <p:sp>
        <p:nvSpPr>
          <p:cNvPr id="3" name="Zástupný obsah 2">
            <a:extLst>
              <a:ext uri="{FF2B5EF4-FFF2-40B4-BE49-F238E27FC236}">
                <a16:creationId xmlns:a16="http://schemas.microsoft.com/office/drawing/2014/main" id="{F9B75458-F27F-5F2D-B668-2C6810343824}"/>
              </a:ext>
            </a:extLst>
          </p:cNvPr>
          <p:cNvSpPr>
            <a:spLocks noGrp="1"/>
          </p:cNvSpPr>
          <p:nvPr>
            <p:ph idx="1"/>
          </p:nvPr>
        </p:nvSpPr>
        <p:spPr>
          <a:xfrm>
            <a:off x="616297" y="1844824"/>
            <a:ext cx="10971372" cy="4525963"/>
          </a:xfrm>
        </p:spPr>
        <p:txBody>
          <a:bodyPr>
            <a:normAutofit fontScale="77500" lnSpcReduction="20000"/>
          </a:bodyPr>
          <a:lstStyle/>
          <a:p>
            <a:r>
              <a:rPr lang="cs-CZ" i="1" dirty="0">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rPr>
              <a:t>Bylo ukončeno výběrové řízení na stavební firmu, která bude realizovat výstavbu kanalizace v obci. Z toho výběrového řízení vzešla vítězně společnost </a:t>
            </a:r>
            <a:r>
              <a:rPr lang="cs-CZ" i="1" dirty="0" err="1">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rPr>
              <a:t>xxxxxxx</a:t>
            </a:r>
            <a:r>
              <a:rPr lang="cs-CZ" i="1" dirty="0">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rPr>
              <a:t> a.s.</a:t>
            </a:r>
            <a:br>
              <a:rPr lang="cs-CZ" i="1" dirty="0">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rPr>
            </a:br>
            <a:r>
              <a:rPr lang="cs-CZ" i="1" dirty="0">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rPr>
              <a:t>Vysoutěžená cena je ve výši </a:t>
            </a:r>
            <a:r>
              <a:rPr lang="cs-CZ" sz="4000" b="1" i="1" dirty="0">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rPr>
              <a:t>109 497 749</a:t>
            </a:r>
            <a:r>
              <a:rPr lang="cs-CZ" i="1" dirty="0">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rPr>
              <a:t>,- Kč bez DPH.</a:t>
            </a:r>
            <a:endParaRPr lang="cs-CZ" dirty="0">
              <a:solidFill>
                <a:srgbClr val="565656"/>
              </a:solidFill>
              <a:latin typeface="Source Sans Pro" panose="020B0503030403020204" pitchFamily="34" charset="0"/>
              <a:ea typeface="Times New Roman" panose="02020603050405020304" pitchFamily="18" charset="0"/>
              <a:cs typeface="Times New Roman" panose="02020603050405020304" pitchFamily="18" charset="0"/>
            </a:endParaRPr>
          </a:p>
          <a:p>
            <a:r>
              <a:rPr lang="cs-CZ" b="1" dirty="0">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rPr>
              <a:t>             Investiční náklady na jednoho obyvatele 273 ,7 tis. Kč</a:t>
            </a:r>
          </a:p>
          <a:p>
            <a:pPr marL="0" indent="0">
              <a:buNone/>
            </a:pPr>
            <a:r>
              <a:rPr lang="cs-CZ" b="1" dirty="0">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rPr>
              <a:t>                                 Jsou to efektivně vynaložené prostředky ?</a:t>
            </a:r>
          </a:p>
          <a:p>
            <a:pPr marL="0" indent="0" algn="ctr">
              <a:buNone/>
            </a:pPr>
            <a:r>
              <a:rPr lang="cs-CZ" b="1" dirty="0">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rPr>
              <a:t>Jaké by mělo být stočné ?</a:t>
            </a:r>
          </a:p>
          <a:p>
            <a:pPr marL="0" indent="0">
              <a:buNone/>
            </a:pPr>
            <a:endParaRPr lang="cs-CZ" b="1" dirty="0">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endParaRPr>
          </a:p>
          <a:p>
            <a:r>
              <a:rPr lang="cs-CZ" dirty="0">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rPr>
              <a:t>Srovnání s variantou pro program DČOV jako systém – </a:t>
            </a:r>
            <a:r>
              <a:rPr lang="cs-CZ" b="1" dirty="0">
                <a:effectLst/>
                <a:latin typeface="Source Sans Pro" panose="020B0503030403020204" pitchFamily="34" charset="0"/>
                <a:ea typeface="Times New Roman" panose="02020603050405020304" pitchFamily="18" charset="0"/>
                <a:cs typeface="Times New Roman" panose="02020603050405020304" pitchFamily="18" charset="0"/>
              </a:rPr>
              <a:t>průměrně 33 tis. Kč/EO </a:t>
            </a:r>
            <a:r>
              <a:rPr lang="cs-CZ" dirty="0">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rPr>
              <a:t>… čemuž odpovídají náklady (stočné?? </a:t>
            </a:r>
            <a:r>
              <a:rPr lang="cs-CZ" dirty="0">
                <a:solidFill>
                  <a:srgbClr val="565656"/>
                </a:solidFill>
                <a:latin typeface="Source Sans Pro" panose="020B0503030403020204" pitchFamily="34" charset="0"/>
                <a:ea typeface="Times New Roman" panose="02020603050405020304" pitchFamily="18" charset="0"/>
                <a:cs typeface="Times New Roman" panose="02020603050405020304" pitchFamily="18" charset="0"/>
              </a:rPr>
              <a:t>b</a:t>
            </a:r>
            <a:r>
              <a:rPr lang="cs-CZ" dirty="0">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rPr>
              <a:t>ez vlastní práce ) – od 70 Kč/m3 v rozsahu daném dalším podmínkami, které určuje typ ČOV a legislativa …</a:t>
            </a:r>
            <a:br>
              <a:rPr lang="cs-CZ" dirty="0">
                <a:solidFill>
                  <a:srgbClr val="565656"/>
                </a:solidFill>
                <a:effectLst/>
                <a:latin typeface="Source Sans Pro" panose="020B0503030403020204" pitchFamily="34" charset="0"/>
                <a:ea typeface="Times New Roman" panose="02020603050405020304" pitchFamily="18" charset="0"/>
                <a:cs typeface="Times New Roman" panose="02020603050405020304" pitchFamily="18" charset="0"/>
              </a:rPr>
            </a:br>
            <a:endParaRPr lang="cs-CZ" dirty="0"/>
          </a:p>
        </p:txBody>
      </p:sp>
      <p:sp>
        <p:nvSpPr>
          <p:cNvPr id="4" name="TextovéPole 3">
            <a:extLst>
              <a:ext uri="{FF2B5EF4-FFF2-40B4-BE49-F238E27FC236}">
                <a16:creationId xmlns:a16="http://schemas.microsoft.com/office/drawing/2014/main" id="{C7962CAD-0DB7-DD07-2499-C1217C4FCB9B}"/>
              </a:ext>
            </a:extLst>
          </p:cNvPr>
          <p:cNvSpPr txBox="1"/>
          <p:nvPr/>
        </p:nvSpPr>
        <p:spPr>
          <a:xfrm>
            <a:off x="10271670" y="3501008"/>
            <a:ext cx="1413871" cy="369332"/>
          </a:xfrm>
          <a:prstGeom prst="rect">
            <a:avLst/>
          </a:prstGeom>
          <a:noFill/>
        </p:spPr>
        <p:txBody>
          <a:bodyPr wrap="square" rtlCol="0">
            <a:spAutoFit/>
          </a:bodyPr>
          <a:lstStyle/>
          <a:p>
            <a:r>
              <a:rPr lang="cs-CZ" dirty="0"/>
              <a:t>200 tis. Kč</a:t>
            </a:r>
          </a:p>
        </p:txBody>
      </p:sp>
      <p:sp>
        <p:nvSpPr>
          <p:cNvPr id="5" name="TextovéPole 4">
            <a:extLst>
              <a:ext uri="{FF2B5EF4-FFF2-40B4-BE49-F238E27FC236}">
                <a16:creationId xmlns:a16="http://schemas.microsoft.com/office/drawing/2014/main" id="{9B7AA77E-2646-4D18-FC54-5DEBE179CBEE}"/>
              </a:ext>
            </a:extLst>
          </p:cNvPr>
          <p:cNvSpPr txBox="1"/>
          <p:nvPr/>
        </p:nvSpPr>
        <p:spPr>
          <a:xfrm>
            <a:off x="10238490" y="5445224"/>
            <a:ext cx="1413871" cy="369332"/>
          </a:xfrm>
          <a:prstGeom prst="rect">
            <a:avLst/>
          </a:prstGeom>
          <a:noFill/>
        </p:spPr>
        <p:txBody>
          <a:bodyPr wrap="square" rtlCol="0">
            <a:spAutoFit/>
          </a:bodyPr>
          <a:lstStyle/>
          <a:p>
            <a:r>
              <a:rPr lang="cs-CZ" dirty="0"/>
              <a:t>50 tis. Kč</a:t>
            </a:r>
          </a:p>
        </p:txBody>
      </p:sp>
    </p:spTree>
    <p:extLst>
      <p:ext uri="{BB962C8B-B14F-4D97-AF65-F5344CB8AC3E}">
        <p14:creationId xmlns:p14="http://schemas.microsoft.com/office/powerpoint/2010/main" val="1131719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702718" y="404664"/>
            <a:ext cx="7128792" cy="55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081" rIns="0" bIns="0"/>
          <a:lstStyle>
            <a:lvl1pPr defTabSz="407988" eaLnBrk="0" hangingPunct="0">
              <a:spcBef>
                <a:spcPct val="20000"/>
              </a:spcBef>
              <a:buFont typeface="Arial"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3200">
                <a:solidFill>
                  <a:schemeClr val="tx1"/>
                </a:solidFill>
                <a:latin typeface="Calibri" pitchFamily="34" charset="0"/>
              </a:defRPr>
            </a:lvl1pPr>
            <a:lvl2pPr marL="742950" indent="-285750" defTabSz="407988" eaLnBrk="0" hangingPunct="0">
              <a:spcBef>
                <a:spcPct val="20000"/>
              </a:spcBef>
              <a:buFont typeface="Arial"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800">
                <a:solidFill>
                  <a:schemeClr val="tx1"/>
                </a:solidFill>
                <a:latin typeface="Calibri" pitchFamily="34" charset="0"/>
              </a:defRPr>
            </a:lvl2pPr>
            <a:lvl3pPr marL="1143000" indent="-228600" defTabSz="407988" eaLnBrk="0" hangingPunct="0">
              <a:spcBef>
                <a:spcPct val="20000"/>
              </a:spcBef>
              <a:buFont typeface="Arial"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400">
                <a:solidFill>
                  <a:schemeClr val="tx1"/>
                </a:solidFill>
                <a:latin typeface="Calibri" pitchFamily="34" charset="0"/>
              </a:defRPr>
            </a:lvl3pPr>
            <a:lvl4pPr marL="1600200" indent="-228600" defTabSz="407988" eaLnBrk="0" hangingPunct="0">
              <a:spcBef>
                <a:spcPct val="20000"/>
              </a:spcBef>
              <a:buFont typeface="Arial"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itchFamily="34" charset="0"/>
              </a:defRPr>
            </a:lvl4pPr>
            <a:lvl5pPr marL="2057400" indent="-228600" defTabSz="407988" eaLnBrk="0" hangingPunct="0">
              <a:spcBef>
                <a:spcPct val="20000"/>
              </a:spcBef>
              <a:buFont typeface="Arial"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itchFamily="34" charset="0"/>
              </a:defRPr>
            </a:lvl5pPr>
            <a:lvl6pPr marL="2514600" indent="-228600" defTabSz="407988" eaLnBrk="0" fontAlgn="base" hangingPunct="0">
              <a:spcBef>
                <a:spcPct val="20000"/>
              </a:spcBef>
              <a:spcAft>
                <a:spcPct val="0"/>
              </a:spcAft>
              <a:buFont typeface="Arial"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itchFamily="34" charset="0"/>
              </a:defRPr>
            </a:lvl6pPr>
            <a:lvl7pPr marL="2971800" indent="-228600" defTabSz="407988" eaLnBrk="0" fontAlgn="base" hangingPunct="0">
              <a:spcBef>
                <a:spcPct val="20000"/>
              </a:spcBef>
              <a:spcAft>
                <a:spcPct val="0"/>
              </a:spcAft>
              <a:buFont typeface="Arial"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itchFamily="34" charset="0"/>
              </a:defRPr>
            </a:lvl7pPr>
            <a:lvl8pPr marL="3429000" indent="-228600" defTabSz="407988" eaLnBrk="0" fontAlgn="base" hangingPunct="0">
              <a:spcBef>
                <a:spcPct val="20000"/>
              </a:spcBef>
              <a:spcAft>
                <a:spcPct val="0"/>
              </a:spcAft>
              <a:buFont typeface="Arial"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itchFamily="34" charset="0"/>
              </a:defRPr>
            </a:lvl8pPr>
            <a:lvl9pPr marL="3886200" indent="-228600" defTabSz="407988" eaLnBrk="0" fontAlgn="base" hangingPunct="0">
              <a:spcBef>
                <a:spcPct val="20000"/>
              </a:spcBef>
              <a:spcAft>
                <a:spcPct val="0"/>
              </a:spcAft>
              <a:buFont typeface="Arial"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itchFamily="34" charset="0"/>
              </a:defRPr>
            </a:lvl9pPr>
          </a:lstStyle>
          <a:p>
            <a:pPr eaLnBrk="1">
              <a:lnSpc>
                <a:spcPct val="93000"/>
              </a:lnSpc>
              <a:spcBef>
                <a:spcPct val="0"/>
              </a:spcBef>
              <a:buClr>
                <a:srgbClr val="000000"/>
              </a:buClr>
              <a:buFont typeface="Times New Roman" pitchFamily="18" charset="0"/>
              <a:buNone/>
            </a:pPr>
            <a:r>
              <a:rPr lang="cs-CZ" altLang="cs-CZ" sz="2800" b="1" dirty="0">
                <a:solidFill>
                  <a:srgbClr val="006B6B"/>
                </a:solidFill>
                <a:latin typeface="Arial" charset="0"/>
                <a:cs typeface="Arial" charset="0"/>
              </a:rPr>
              <a:t>Horizontální filtr a nebezpečí </a:t>
            </a:r>
            <a:r>
              <a:rPr lang="cs-CZ" altLang="cs-CZ" sz="2800" b="1" dirty="0" err="1">
                <a:solidFill>
                  <a:srgbClr val="006B6B"/>
                </a:solidFill>
                <a:latin typeface="Arial" charset="0"/>
                <a:cs typeface="Arial" charset="0"/>
              </a:rPr>
              <a:t>kolmatace</a:t>
            </a:r>
            <a:endParaRPr lang="cs-CZ" altLang="cs-CZ" sz="2800" b="1" dirty="0">
              <a:solidFill>
                <a:srgbClr val="006B6B"/>
              </a:solidFill>
              <a:latin typeface="Arial" charset="0"/>
              <a:cs typeface="Arial" charset="0"/>
            </a:endParaRPr>
          </a:p>
        </p:txBody>
      </p:sp>
      <p:sp>
        <p:nvSpPr>
          <p:cNvPr id="43012" name="TextovéPole 1"/>
          <p:cNvSpPr txBox="1">
            <a:spLocks noChangeArrowheads="1"/>
          </p:cNvSpPr>
          <p:nvPr/>
        </p:nvSpPr>
        <p:spPr bwMode="auto">
          <a:xfrm>
            <a:off x="2206774" y="5517232"/>
            <a:ext cx="7480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cs-CZ" altLang="cs-CZ" sz="1800">
                <a:latin typeface="Arial" charset="0"/>
                <a:cs typeface="Arial" charset="0"/>
              </a:rPr>
              <a:t>Ukázka zanesení profilu horizontálně protékaného umělého mokřadu </a:t>
            </a:r>
          </a:p>
        </p:txBody>
      </p:sp>
      <p:pic>
        <p:nvPicPr>
          <p:cNvPr id="43013" name="Obrázek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90750" y="1196752"/>
            <a:ext cx="7199313"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226428"/>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p:cNvSpPr>
            <a:spLocks noGrp="1"/>
          </p:cNvSpPr>
          <p:nvPr>
            <p:ph type="title"/>
          </p:nvPr>
        </p:nvSpPr>
        <p:spPr>
          <a:xfrm>
            <a:off x="609520" y="125413"/>
            <a:ext cx="10971372" cy="1143000"/>
          </a:xfrm>
        </p:spPr>
        <p:txBody>
          <a:bodyPr/>
          <a:lstStyle/>
          <a:p>
            <a:r>
              <a:rPr lang="cs-CZ" altLang="cs-CZ" dirty="0"/>
              <a:t>Zemní filtr ve fóliovém provedení</a:t>
            </a:r>
          </a:p>
        </p:txBody>
      </p:sp>
      <p:sp>
        <p:nvSpPr>
          <p:cNvPr id="45059" name="Zástupný symbol pro obsah 2"/>
          <p:cNvSpPr>
            <a:spLocks noGrp="1"/>
          </p:cNvSpPr>
          <p:nvPr>
            <p:ph idx="1"/>
          </p:nvPr>
        </p:nvSpPr>
        <p:spPr/>
        <p:txBody>
          <a:bodyPr/>
          <a:lstStyle/>
          <a:p>
            <a:endParaRPr lang="cs-CZ" altLang="cs-CZ"/>
          </a:p>
        </p:txBody>
      </p:sp>
      <p:pic>
        <p:nvPicPr>
          <p:cNvPr id="4506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4606" y="1268413"/>
            <a:ext cx="10801200"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ál 3"/>
          <p:cNvSpPr/>
          <p:nvPr/>
        </p:nvSpPr>
        <p:spPr>
          <a:xfrm>
            <a:off x="3863182" y="2930526"/>
            <a:ext cx="1439863" cy="1604963"/>
          </a:xfrm>
          <a:prstGeom prst="ellipse">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5062" name="TextovéPole 4"/>
          <p:cNvSpPr txBox="1">
            <a:spLocks noChangeArrowheads="1"/>
          </p:cNvSpPr>
          <p:nvPr/>
        </p:nvSpPr>
        <p:spPr bwMode="auto">
          <a:xfrm>
            <a:off x="2423319" y="5813425"/>
            <a:ext cx="7532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800" dirty="0">
                <a:latin typeface="Arial" charset="0"/>
              </a:rPr>
              <a:t>POZOR OD LISTOPADU 2014 JE NOVÁ HARMONIZOVANÁ NORMA</a:t>
            </a:r>
          </a:p>
        </p:txBody>
      </p:sp>
    </p:spTree>
    <p:extLst>
      <p:ext uri="{BB962C8B-B14F-4D97-AF65-F5344CB8AC3E}">
        <p14:creationId xmlns:p14="http://schemas.microsoft.com/office/powerpoint/2010/main" val="1200542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12071" y="836712"/>
            <a:ext cx="8229600" cy="1143000"/>
          </a:xfrm>
        </p:spPr>
        <p:txBody>
          <a:bodyPr>
            <a:normAutofit fontScale="90000"/>
          </a:bodyPr>
          <a:lstStyle/>
          <a:p>
            <a:r>
              <a:rPr lang="cs-CZ" dirty="0"/>
              <a:t>Pozor – jsou již jako komplet (DČOV)</a:t>
            </a:r>
            <a:br>
              <a:rPr lang="cs-CZ" dirty="0"/>
            </a:br>
            <a:r>
              <a:rPr lang="cs-CZ" dirty="0"/>
              <a:t>použitelný na ohlášení </a:t>
            </a:r>
            <a:br>
              <a:rPr lang="cs-CZ" dirty="0"/>
            </a:br>
            <a:r>
              <a:rPr lang="cs-CZ" dirty="0"/>
              <a:t>certifikované sestavy septik + filtr</a:t>
            </a:r>
          </a:p>
        </p:txBody>
      </p:sp>
      <p:pic>
        <p:nvPicPr>
          <p:cNvPr id="4"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42678" y="2984406"/>
            <a:ext cx="1607070" cy="1823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Šipka: čtyřstranná 6"/>
          <p:cNvSpPr/>
          <p:nvPr/>
        </p:nvSpPr>
        <p:spPr>
          <a:xfrm>
            <a:off x="3297815" y="3221352"/>
            <a:ext cx="1216152" cy="1216152"/>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Picture 4"/>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4943078" y="2984406"/>
            <a:ext cx="3853087" cy="2193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a:extLst>
              <a:ext uri="{FF2B5EF4-FFF2-40B4-BE49-F238E27FC236}">
                <a16:creationId xmlns:a16="http://schemas.microsoft.com/office/drawing/2014/main" id="{5D840642-4056-404F-B553-4769A22B88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79582" y="2954805"/>
            <a:ext cx="2160240" cy="2160240"/>
          </a:xfrm>
          <a:prstGeom prst="rect">
            <a:avLst/>
          </a:prstGeom>
        </p:spPr>
      </p:pic>
    </p:spTree>
    <p:extLst>
      <p:ext uri="{BB962C8B-B14F-4D97-AF65-F5344CB8AC3E}">
        <p14:creationId xmlns:p14="http://schemas.microsoft.com/office/powerpoint/2010/main" val="755035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Případně dokonce i v kokosovém provedení</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72128" y="1600201"/>
            <a:ext cx="8046156" cy="4525963"/>
          </a:xfrm>
        </p:spPr>
      </p:pic>
    </p:spTree>
    <p:extLst>
      <p:ext uri="{BB962C8B-B14F-4D97-AF65-F5344CB8AC3E}">
        <p14:creationId xmlns:p14="http://schemas.microsoft.com/office/powerpoint/2010/main" val="4063430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7BD8-DC0B-7A49-AF76-5658C2A32C3E}"/>
              </a:ext>
            </a:extLst>
          </p:cNvPr>
          <p:cNvSpPr>
            <a:spLocks noGrp="1"/>
          </p:cNvSpPr>
          <p:nvPr>
            <p:ph type="title"/>
          </p:nvPr>
        </p:nvSpPr>
        <p:spPr/>
        <p:txBody>
          <a:bodyPr/>
          <a:lstStyle/>
          <a:p>
            <a:r>
              <a:rPr lang="en-GB" dirty="0">
                <a:effectLst/>
              </a:rPr>
              <a:t>PŘEDSTAVENÍ</a:t>
            </a:r>
            <a:endParaRPr lang="x-none" dirty="0"/>
          </a:p>
        </p:txBody>
      </p:sp>
      <p:pic>
        <p:nvPicPr>
          <p:cNvPr id="3" name="Picture 3"/>
          <p:cNvPicPr>
            <a:picLocks noChangeAspect="1" noChangeArrowheads="1"/>
          </p:cNvPicPr>
          <p:nvPr/>
        </p:nvPicPr>
        <p:blipFill>
          <a:blip r:embed="rId2"/>
          <a:srcRect/>
          <a:stretch>
            <a:fillRect/>
          </a:stretch>
        </p:blipFill>
        <p:spPr bwMode="auto">
          <a:xfrm>
            <a:off x="251804" y="447"/>
            <a:ext cx="11100518" cy="6857107"/>
          </a:xfrm>
          <a:prstGeom prst="rect">
            <a:avLst/>
          </a:prstGeom>
          <a:noFill/>
          <a:ln w="9525">
            <a:noFill/>
            <a:miter lim="800000"/>
            <a:headEnd/>
            <a:tailEnd/>
          </a:ln>
        </p:spPr>
      </p:pic>
      <p:pic>
        <p:nvPicPr>
          <p:cNvPr id="4" name="Picture Placeholder 6">
            <a:extLst>
              <a:ext uri="{FF2B5EF4-FFF2-40B4-BE49-F238E27FC236}">
                <a16:creationId xmlns:a16="http://schemas.microsoft.com/office/drawing/2014/main" id="{03D7EDB0-99A6-6348-B900-FF83A5CD0D00}"/>
              </a:ext>
            </a:extLst>
          </p:cNvPr>
          <p:cNvPicPr>
            <a:picLocks/>
          </p:cNvPicPr>
          <p:nvPr/>
        </p:nvPicPr>
        <p:blipFill rotWithShape="1">
          <a:blip r:embed="rId3"/>
          <a:srcRect t="772" b="772"/>
          <a:stretch/>
        </p:blipFill>
        <p:spPr>
          <a:xfrm>
            <a:off x="9371898" y="6509937"/>
            <a:ext cx="1980424" cy="347617"/>
          </a:xfrm>
          <a:prstGeom prst="rect">
            <a:avLst/>
          </a:prstGeom>
        </p:spPr>
      </p:pic>
    </p:spTree>
    <p:extLst>
      <p:ext uri="{BB962C8B-B14F-4D97-AF65-F5344CB8AC3E}">
        <p14:creationId xmlns:p14="http://schemas.microsoft.com/office/powerpoint/2010/main" val="2196668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Technická řešení</a:t>
            </a:r>
          </a:p>
        </p:txBody>
      </p:sp>
      <p:sp>
        <p:nvSpPr>
          <p:cNvPr id="3" name="Zástupný symbol pro obsah 2"/>
          <p:cNvSpPr>
            <a:spLocks noGrp="1"/>
          </p:cNvSpPr>
          <p:nvPr>
            <p:ph idx="1"/>
          </p:nvPr>
        </p:nvSpPr>
        <p:spPr>
          <a:xfrm>
            <a:off x="609520" y="1196752"/>
            <a:ext cx="10873208" cy="4709120"/>
          </a:xfrm>
        </p:spPr>
        <p:txBody>
          <a:bodyPr>
            <a:normAutofit/>
          </a:bodyPr>
          <a:lstStyle/>
          <a:p>
            <a:r>
              <a:rPr lang="x-none" b="1" dirty="0"/>
              <a:t>Septik a zemní filtr</a:t>
            </a:r>
            <a:r>
              <a:rPr lang="cs-CZ" b="1" dirty="0"/>
              <a:t>, </a:t>
            </a:r>
            <a:r>
              <a:rPr lang="x-none" b="1" dirty="0"/>
              <a:t>doplněný nějakou sorpční nebo jinou technologií</a:t>
            </a:r>
            <a:endParaRPr lang="cs-CZ" b="1" dirty="0"/>
          </a:p>
          <a:p>
            <a:r>
              <a:rPr lang="cs-CZ" dirty="0"/>
              <a:t>Pokud nelze řešit snížení obsahu amoniaku nebo fosforu dělením vod a je třeba dosáhnout požadovaných hodnot fosforu – je nutné doplnit zemní filtr např. vrstvou strusky. </a:t>
            </a:r>
          </a:p>
          <a:p>
            <a:r>
              <a:rPr lang="cs-CZ" dirty="0"/>
              <a:t>V některých zemích jako ve Švédsku se používají filtry se zeolitovou (</a:t>
            </a:r>
            <a:r>
              <a:rPr lang="cs-CZ" dirty="0" err="1"/>
              <a:t>polonitovou</a:t>
            </a:r>
            <a:r>
              <a:rPr lang="cs-CZ" dirty="0"/>
              <a:t>) náplní – která zachytí jak amoniak, tak i částečně fosfor. Náplň filtru je pak nutno po vyčerpání sorpční kapacity vyměnit.</a:t>
            </a:r>
          </a:p>
          <a:p>
            <a:endParaRPr lang="cs-CZ" dirty="0"/>
          </a:p>
        </p:txBody>
      </p:sp>
    </p:spTree>
    <p:extLst>
      <p:ext uri="{BB962C8B-B14F-4D97-AF65-F5344CB8AC3E}">
        <p14:creationId xmlns:p14="http://schemas.microsoft.com/office/powerpoint/2010/main" val="34685338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828007" y="0"/>
            <a:ext cx="7580313" cy="1295400"/>
          </a:xfrm>
        </p:spPr>
        <p:txBody>
          <a:bodyPr>
            <a:normAutofit fontScale="90000"/>
          </a:bodyPr>
          <a:lstStyle/>
          <a:p>
            <a:pPr>
              <a:defRPr/>
            </a:pPr>
            <a:r>
              <a:rPr lang="cs-CZ" sz="4000" dirty="0">
                <a:latin typeface="Arial" charset="0"/>
              </a:rPr>
              <a:t>Kombinace anaerobní a aerobní technologie nebo ????????</a:t>
            </a:r>
            <a:endParaRPr lang="cs-CZ" dirty="0"/>
          </a:p>
        </p:txBody>
      </p:sp>
      <p:pic>
        <p:nvPicPr>
          <p:cNvPr id="2150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0630" y="1381127"/>
            <a:ext cx="8994576" cy="442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Obrázek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61907" y="2449513"/>
            <a:ext cx="40925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828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Aktivační ČOV průtočná</a:t>
            </a:r>
          </a:p>
        </p:txBody>
      </p:sp>
      <p:sp>
        <p:nvSpPr>
          <p:cNvPr id="3" name="Zástupný symbol pro obsah 2"/>
          <p:cNvSpPr>
            <a:spLocks noGrp="1"/>
          </p:cNvSpPr>
          <p:nvPr>
            <p:ph idx="1"/>
          </p:nvPr>
        </p:nvSpPr>
        <p:spPr>
          <a:xfrm>
            <a:off x="838622" y="1628800"/>
            <a:ext cx="10225136" cy="4205064"/>
          </a:xfrm>
        </p:spPr>
        <p:txBody>
          <a:bodyPr>
            <a:normAutofit fontScale="85000" lnSpcReduction="10000"/>
          </a:bodyPr>
          <a:lstStyle/>
          <a:p>
            <a:r>
              <a:rPr lang="x-none" b="1" dirty="0"/>
              <a:t>Domovní biologická ČOV (aktivace)</a:t>
            </a:r>
            <a:endParaRPr lang="cs-CZ" b="1" dirty="0"/>
          </a:p>
          <a:p>
            <a:r>
              <a:rPr lang="cs-CZ" dirty="0"/>
              <a:t>Aktivační proces se používá pro čištění vod z trvale obývaných objektů. Je u ní nejvýhodnější poměr mezi cenou a účinností. </a:t>
            </a:r>
          </a:p>
          <a:p>
            <a:r>
              <a:rPr lang="cs-CZ" dirty="0"/>
              <a:t>Většina čistíren tohoto typu má však omezené možnosti co se týká zvládání nerovnoměrnosti nátoku (pro dobrou funkci je důležitý podíl mezi minimálními denními a maximálními denními nátoky tak 1:4). </a:t>
            </a:r>
          </a:p>
          <a:p>
            <a:r>
              <a:rPr lang="cs-CZ" dirty="0"/>
              <a:t>Čistírny docela dobře zvládají přetížení, mají ale problém, na rozdíl od velkých čistíren, s nízkým zatížením (rozpad vloček) zejména v případech, kdy se v objektu používá i minimální množství desinfekčních prostředků na bázi chloru.</a:t>
            </a:r>
          </a:p>
          <a:p>
            <a:endParaRPr lang="cs-CZ" dirty="0"/>
          </a:p>
        </p:txBody>
      </p:sp>
    </p:spTree>
    <p:extLst>
      <p:ext uri="{BB962C8B-B14F-4D97-AF65-F5344CB8AC3E}">
        <p14:creationId xmlns:p14="http://schemas.microsoft.com/office/powerpoint/2010/main" val="2195759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a:extLst>
              <a:ext uri="{FF2B5EF4-FFF2-40B4-BE49-F238E27FC236}">
                <a16:creationId xmlns:a16="http://schemas.microsoft.com/office/drawing/2014/main" id="{EA9FAC3D-DAE9-E95E-64C2-4B0240A63DDF}"/>
              </a:ext>
            </a:extLst>
          </p:cNvPr>
          <p:cNvSpPr>
            <a:spLocks noGrp="1"/>
          </p:cNvSpPr>
          <p:nvPr>
            <p:ph type="title"/>
          </p:nvPr>
        </p:nvSpPr>
        <p:spPr/>
        <p:txBody>
          <a:bodyPr/>
          <a:lstStyle/>
          <a:p>
            <a:r>
              <a:rPr lang="cs-CZ" altLang="cs-CZ"/>
              <a:t>AS-VARIOcomp 5K hned několik ++</a:t>
            </a:r>
          </a:p>
        </p:txBody>
      </p:sp>
      <p:pic>
        <p:nvPicPr>
          <p:cNvPr id="8195" name="Picture 4" descr="C:\WINDOWS\Plocha\Vario3.jpg">
            <a:extLst>
              <a:ext uri="{FF2B5EF4-FFF2-40B4-BE49-F238E27FC236}">
                <a16:creationId xmlns:a16="http://schemas.microsoft.com/office/drawing/2014/main" id="{769B674E-43C2-D1DF-1A86-652F85A0603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494757" y="2513014"/>
            <a:ext cx="6697663" cy="3341687"/>
          </a:xfrm>
        </p:spPr>
      </p:pic>
      <p:sp>
        <p:nvSpPr>
          <p:cNvPr id="8196" name="Zástupný symbol pro obsah 2">
            <a:extLst>
              <a:ext uri="{FF2B5EF4-FFF2-40B4-BE49-F238E27FC236}">
                <a16:creationId xmlns:a16="http://schemas.microsoft.com/office/drawing/2014/main" id="{AFCFEEF6-3B59-E36F-3CE8-E811EC3627A5}"/>
              </a:ext>
            </a:extLst>
          </p:cNvPr>
          <p:cNvSpPr txBox="1">
            <a:spLocks/>
          </p:cNvSpPr>
          <p:nvPr/>
        </p:nvSpPr>
        <p:spPr bwMode="auto">
          <a:xfrm>
            <a:off x="1847057" y="1268413"/>
            <a:ext cx="864076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cs-CZ" altLang="cs-CZ"/>
              <a:t>Principy - egalizace, vyrovnání nerovnoměrností </a:t>
            </a:r>
            <a:r>
              <a:rPr lang="cs-CZ" altLang="cs-CZ" sz="2400"/>
              <a:t>Další přednosti: možnosti dodatečných úprav… levný provoz</a:t>
            </a:r>
          </a:p>
        </p:txBody>
      </p:sp>
      <p:sp>
        <p:nvSpPr>
          <p:cNvPr id="8197" name="TextovéPole 1">
            <a:extLst>
              <a:ext uri="{FF2B5EF4-FFF2-40B4-BE49-F238E27FC236}">
                <a16:creationId xmlns:a16="http://schemas.microsoft.com/office/drawing/2014/main" id="{41DFE53F-E24B-7617-E1E9-C06CB85161DB}"/>
              </a:ext>
            </a:extLst>
          </p:cNvPr>
          <p:cNvSpPr txBox="1">
            <a:spLocks noChangeArrowheads="1"/>
          </p:cNvSpPr>
          <p:nvPr/>
        </p:nvSpPr>
        <p:spPr bwMode="auto">
          <a:xfrm>
            <a:off x="8398670" y="3860801"/>
            <a:ext cx="2160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a:latin typeface="Arial" panose="020B0604020202020204" pitchFamily="34" charset="0"/>
              </a:rPr>
              <a:t>Minimální okamžité</a:t>
            </a:r>
          </a:p>
          <a:p>
            <a:pPr>
              <a:spcBef>
                <a:spcPct val="0"/>
              </a:spcBef>
              <a:buFontTx/>
              <a:buNone/>
            </a:pPr>
            <a:r>
              <a:rPr lang="cs-CZ" altLang="cs-CZ" sz="1800">
                <a:latin typeface="Arial" panose="020B0604020202020204" pitchFamily="34" charset="0"/>
              </a:rPr>
              <a:t>ovlivnění toku !!!!!</a:t>
            </a:r>
          </a:p>
        </p:txBody>
      </p:sp>
    </p:spTree>
    <p:extLst>
      <p:ext uri="{BB962C8B-B14F-4D97-AF65-F5344CB8AC3E}">
        <p14:creationId xmlns:p14="http://schemas.microsoft.com/office/powerpoint/2010/main" val="21875768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Různé typy ČOV – různý kal</a:t>
            </a:r>
          </a:p>
        </p:txBody>
      </p:sp>
      <p:pic>
        <p:nvPicPr>
          <p:cNvPr id="7" name="Obráze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6694" y="1208888"/>
            <a:ext cx="3347864" cy="2231910"/>
          </a:xfrm>
          <a:prstGeom prst="rect">
            <a:avLst/>
          </a:prstGeom>
        </p:spPr>
      </p:pic>
      <p:pic>
        <p:nvPicPr>
          <p:cNvPr id="8" name="Obráze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7294" y="4467284"/>
            <a:ext cx="3095232" cy="2156514"/>
          </a:xfrm>
          <a:prstGeom prst="rect">
            <a:avLst/>
          </a:prstGeom>
        </p:spPr>
      </p:pic>
      <p:pic>
        <p:nvPicPr>
          <p:cNvPr id="9" name="Obráze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1110" y="1340769"/>
            <a:ext cx="4956100" cy="3717075"/>
          </a:xfrm>
          <a:prstGeom prst="rect">
            <a:avLst/>
          </a:prstGeom>
        </p:spPr>
      </p:pic>
      <p:pic>
        <p:nvPicPr>
          <p:cNvPr id="205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8622" y="3528534"/>
            <a:ext cx="3949430" cy="305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090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DD500D-925D-ADDE-9103-975058AE34E6}"/>
              </a:ext>
            </a:extLst>
          </p:cNvPr>
          <p:cNvSpPr>
            <a:spLocks noGrp="1"/>
          </p:cNvSpPr>
          <p:nvPr>
            <p:ph type="title"/>
          </p:nvPr>
        </p:nvSpPr>
        <p:spPr>
          <a:xfrm>
            <a:off x="550590" y="160377"/>
            <a:ext cx="10971372" cy="1143000"/>
          </a:xfrm>
        </p:spPr>
        <p:txBody>
          <a:bodyPr/>
          <a:lstStyle/>
          <a:p>
            <a:r>
              <a:rPr lang="cs-CZ" dirty="0"/>
              <a:t>Co to znamená celorepublikově ?</a:t>
            </a:r>
          </a:p>
        </p:txBody>
      </p:sp>
      <p:sp>
        <p:nvSpPr>
          <p:cNvPr id="3" name="Zástupný obsah 2">
            <a:extLst>
              <a:ext uri="{FF2B5EF4-FFF2-40B4-BE49-F238E27FC236}">
                <a16:creationId xmlns:a16="http://schemas.microsoft.com/office/drawing/2014/main" id="{CA51B961-F22A-640D-94D1-D41C9B8C119E}"/>
              </a:ext>
            </a:extLst>
          </p:cNvPr>
          <p:cNvSpPr>
            <a:spLocks noGrp="1"/>
          </p:cNvSpPr>
          <p:nvPr>
            <p:ph idx="1"/>
          </p:nvPr>
        </p:nvSpPr>
        <p:spPr>
          <a:xfrm>
            <a:off x="406574" y="1268760"/>
            <a:ext cx="11449272" cy="4525963"/>
          </a:xfrm>
        </p:spPr>
        <p:txBody>
          <a:bodyPr>
            <a:normAutofit fontScale="92500"/>
          </a:bodyPr>
          <a:lstStyle/>
          <a:p>
            <a:r>
              <a:rPr lang="cs-CZ" dirty="0"/>
              <a:t>Odhadem jedna desetina bude řešena </a:t>
            </a:r>
            <a:r>
              <a:rPr lang="cs-CZ" dirty="0" err="1"/>
              <a:t>decentrálně</a:t>
            </a:r>
            <a:r>
              <a:rPr lang="cs-CZ" dirty="0"/>
              <a:t> (viz Německo a jeho ekonomické možnosti)…   (při investovaných 5 miliardách Kč/rok)</a:t>
            </a:r>
          </a:p>
          <a:p>
            <a:r>
              <a:rPr lang="cs-CZ" dirty="0"/>
              <a:t>Potřebný CAPEX </a:t>
            </a:r>
            <a:r>
              <a:rPr lang="cs-CZ" sz="2600" dirty="0"/>
              <a:t>na centrální řešení - při 200 tis. Kč/EO</a:t>
            </a:r>
            <a:r>
              <a:rPr lang="cs-CZ" sz="2600" b="1" dirty="0"/>
              <a:t>….  200 miliard/40 roků</a:t>
            </a:r>
          </a:p>
          <a:p>
            <a:pPr marL="0" indent="0">
              <a:buNone/>
            </a:pPr>
            <a:r>
              <a:rPr lang="cs-CZ" sz="2800" dirty="0"/>
              <a:t>     Obec bez dotace realizovat nebude</a:t>
            </a:r>
            <a:r>
              <a:rPr lang="cs-CZ" sz="2800" dirty="0">
                <a:solidFill>
                  <a:srgbClr val="FF0000"/>
                </a:solidFill>
              </a:rPr>
              <a:t>….  Je to reálné řešení ?????</a:t>
            </a:r>
          </a:p>
          <a:p>
            <a:r>
              <a:rPr lang="cs-CZ" sz="2800" dirty="0"/>
              <a:t>Potřebný CAPEX na </a:t>
            </a:r>
            <a:r>
              <a:rPr lang="cs-CZ" sz="2800" dirty="0" err="1"/>
              <a:t>decentrál</a:t>
            </a:r>
            <a:r>
              <a:rPr lang="cs-CZ" sz="2800" dirty="0"/>
              <a:t> –     při 50 tis. Kč/EO ………  </a:t>
            </a:r>
            <a:r>
              <a:rPr lang="cs-CZ" sz="2800" b="1" dirty="0"/>
              <a:t>50 miliard/ 10 roků</a:t>
            </a:r>
          </a:p>
          <a:p>
            <a:pPr marL="0" indent="0">
              <a:buNone/>
            </a:pPr>
            <a:r>
              <a:rPr lang="cs-CZ" sz="2800" dirty="0"/>
              <a:t>     Soukromá osoba realizovat bude i bez dotace… tj.  je to reálné řešení …</a:t>
            </a:r>
          </a:p>
          <a:p>
            <a:pPr marL="0" indent="0">
              <a:buNone/>
            </a:pPr>
            <a:r>
              <a:rPr lang="cs-CZ" sz="2800" dirty="0"/>
              <a:t>                                                                                          ……nebo </a:t>
            </a:r>
            <a:r>
              <a:rPr lang="cs-CZ" sz="2800" b="1" dirty="0"/>
              <a:t>jen změna přístupu</a:t>
            </a:r>
          </a:p>
          <a:p>
            <a:pPr marL="0" indent="0">
              <a:buNone/>
            </a:pPr>
            <a:r>
              <a:rPr lang="cs-CZ" sz="2800" dirty="0"/>
              <a:t>Chybí jen ochota zabývat se tím, jak to prakticky realizovat – cesta je přes zreálnění PRVK, zjednodušení legislativy, vynechání předsudků a eliminaci loby…</a:t>
            </a:r>
          </a:p>
          <a:p>
            <a:endParaRPr lang="cs-CZ" dirty="0"/>
          </a:p>
        </p:txBody>
      </p:sp>
      <p:sp>
        <p:nvSpPr>
          <p:cNvPr id="4" name="TextovéPole 3">
            <a:extLst>
              <a:ext uri="{FF2B5EF4-FFF2-40B4-BE49-F238E27FC236}">
                <a16:creationId xmlns:a16="http://schemas.microsoft.com/office/drawing/2014/main" id="{8930CE46-E438-60D6-01E7-6DEC3DC83158}"/>
              </a:ext>
            </a:extLst>
          </p:cNvPr>
          <p:cNvSpPr txBox="1"/>
          <p:nvPr/>
        </p:nvSpPr>
        <p:spPr>
          <a:xfrm rot="20645593">
            <a:off x="6038599" y="5364439"/>
            <a:ext cx="5806359" cy="646331"/>
          </a:xfrm>
          <a:prstGeom prst="rect">
            <a:avLst/>
          </a:prstGeom>
          <a:solidFill>
            <a:srgbClr val="FFFF00">
              <a:alpha val="93000"/>
            </a:srgbClr>
          </a:solidFill>
        </p:spPr>
        <p:txBody>
          <a:bodyPr wrap="square" rtlCol="0">
            <a:spAutoFit/>
          </a:bodyPr>
          <a:lstStyle/>
          <a:p>
            <a:r>
              <a:rPr lang="cs-CZ" dirty="0"/>
              <a:t>Hrubý odhad – náklady na ty obce 1000 -2000 EO (viz včera) budou nákladově přes 100 miliard Kč … 20-30 roků?</a:t>
            </a:r>
          </a:p>
        </p:txBody>
      </p:sp>
    </p:spTree>
    <p:extLst>
      <p:ext uri="{BB962C8B-B14F-4D97-AF65-F5344CB8AC3E}">
        <p14:creationId xmlns:p14="http://schemas.microsoft.com/office/powerpoint/2010/main" val="1786356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p:txBody>
          <a:bodyPr>
            <a:normAutofit/>
          </a:bodyPr>
          <a:lstStyle/>
          <a:p>
            <a:r>
              <a:rPr lang="cs-CZ" altLang="cs-CZ" dirty="0"/>
              <a:t>Aktivační ČOV – klasické průtočné uspořádání</a:t>
            </a:r>
          </a:p>
        </p:txBody>
      </p:sp>
      <p:sp>
        <p:nvSpPr>
          <p:cNvPr id="33795" name="Zástupný symbol pro obsah 2"/>
          <p:cNvSpPr>
            <a:spLocks noGrp="1"/>
          </p:cNvSpPr>
          <p:nvPr>
            <p:ph idx="1"/>
          </p:nvPr>
        </p:nvSpPr>
        <p:spPr/>
        <p:txBody>
          <a:bodyPr/>
          <a:lstStyle/>
          <a:p>
            <a:endParaRPr lang="cs-CZ" altLang="cs-CZ"/>
          </a:p>
        </p:txBody>
      </p:sp>
      <p:pic>
        <p:nvPicPr>
          <p:cNvPr id="33796" name="Picture 2" descr="C:\Users\ploteny\Desktop\2014 kutná hora\Náš domeček 47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2956" y="1628776"/>
            <a:ext cx="57594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descr="C:\Users\ploteny\AppData\Local\Microsoft\Windows\Temporary Internet Files\Content.IE5\3J8G5Q9E\MC900432531[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795" y="1720851"/>
            <a:ext cx="1476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descr="C:\Users\ploteny\AppData\Local\Microsoft\Windows\Temporary Internet Files\Content.IE5\P4LVA1BB\MC900371076[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08170" y="3789363"/>
            <a:ext cx="135572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28499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p:cNvSpPr>
            <a:spLocks noGrp="1"/>
          </p:cNvSpPr>
          <p:nvPr>
            <p:ph type="title"/>
          </p:nvPr>
        </p:nvSpPr>
        <p:spPr/>
        <p:txBody>
          <a:bodyPr/>
          <a:lstStyle/>
          <a:p>
            <a:r>
              <a:rPr lang="cs-CZ" altLang="cs-CZ"/>
              <a:t>Rodinný dům v zástavbě</a:t>
            </a:r>
          </a:p>
        </p:txBody>
      </p:sp>
      <p:pic>
        <p:nvPicPr>
          <p:cNvPr id="35843" name="Zástupný symbol pro obsah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694606" y="1628775"/>
            <a:ext cx="7056784" cy="3991116"/>
          </a:xfrm>
        </p:spPr>
      </p:pic>
      <p:pic>
        <p:nvPicPr>
          <p:cNvPr id="35844" name="Obrázek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94874" y="1628775"/>
            <a:ext cx="2276795" cy="40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523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r>
              <a:rPr lang="cs-CZ" altLang="cs-CZ" dirty="0"/>
              <a:t>Nefunkční x nefungující ČOV - problémy</a:t>
            </a:r>
          </a:p>
        </p:txBody>
      </p:sp>
      <p:pic>
        <p:nvPicPr>
          <p:cNvPr id="24579" name="Picture 2" descr="J:\expert\expert OZO\2013-11-21 Radejov obora\Radejov obora 01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07420" y="1628775"/>
            <a:ext cx="232092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descr="J:\expert\expert OZO\2013-11-21 Radejov obora\Radejov obora 01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6781" y="1644650"/>
            <a:ext cx="25273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descr="J:\expert\expert OZO\03-2013 Decic - Jesenik\2013-05-30 DEDIC - jesenik\DEDIC - jesenik 036.jpg"/>
          <p:cNvPicPr>
            <a:picLocks noChangeAspect="1" noChangeArrowheads="1"/>
          </p:cNvPicPr>
          <p:nvPr/>
        </p:nvPicPr>
        <p:blipFill>
          <a:blip r:embed="rId4" cstate="screen">
            <a:extLst>
              <a:ext uri="{28A0092B-C50C-407E-A947-70E740481C1C}">
                <a14:useLocalDpi xmlns:a14="http://schemas.microsoft.com/office/drawing/2010/main"/>
              </a:ext>
            </a:extLst>
          </a:blip>
          <a:srcRect r="-8058"/>
          <a:stretch>
            <a:fillRect/>
          </a:stretch>
        </p:blipFill>
        <p:spPr bwMode="auto">
          <a:xfrm>
            <a:off x="7390607" y="1654176"/>
            <a:ext cx="2862263"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5546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p:txBody>
          <a:bodyPr/>
          <a:lstStyle/>
          <a:p>
            <a:r>
              <a:rPr lang="cs-CZ" altLang="cs-CZ"/>
              <a:t>Sofistikované ČOV x jednoduchým</a:t>
            </a:r>
          </a:p>
        </p:txBody>
      </p:sp>
      <p:sp>
        <p:nvSpPr>
          <p:cNvPr id="25603" name="Zástupný symbol pro obsah 2"/>
          <p:cNvSpPr>
            <a:spLocks noGrp="1"/>
          </p:cNvSpPr>
          <p:nvPr>
            <p:ph idx="1"/>
          </p:nvPr>
        </p:nvSpPr>
        <p:spPr>
          <a:xfrm>
            <a:off x="838622" y="1374776"/>
            <a:ext cx="10441160" cy="4525963"/>
          </a:xfrm>
        </p:spPr>
        <p:txBody>
          <a:bodyPr/>
          <a:lstStyle/>
          <a:p>
            <a:r>
              <a:rPr lang="cs-CZ" altLang="cs-CZ" dirty="0"/>
              <a:t>… i sofistikované ČOV pracují při dobré obsluze spolehlivě …</a:t>
            </a:r>
          </a:p>
        </p:txBody>
      </p:sp>
      <p:pic>
        <p:nvPicPr>
          <p:cNvPr id="25604" name="Picture 4" descr="J:\expert\expert OZO\08-2013 omasta Drysice\omasta 2013 02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669" y="2492896"/>
            <a:ext cx="4701507" cy="323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J:\expert\expert OZO\08-2013 omasta Drysice\omasta 2013 02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71470" y="2454022"/>
            <a:ext cx="2808112" cy="335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086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Aktivační ČOV s SBR</a:t>
            </a:r>
          </a:p>
        </p:txBody>
      </p:sp>
      <p:sp>
        <p:nvSpPr>
          <p:cNvPr id="3" name="Zástupný symbol pro obsah 2"/>
          <p:cNvSpPr>
            <a:spLocks noGrp="1"/>
          </p:cNvSpPr>
          <p:nvPr>
            <p:ph idx="1"/>
          </p:nvPr>
        </p:nvSpPr>
        <p:spPr/>
        <p:txBody>
          <a:bodyPr>
            <a:normAutofit/>
          </a:bodyPr>
          <a:lstStyle/>
          <a:p>
            <a:r>
              <a:rPr lang="x-none" b="1"/>
              <a:t>Domovní biologická ČOV s SBR</a:t>
            </a:r>
            <a:endParaRPr lang="cs-CZ" b="1" dirty="0"/>
          </a:p>
          <a:p>
            <a:r>
              <a:rPr lang="cs-CZ" dirty="0"/>
              <a:t>Jedná se o aktivační čistírnu, kde procesy biologického čištění i separace po biologickém čištění probíhají v jedné nádrži. Podle toho, jak je samotný průběh čištění řízen a podle velikosti nádrží, je možné nastavit proces tak, aby čistírna i denitrifikovala a také tak, aby byla schopná zvládat značné nerovnoměrnosti v průběhu týdne. Některé ČOV lze nastavit i s ohledem na sezónní nerovnoměrnost</a:t>
            </a:r>
          </a:p>
        </p:txBody>
      </p:sp>
    </p:spTree>
    <p:extLst>
      <p:ext uri="{BB962C8B-B14F-4D97-AF65-F5344CB8AC3E}">
        <p14:creationId xmlns:p14="http://schemas.microsoft.com/office/powerpoint/2010/main" val="22796456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Princip funkce SBR</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342678" y="1268760"/>
            <a:ext cx="9721080" cy="4525963"/>
          </a:xfrm>
        </p:spPr>
      </p:pic>
    </p:spTree>
    <p:extLst>
      <p:ext uri="{BB962C8B-B14F-4D97-AF65-F5344CB8AC3E}">
        <p14:creationId xmlns:p14="http://schemas.microsoft.com/office/powerpoint/2010/main" val="42923319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a:extLst>
              <a:ext uri="{FF2B5EF4-FFF2-40B4-BE49-F238E27FC236}">
                <a16:creationId xmlns:a16="http://schemas.microsoft.com/office/drawing/2014/main" id="{48D65FE0-5EF4-CB74-E296-368CAA38F01C}"/>
              </a:ext>
            </a:extLst>
          </p:cNvPr>
          <p:cNvSpPr>
            <a:spLocks noGrp="1"/>
          </p:cNvSpPr>
          <p:nvPr>
            <p:ph type="title"/>
          </p:nvPr>
        </p:nvSpPr>
        <p:spPr/>
        <p:txBody>
          <a:bodyPr/>
          <a:lstStyle/>
          <a:p>
            <a:r>
              <a:rPr lang="cs-CZ" altLang="cs-CZ"/>
              <a:t>Aktivace s SBR - obecně</a:t>
            </a:r>
          </a:p>
        </p:txBody>
      </p:sp>
      <p:sp>
        <p:nvSpPr>
          <p:cNvPr id="6147" name="Zástupný obsah 2">
            <a:extLst>
              <a:ext uri="{FF2B5EF4-FFF2-40B4-BE49-F238E27FC236}">
                <a16:creationId xmlns:a16="http://schemas.microsoft.com/office/drawing/2014/main" id="{BA67601F-F261-7D96-7E14-096A357A28B1}"/>
              </a:ext>
            </a:extLst>
          </p:cNvPr>
          <p:cNvSpPr>
            <a:spLocks noGrp="1"/>
          </p:cNvSpPr>
          <p:nvPr>
            <p:ph idx="1"/>
          </p:nvPr>
        </p:nvSpPr>
        <p:spPr>
          <a:xfrm>
            <a:off x="1980406" y="1417638"/>
            <a:ext cx="8229600" cy="4525962"/>
          </a:xfrm>
        </p:spPr>
        <p:txBody>
          <a:bodyPr/>
          <a:lstStyle/>
          <a:p>
            <a:pPr marL="0" indent="0">
              <a:buNone/>
              <a:defRPr/>
            </a:pPr>
            <a:r>
              <a:rPr lang="cs-CZ" dirty="0"/>
              <a:t>Jednotlivé fáze provozu:</a:t>
            </a:r>
          </a:p>
          <a:p>
            <a:pPr>
              <a:defRPr/>
            </a:pPr>
            <a:r>
              <a:rPr lang="cs-CZ" sz="2400" dirty="0"/>
              <a:t>Fáze I - Aerační fáze během níž dochází k plnění nádrže a současně k aerobním čistícím procesům, kdy plovoucí mikroorganismy shluklé do vloček odstraňují aerobní degradací organické znečištění a konverzují ho do biomasy.</a:t>
            </a:r>
          </a:p>
          <a:p>
            <a:pPr>
              <a:defRPr/>
            </a:pPr>
            <a:r>
              <a:rPr lang="cs-CZ" sz="2400" dirty="0"/>
              <a:t>Fáze II - Sedimentace pak probíhá obvykle v nočních hodinách a zabezpečí sedimentaci vloček tak, že se vytvoří rozhraní mezi aktivovaným kalem a vyčištěnou vodou.</a:t>
            </a:r>
          </a:p>
          <a:p>
            <a:pPr>
              <a:defRPr/>
            </a:pPr>
            <a:r>
              <a:rPr lang="cs-CZ" sz="2400" dirty="0"/>
              <a:t>Fáze III - Odtah čisté vody proběhne po sedimentaci, která obvykle trvá 1,5 hodiny. Vyčištěná voda je odtažena do odtokového žlabu nebo nádržky na odběr vzorků  mamutkou.</a:t>
            </a:r>
          </a:p>
          <a:p>
            <a:pPr marL="0" indent="0">
              <a:buNone/>
              <a:defRPr/>
            </a:pPr>
            <a:endParaRPr lang="cs-CZ" altLang="cs-CZ"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id="{0709F355-CF07-CF83-6420-445F66440A5F}"/>
              </a:ext>
            </a:extLst>
          </p:cNvPr>
          <p:cNvSpPr>
            <a:spLocks noGrp="1"/>
          </p:cNvSpPr>
          <p:nvPr>
            <p:ph type="title"/>
          </p:nvPr>
        </p:nvSpPr>
        <p:spPr>
          <a:xfrm>
            <a:off x="1991519" y="22225"/>
            <a:ext cx="8229600" cy="742950"/>
          </a:xfrm>
        </p:spPr>
        <p:txBody>
          <a:bodyPr>
            <a:normAutofit fontScale="90000"/>
          </a:bodyPr>
          <a:lstStyle/>
          <a:p>
            <a:r>
              <a:rPr lang="cs-CZ" altLang="cs-CZ" dirty="0"/>
              <a:t>AS-</a:t>
            </a:r>
            <a:r>
              <a:rPr lang="cs-CZ" altLang="cs-CZ" dirty="0" err="1"/>
              <a:t>MONOcomp</a:t>
            </a:r>
            <a:endParaRPr lang="cs-CZ" altLang="cs-CZ" dirty="0"/>
          </a:p>
        </p:txBody>
      </p:sp>
      <p:pic>
        <p:nvPicPr>
          <p:cNvPr id="12291" name="Obrázek 5">
            <a:extLst>
              <a:ext uri="{FF2B5EF4-FFF2-40B4-BE49-F238E27FC236}">
                <a16:creationId xmlns:a16="http://schemas.microsoft.com/office/drawing/2014/main" id="{9F38EB11-8148-FA3C-A814-1FF81BB302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069" y="604839"/>
            <a:ext cx="6108701"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Obrázek 1">
            <a:extLst>
              <a:ext uri="{FF2B5EF4-FFF2-40B4-BE49-F238E27FC236}">
                <a16:creationId xmlns:a16="http://schemas.microsoft.com/office/drawing/2014/main" id="{64F11DD6-8955-C3F6-279D-E037A82F67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92020" y="765175"/>
            <a:ext cx="4675187"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ástupný symbol pro obsah 2">
            <a:extLst>
              <a:ext uri="{FF2B5EF4-FFF2-40B4-BE49-F238E27FC236}">
                <a16:creationId xmlns:a16="http://schemas.microsoft.com/office/drawing/2014/main" id="{C6C5906C-D836-E5AA-C9F3-29D4F8ED08FC}"/>
              </a:ext>
            </a:extLst>
          </p:cNvPr>
          <p:cNvSpPr txBox="1">
            <a:spLocks/>
          </p:cNvSpPr>
          <p:nvPr/>
        </p:nvSpPr>
        <p:spPr bwMode="auto">
          <a:xfrm>
            <a:off x="1847057" y="4437063"/>
            <a:ext cx="4144963" cy="1706562"/>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defRPr/>
            </a:pPr>
            <a:r>
              <a:rPr lang="cs-CZ" altLang="cs-CZ" sz="2400" dirty="0"/>
              <a:t>Moderní DČOV</a:t>
            </a:r>
          </a:p>
          <a:p>
            <a:pPr>
              <a:spcBef>
                <a:spcPct val="0"/>
              </a:spcBef>
              <a:defRPr/>
            </a:pPr>
            <a:r>
              <a:rPr lang="cs-CZ" altLang="cs-CZ" sz="2400" dirty="0"/>
              <a:t>Variabilita </a:t>
            </a:r>
          </a:p>
          <a:p>
            <a:pPr>
              <a:spcBef>
                <a:spcPct val="0"/>
              </a:spcBef>
              <a:defRPr/>
            </a:pPr>
            <a:r>
              <a:rPr lang="cs-CZ" altLang="cs-CZ" sz="2400" dirty="0"/>
              <a:t>Reakce na změny nátoku</a:t>
            </a:r>
          </a:p>
          <a:p>
            <a:pPr>
              <a:spcBef>
                <a:spcPct val="0"/>
              </a:spcBef>
              <a:defRPr/>
            </a:pPr>
            <a:r>
              <a:rPr lang="cs-CZ" altLang="cs-CZ" sz="2400" dirty="0"/>
              <a:t>Splnění veškerých požadavků</a:t>
            </a:r>
          </a:p>
        </p:txBody>
      </p:sp>
      <p:pic>
        <p:nvPicPr>
          <p:cNvPr id="12294" name="Picture 2" descr="Image result for peristaltické čerpadlo ipcr6">
            <a:extLst>
              <a:ext uri="{FF2B5EF4-FFF2-40B4-BE49-F238E27FC236}">
                <a16:creationId xmlns:a16="http://schemas.microsoft.com/office/drawing/2014/main" id="{0AA56C57-A8FB-9F7D-BE94-E2E9325D6C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90294" y="3438526"/>
            <a:ext cx="1103312"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7C360A-4464-469D-98E6-5F0F41F9A50F}"/>
              </a:ext>
            </a:extLst>
          </p:cNvPr>
          <p:cNvSpPr>
            <a:spLocks noGrp="1"/>
          </p:cNvSpPr>
          <p:nvPr>
            <p:ph type="title"/>
          </p:nvPr>
        </p:nvSpPr>
        <p:spPr>
          <a:xfrm>
            <a:off x="537513" y="116632"/>
            <a:ext cx="10971372" cy="1143000"/>
          </a:xfrm>
        </p:spPr>
        <p:txBody>
          <a:bodyPr/>
          <a:lstStyle/>
          <a:p>
            <a:r>
              <a:rPr lang="cs-CZ" dirty="0"/>
              <a:t>SBR i se zpracováním kalů</a:t>
            </a:r>
          </a:p>
        </p:txBody>
      </p:sp>
      <p:pic>
        <p:nvPicPr>
          <p:cNvPr id="5" name="Zástupný obsah 4">
            <a:extLst>
              <a:ext uri="{FF2B5EF4-FFF2-40B4-BE49-F238E27FC236}">
                <a16:creationId xmlns:a16="http://schemas.microsoft.com/office/drawing/2014/main" id="{8BE483A4-A717-46F4-907D-6ECD3FF2976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0800000">
            <a:off x="1054646" y="1160748"/>
            <a:ext cx="5328592" cy="4536504"/>
          </a:xfrm>
        </p:spPr>
      </p:pic>
      <p:sp>
        <p:nvSpPr>
          <p:cNvPr id="3" name="TextovéPole 2">
            <a:extLst>
              <a:ext uri="{FF2B5EF4-FFF2-40B4-BE49-F238E27FC236}">
                <a16:creationId xmlns:a16="http://schemas.microsoft.com/office/drawing/2014/main" id="{03791F62-E981-AE27-731B-468F7A5F87EB}"/>
              </a:ext>
            </a:extLst>
          </p:cNvPr>
          <p:cNvSpPr txBox="1"/>
          <p:nvPr/>
        </p:nvSpPr>
        <p:spPr>
          <a:xfrm>
            <a:off x="7175326" y="1340768"/>
            <a:ext cx="4464495" cy="2308324"/>
          </a:xfrm>
          <a:prstGeom prst="rect">
            <a:avLst/>
          </a:prstGeom>
          <a:noFill/>
        </p:spPr>
        <p:txBody>
          <a:bodyPr wrap="square" rtlCol="0">
            <a:spAutoFit/>
          </a:bodyPr>
          <a:lstStyle/>
          <a:p>
            <a:r>
              <a:rPr lang="cs-CZ" dirty="0"/>
              <a:t>Nepodnikající</a:t>
            </a:r>
          </a:p>
          <a:p>
            <a:r>
              <a:rPr lang="cs-CZ" dirty="0"/>
              <a:t>fyzické osoby</a:t>
            </a:r>
          </a:p>
          <a:p>
            <a:pPr marL="285750" indent="-285750">
              <a:buFontTx/>
              <a:buChar char="-"/>
            </a:pPr>
            <a:r>
              <a:rPr lang="cs-CZ" dirty="0"/>
              <a:t>Mineralizace</a:t>
            </a:r>
          </a:p>
          <a:p>
            <a:pPr marL="285750" indent="-285750">
              <a:buFontTx/>
              <a:buChar char="-"/>
            </a:pPr>
            <a:r>
              <a:rPr lang="cs-CZ" dirty="0"/>
              <a:t>Kompostování </a:t>
            </a:r>
          </a:p>
          <a:p>
            <a:pPr marL="285750" indent="-285750">
              <a:buFontTx/>
              <a:buChar char="-"/>
            </a:pPr>
            <a:r>
              <a:rPr lang="cs-CZ" dirty="0"/>
              <a:t>Vápnění</a:t>
            </a:r>
          </a:p>
          <a:p>
            <a:pPr marL="285750" indent="-285750">
              <a:buFontTx/>
              <a:buChar char="-"/>
            </a:pPr>
            <a:r>
              <a:rPr lang="cs-CZ" dirty="0"/>
              <a:t>Odvoz</a:t>
            </a:r>
          </a:p>
          <a:p>
            <a:r>
              <a:rPr lang="cs-CZ" dirty="0"/>
              <a:t>Bez dokladování ….</a:t>
            </a:r>
          </a:p>
          <a:p>
            <a:r>
              <a:rPr lang="cs-CZ" dirty="0"/>
              <a:t>Podnikající musí prokázat nebo odvést .. </a:t>
            </a:r>
          </a:p>
        </p:txBody>
      </p:sp>
      <p:pic>
        <p:nvPicPr>
          <p:cNvPr id="4" name="Obrázek 3">
            <a:extLst>
              <a:ext uri="{FF2B5EF4-FFF2-40B4-BE49-F238E27FC236}">
                <a16:creationId xmlns:a16="http://schemas.microsoft.com/office/drawing/2014/main" id="{A68CF0CB-4512-A20D-AF22-543D4A6F8E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6974" y="3789040"/>
            <a:ext cx="4572000" cy="2743200"/>
          </a:xfrm>
          <a:prstGeom prst="rect">
            <a:avLst/>
          </a:prstGeom>
        </p:spPr>
      </p:pic>
    </p:spTree>
    <p:extLst>
      <p:ext uri="{BB962C8B-B14F-4D97-AF65-F5344CB8AC3E}">
        <p14:creationId xmlns:p14="http://schemas.microsoft.com/office/powerpoint/2010/main" val="4597527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0406" y="125760"/>
            <a:ext cx="8229600" cy="1143000"/>
          </a:xfrm>
        </p:spPr>
        <p:txBody>
          <a:bodyPr/>
          <a:lstStyle/>
          <a:p>
            <a:r>
              <a:rPr lang="cs-CZ" dirty="0"/>
              <a:t>ČOV s MBBR</a:t>
            </a:r>
          </a:p>
        </p:txBody>
      </p:sp>
      <p:sp>
        <p:nvSpPr>
          <p:cNvPr id="3" name="Zástupný symbol pro obsah 2"/>
          <p:cNvSpPr>
            <a:spLocks noGrp="1"/>
          </p:cNvSpPr>
          <p:nvPr>
            <p:ph idx="1"/>
          </p:nvPr>
        </p:nvSpPr>
        <p:spPr>
          <a:xfrm>
            <a:off x="694606" y="1268761"/>
            <a:ext cx="10729192" cy="4525963"/>
          </a:xfrm>
        </p:spPr>
        <p:txBody>
          <a:bodyPr/>
          <a:lstStyle/>
          <a:p>
            <a:r>
              <a:rPr lang="cs-CZ" dirty="0"/>
              <a:t>Snaha o minimalizaci rozměrů, lepší nitrifikace, možnost použití nosičů k intenzifikaci ČOV</a:t>
            </a:r>
          </a:p>
        </p:txBody>
      </p:sp>
      <p:pic>
        <p:nvPicPr>
          <p:cNvPr id="4" name="Obrázek 2" descr="P102004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80507" y="2411761"/>
            <a:ext cx="6229399" cy="346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386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DBEC2421-B98B-D8DA-05A0-94A39A83446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286" y="-30413"/>
            <a:ext cx="12169352" cy="6669360"/>
          </a:xfrm>
        </p:spPr>
      </p:pic>
      <p:sp>
        <p:nvSpPr>
          <p:cNvPr id="2" name="Nadpis 1">
            <a:extLst>
              <a:ext uri="{FF2B5EF4-FFF2-40B4-BE49-F238E27FC236}">
                <a16:creationId xmlns:a16="http://schemas.microsoft.com/office/drawing/2014/main" id="{F11D0B26-07E3-0507-9328-6E6A329CD252}"/>
              </a:ext>
            </a:extLst>
          </p:cNvPr>
          <p:cNvSpPr>
            <a:spLocks noGrp="1"/>
          </p:cNvSpPr>
          <p:nvPr>
            <p:ph type="title"/>
          </p:nvPr>
        </p:nvSpPr>
        <p:spPr>
          <a:xfrm>
            <a:off x="262558" y="476672"/>
            <a:ext cx="11233248" cy="1143000"/>
          </a:xfrm>
        </p:spPr>
        <p:txBody>
          <a:bodyPr>
            <a:normAutofit fontScale="90000"/>
          </a:bodyPr>
          <a:lstStyle/>
          <a:p>
            <a:pPr algn="l"/>
            <a:r>
              <a:rPr lang="cs-CZ" dirty="0">
                <a:latin typeface="Arial" pitchFamily="34" charset="0"/>
                <a:cs typeface="Arial" pitchFamily="34" charset="0"/>
              </a:rPr>
              <a:t>Centrál nebo </a:t>
            </a:r>
            <a:r>
              <a:rPr lang="cs-CZ" dirty="0" err="1">
                <a:latin typeface="Arial" pitchFamily="34" charset="0"/>
                <a:cs typeface="Arial" pitchFamily="34" charset="0"/>
              </a:rPr>
              <a:t>decentrál</a:t>
            </a:r>
            <a:r>
              <a:rPr lang="cs-CZ" dirty="0">
                <a:latin typeface="Arial" pitchFamily="34" charset="0"/>
                <a:cs typeface="Arial" pitchFamily="34" charset="0"/>
              </a:rPr>
              <a:t>? ……….. </a:t>
            </a:r>
            <a:r>
              <a:rPr lang="cs-CZ" dirty="0">
                <a:solidFill>
                  <a:schemeClr val="bg2"/>
                </a:solidFill>
                <a:latin typeface="Arial" pitchFamily="34" charset="0"/>
                <a:cs typeface="Arial" pitchFamily="34" charset="0"/>
              </a:rPr>
              <a:t>Nebo neřešit?</a:t>
            </a:r>
            <a:br>
              <a:rPr lang="cs-CZ" dirty="0">
                <a:solidFill>
                  <a:schemeClr val="bg2"/>
                </a:solidFill>
                <a:latin typeface="Arial" pitchFamily="34" charset="0"/>
                <a:cs typeface="Arial" pitchFamily="34" charset="0"/>
              </a:rPr>
            </a:br>
            <a:r>
              <a:rPr lang="cs-CZ" dirty="0">
                <a:latin typeface="Arial" pitchFamily="34" charset="0"/>
                <a:cs typeface="Arial" pitchFamily="34" charset="0"/>
              </a:rPr>
              <a:t>Nebo ještě jinak?   </a:t>
            </a:r>
            <a:endParaRPr lang="cs-CZ" dirty="0"/>
          </a:p>
        </p:txBody>
      </p:sp>
      <p:pic>
        <p:nvPicPr>
          <p:cNvPr id="1026" name="Picture 2" descr="ČSVV - Být či nebýt breathariánem?">
            <a:extLst>
              <a:ext uri="{FF2B5EF4-FFF2-40B4-BE49-F238E27FC236}">
                <a16:creationId xmlns:a16="http://schemas.microsoft.com/office/drawing/2014/main" id="{E88BFFAA-2272-2C12-FA4B-248A3037AA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4966" y="1700808"/>
            <a:ext cx="476250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2206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idx="4294967295"/>
          </p:nvPr>
        </p:nvSpPr>
        <p:spPr>
          <a:xfrm>
            <a:off x="1980406" y="274638"/>
            <a:ext cx="7354888" cy="1143000"/>
          </a:xfrm>
        </p:spPr>
        <p:txBody>
          <a:bodyPr>
            <a:normAutofit fontScale="90000"/>
          </a:bodyPr>
          <a:lstStyle/>
          <a:p>
            <a:pPr eaLnBrk="1" hangingPunct="1"/>
            <a:r>
              <a:rPr lang="cs-CZ" altLang="cs-CZ" sz="3600"/>
              <a:t>Nosič ve vznosu – jako řešení pro vody s nízkým obsahem organických látek</a:t>
            </a:r>
            <a:endParaRPr lang="en-US" altLang="cs-CZ" sz="3600"/>
          </a:p>
        </p:txBody>
      </p:sp>
      <p:pic>
        <p:nvPicPr>
          <p:cNvPr id="3686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47056" y="1439863"/>
            <a:ext cx="5322888"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6868" name="Obrázek 7" descr="P10201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66644" y="2636839"/>
            <a:ext cx="4106862"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0778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4434" y="44624"/>
            <a:ext cx="10971372" cy="1143000"/>
          </a:xfrm>
        </p:spPr>
        <p:txBody>
          <a:bodyPr/>
          <a:lstStyle/>
          <a:p>
            <a:r>
              <a:rPr lang="cs-CZ" dirty="0"/>
              <a:t>Technická řešení</a:t>
            </a:r>
          </a:p>
        </p:txBody>
      </p:sp>
      <p:sp>
        <p:nvSpPr>
          <p:cNvPr id="3" name="Zástupný symbol pro obsah 2"/>
          <p:cNvSpPr>
            <a:spLocks noGrp="1"/>
          </p:cNvSpPr>
          <p:nvPr>
            <p:ph idx="1"/>
          </p:nvPr>
        </p:nvSpPr>
        <p:spPr>
          <a:xfrm>
            <a:off x="910630" y="1187624"/>
            <a:ext cx="10513168" cy="4925144"/>
          </a:xfrm>
        </p:spPr>
        <p:txBody>
          <a:bodyPr>
            <a:normAutofit fontScale="92500"/>
          </a:bodyPr>
          <a:lstStyle/>
          <a:p>
            <a:r>
              <a:rPr lang="x-none" b="1" dirty="0"/>
              <a:t>Domovní čistírny s membránami (MBR)</a:t>
            </a:r>
            <a:endParaRPr lang="cs-CZ" b="1" dirty="0"/>
          </a:p>
          <a:p>
            <a:r>
              <a:rPr lang="cs-CZ" dirty="0"/>
              <a:t>Jedná se o aktivační proces, kde je dosazovací nádrž nahrazena filtračním membránovým modulem. Výhodou procesu je, že odstraní nerozpuštěné látky a velkou část mikrobiálního znečištění (cca na úroveň vody srážkové). V případě požadavku na snížení úrovně mikrobiálního znečištění není třeba použít další zařízení. Reaktor zvládá i značné výkyvy v koncentraci aktivovaného kalu a tedy tím i např. týdenní nerovnoměrnosti. S výhodou lze vyčištěnou vodu znovu použít. Nevýhodou jsou vyšší provozní náklady spojené s regenerací membrán. </a:t>
            </a:r>
          </a:p>
          <a:p>
            <a:endParaRPr lang="cs-CZ" dirty="0"/>
          </a:p>
        </p:txBody>
      </p:sp>
    </p:spTree>
    <p:extLst>
      <p:ext uri="{BB962C8B-B14F-4D97-AF65-F5344CB8AC3E}">
        <p14:creationId xmlns:p14="http://schemas.microsoft.com/office/powerpoint/2010/main" val="34329565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4861" t="19086" r="10537" b="17260"/>
          <a:stretch/>
        </p:blipFill>
        <p:spPr bwMode="auto">
          <a:xfrm>
            <a:off x="1702718" y="1628800"/>
            <a:ext cx="8338557" cy="400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a:extLst>
              <a:ext uri="{FF2B5EF4-FFF2-40B4-BE49-F238E27FC236}">
                <a16:creationId xmlns:a16="http://schemas.microsoft.com/office/drawing/2014/main" id="{867D1C2B-77E2-FFBB-6D6B-178F3AE7AEF5}"/>
              </a:ext>
            </a:extLst>
          </p:cNvPr>
          <p:cNvSpPr>
            <a:spLocks noGrp="1"/>
          </p:cNvSpPr>
          <p:nvPr>
            <p:ph type="title"/>
          </p:nvPr>
        </p:nvSpPr>
        <p:spPr>
          <a:xfrm>
            <a:off x="1980406" y="125760"/>
            <a:ext cx="8229600" cy="1143000"/>
          </a:xfrm>
        </p:spPr>
        <p:txBody>
          <a:bodyPr/>
          <a:lstStyle/>
          <a:p>
            <a:r>
              <a:rPr lang="cs-CZ" dirty="0"/>
              <a:t>ČOV s MBR</a:t>
            </a:r>
          </a:p>
        </p:txBody>
      </p:sp>
    </p:spTree>
    <p:extLst>
      <p:ext uri="{BB962C8B-B14F-4D97-AF65-F5344CB8AC3E}">
        <p14:creationId xmlns:p14="http://schemas.microsoft.com/office/powerpoint/2010/main" val="25551055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r>
              <a:rPr lang="cs-CZ" altLang="cs-CZ"/>
              <a:t>Kal z MBR</a:t>
            </a:r>
          </a:p>
        </p:txBody>
      </p:sp>
      <p:pic>
        <p:nvPicPr>
          <p:cNvPr id="30723" name="Picture 2" descr="J:\expert\expert OZO\04-2013 - Těthal - Břestek\2013-07-25 tethal\tethal 00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4926" y="1556792"/>
            <a:ext cx="23050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descr="J:\expert\expert OZO\04-2013 - Těthal - Břestek\2013-07-25 tethal\tethal 00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7333" y="1436908"/>
            <a:ext cx="2778125"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J:\expert\expert OZO\04-2013 - Těthal - Břestek\2013-07-25 tethal\tethal 00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99262" y="1556792"/>
            <a:ext cx="4779962"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0073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Technická řešení</a:t>
            </a:r>
          </a:p>
        </p:txBody>
      </p:sp>
      <p:sp>
        <p:nvSpPr>
          <p:cNvPr id="3" name="Zástupný symbol pro obsah 2"/>
          <p:cNvSpPr>
            <a:spLocks noGrp="1"/>
          </p:cNvSpPr>
          <p:nvPr>
            <p:ph idx="1"/>
          </p:nvPr>
        </p:nvSpPr>
        <p:spPr>
          <a:xfrm>
            <a:off x="609520" y="1268760"/>
            <a:ext cx="10670262" cy="4392488"/>
          </a:xfrm>
        </p:spPr>
        <p:txBody>
          <a:bodyPr>
            <a:normAutofit fontScale="85000" lnSpcReduction="10000"/>
          </a:bodyPr>
          <a:lstStyle/>
          <a:p>
            <a:r>
              <a:rPr lang="x-none" b="1" dirty="0"/>
              <a:t>Domovní biologická ČOV na bázi nárůstových kultur (např. biofiltr nebo biodisky)</a:t>
            </a:r>
            <a:endParaRPr lang="cs-CZ" b="1" dirty="0"/>
          </a:p>
          <a:p>
            <a:r>
              <a:rPr lang="cs-CZ" dirty="0"/>
              <a:t>Čištění založené na nárůstových kulturách je velmi vhodné na vody s nízkými koncentracemi znečištění – </a:t>
            </a:r>
            <a:r>
              <a:rPr lang="cs-CZ" dirty="0" err="1"/>
              <a:t>biodisky</a:t>
            </a:r>
            <a:r>
              <a:rPr lang="cs-CZ" dirty="0"/>
              <a:t>, </a:t>
            </a:r>
            <a:r>
              <a:rPr lang="cs-CZ" dirty="0" err="1"/>
              <a:t>biofiltry</a:t>
            </a:r>
            <a:r>
              <a:rPr lang="cs-CZ" dirty="0"/>
              <a:t>  zvládají i </a:t>
            </a:r>
            <a:r>
              <a:rPr lang="cs-CZ" dirty="0" err="1"/>
              <a:t>nátokové</a:t>
            </a:r>
            <a:r>
              <a:rPr lang="cs-CZ" dirty="0"/>
              <a:t> koncentrace s hodnotami v desítkách mg BSK</a:t>
            </a:r>
            <a:r>
              <a:rPr lang="cs-CZ" baseline="-25000" dirty="0"/>
              <a:t>5</a:t>
            </a:r>
            <a:r>
              <a:rPr lang="cs-CZ" dirty="0"/>
              <a:t> nebo CHSK.</a:t>
            </a:r>
          </a:p>
          <a:p>
            <a:pPr marL="0" indent="0">
              <a:buNone/>
            </a:pPr>
            <a:r>
              <a:rPr lang="cs-CZ" dirty="0"/>
              <a:t> </a:t>
            </a:r>
          </a:p>
          <a:p>
            <a:r>
              <a:rPr lang="x-none" b="1" dirty="0"/>
              <a:t>Domovní biologická ČOV  s kombinací aktivace a biofiltru</a:t>
            </a:r>
            <a:endParaRPr lang="cs-CZ" b="1" dirty="0"/>
          </a:p>
          <a:p>
            <a:r>
              <a:rPr lang="cs-CZ" dirty="0"/>
              <a:t>Předností těchto čistíren je stabilita procesu a vysoká účinnost a zvládání většího rozsahu koncentrací znečištění díky existenci nosičů biomasy. Což je zpravidla důvod pro vyšší cenu.</a:t>
            </a:r>
          </a:p>
          <a:p>
            <a:endParaRPr lang="cs-CZ" dirty="0"/>
          </a:p>
        </p:txBody>
      </p:sp>
    </p:spTree>
    <p:extLst>
      <p:ext uri="{BB962C8B-B14F-4D97-AF65-F5344CB8AC3E}">
        <p14:creationId xmlns:p14="http://schemas.microsoft.com/office/powerpoint/2010/main" val="13952269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Nárůstové kultury</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82638" y="1196752"/>
            <a:ext cx="5715000" cy="4286250"/>
          </a:xfrm>
        </p:spPr>
      </p:pic>
      <p:pic>
        <p:nvPicPr>
          <p:cNvPr id="5" name="Obrázek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79182" y="3140969"/>
            <a:ext cx="4627300" cy="3478187"/>
          </a:xfrm>
          <a:prstGeom prst="rect">
            <a:avLst/>
          </a:prstGeom>
        </p:spPr>
      </p:pic>
    </p:spTree>
    <p:extLst>
      <p:ext uri="{BB962C8B-B14F-4D97-AF65-F5344CB8AC3E}">
        <p14:creationId xmlns:p14="http://schemas.microsoft.com/office/powerpoint/2010/main" val="39394420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p:txBody>
          <a:bodyPr/>
          <a:lstStyle/>
          <a:p>
            <a:r>
              <a:rPr lang="cs-CZ" altLang="cs-CZ"/>
              <a:t>…i nárůstové kultury mají své dny</a:t>
            </a:r>
          </a:p>
        </p:txBody>
      </p:sp>
      <p:sp>
        <p:nvSpPr>
          <p:cNvPr id="22531" name="Zástupný symbol pro obsah 2"/>
          <p:cNvSpPr>
            <a:spLocks noGrp="1"/>
          </p:cNvSpPr>
          <p:nvPr>
            <p:ph idx="1"/>
          </p:nvPr>
        </p:nvSpPr>
        <p:spPr/>
        <p:txBody>
          <a:bodyPr/>
          <a:lstStyle/>
          <a:p>
            <a:endParaRPr lang="cs-CZ" altLang="cs-CZ"/>
          </a:p>
        </p:txBody>
      </p:sp>
      <p:pic>
        <p:nvPicPr>
          <p:cNvPr id="22532" name="Picture 3" descr="C:\Users\ploteny\Desktop\VaK inspekce ČOV 2013 00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66194" y="1557338"/>
            <a:ext cx="7961312"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descr="C:\Users\ploteny\Desktop\VaK inspekce ČOV 2013 00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520" y="1340768"/>
            <a:ext cx="2564383"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8830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F99085-40FE-459E-B760-9B3A123B2629}"/>
              </a:ext>
            </a:extLst>
          </p:cNvPr>
          <p:cNvSpPr>
            <a:spLocks noGrp="1"/>
          </p:cNvSpPr>
          <p:nvPr>
            <p:ph type="title"/>
          </p:nvPr>
        </p:nvSpPr>
        <p:spPr/>
        <p:txBody>
          <a:bodyPr>
            <a:normAutofit fontScale="90000"/>
          </a:bodyPr>
          <a:lstStyle/>
          <a:p>
            <a:r>
              <a:rPr lang="cs-CZ" dirty="0"/>
              <a:t>Extenzivní řešení </a:t>
            </a:r>
            <a:br>
              <a:rPr lang="cs-CZ" dirty="0"/>
            </a:br>
            <a:r>
              <a:rPr lang="cs-CZ" dirty="0"/>
              <a:t>– udržitelná alternativa </a:t>
            </a:r>
          </a:p>
        </p:txBody>
      </p:sp>
      <p:sp>
        <p:nvSpPr>
          <p:cNvPr id="3" name="Zástupný obsah 2">
            <a:extLst>
              <a:ext uri="{FF2B5EF4-FFF2-40B4-BE49-F238E27FC236}">
                <a16:creationId xmlns:a16="http://schemas.microsoft.com/office/drawing/2014/main" id="{3E1D5F6E-C5BE-470C-918F-1F7B35D55B8E}"/>
              </a:ext>
            </a:extLst>
          </p:cNvPr>
          <p:cNvSpPr>
            <a:spLocks noGrp="1"/>
          </p:cNvSpPr>
          <p:nvPr>
            <p:ph idx="1"/>
          </p:nvPr>
        </p:nvSpPr>
        <p:spPr>
          <a:xfrm>
            <a:off x="982638" y="1700808"/>
            <a:ext cx="10873208" cy="4351338"/>
          </a:xfrm>
        </p:spPr>
        <p:txBody>
          <a:bodyPr>
            <a:normAutofit lnSpcReduction="10000"/>
          </a:bodyPr>
          <a:lstStyle/>
          <a:p>
            <a:r>
              <a:rPr lang="cs-CZ" dirty="0"/>
              <a:t>Hledisko udržitelnosti – řeší u zdroje s minimálními nákroky na zdroje (často bez nároků na el. energii)</a:t>
            </a:r>
          </a:p>
          <a:p>
            <a:r>
              <a:rPr lang="cs-CZ" dirty="0"/>
              <a:t>Klima – zadržují vodu v krajině</a:t>
            </a:r>
          </a:p>
          <a:p>
            <a:r>
              <a:rPr lang="cs-CZ" dirty="0"/>
              <a:t>Minimální nároky na provoz z hlediska nároků na obsluhu</a:t>
            </a:r>
          </a:p>
          <a:p>
            <a:r>
              <a:rPr lang="cs-CZ" dirty="0"/>
              <a:t>Minimální provozní náklady</a:t>
            </a:r>
          </a:p>
          <a:p>
            <a:r>
              <a:rPr lang="cs-CZ" dirty="0"/>
              <a:t>Hledisko rizikovosti – bakteriální znečištění bagatelní</a:t>
            </a:r>
          </a:p>
          <a:p>
            <a:r>
              <a:rPr lang="cs-CZ" dirty="0"/>
              <a:t>Zkušenosti ze zahraničí – Rakousko (polovina povolovaných ČOV je v současnosti extenzivních)</a:t>
            </a:r>
          </a:p>
        </p:txBody>
      </p:sp>
    </p:spTree>
    <p:extLst>
      <p:ext uri="{BB962C8B-B14F-4D97-AF65-F5344CB8AC3E}">
        <p14:creationId xmlns:p14="http://schemas.microsoft.com/office/powerpoint/2010/main" val="28793156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a:extLst>
              <a:ext uri="{FF2B5EF4-FFF2-40B4-BE49-F238E27FC236}">
                <a16:creationId xmlns:a16="http://schemas.microsoft.com/office/drawing/2014/main" id="{BD640B60-38B2-45EF-BAE1-50CD7B2095CB}"/>
              </a:ext>
            </a:extLst>
          </p:cNvPr>
          <p:cNvSpPr>
            <a:spLocks noGrp="1"/>
          </p:cNvSpPr>
          <p:nvPr>
            <p:ph type="title"/>
          </p:nvPr>
        </p:nvSpPr>
        <p:spPr>
          <a:xfrm>
            <a:off x="1980406" y="-26988"/>
            <a:ext cx="8229600" cy="1143001"/>
          </a:xfrm>
        </p:spPr>
        <p:txBody>
          <a:bodyPr/>
          <a:lstStyle/>
          <a:p>
            <a:r>
              <a:rPr lang="cs-CZ" altLang="cs-CZ" sz="3600" dirty="0"/>
              <a:t>Extenzivní řešení -Septik + vertikální </a:t>
            </a:r>
            <a:r>
              <a:rPr lang="cs-CZ" altLang="cs-CZ" sz="3600" dirty="0" err="1"/>
              <a:t>biofiltr</a:t>
            </a:r>
            <a:br>
              <a:rPr lang="cs-CZ" altLang="cs-CZ" sz="4000" dirty="0"/>
            </a:br>
            <a:r>
              <a:rPr lang="cs-CZ" altLang="cs-CZ" sz="2400" dirty="0"/>
              <a:t>dlouhodobě  nejefektivnější řešení, napodobující přírodu</a:t>
            </a:r>
            <a:endParaRPr lang="cs-CZ" altLang="cs-CZ" sz="4000" dirty="0"/>
          </a:p>
        </p:txBody>
      </p:sp>
      <p:pic>
        <p:nvPicPr>
          <p:cNvPr id="61443" name="Zástupný symbol pro obsah 4">
            <a:extLst>
              <a:ext uri="{FF2B5EF4-FFF2-40B4-BE49-F238E27FC236}">
                <a16:creationId xmlns:a16="http://schemas.microsoft.com/office/drawing/2014/main" id="{A5D08F77-D051-4E04-954B-7CF158BEA3D8}"/>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694606" y="1268760"/>
            <a:ext cx="6218262" cy="4145280"/>
          </a:xfrm>
        </p:spPr>
      </p:pic>
      <p:sp>
        <p:nvSpPr>
          <p:cNvPr id="61444" name="TextovéPole 1">
            <a:extLst>
              <a:ext uri="{FF2B5EF4-FFF2-40B4-BE49-F238E27FC236}">
                <a16:creationId xmlns:a16="http://schemas.microsoft.com/office/drawing/2014/main" id="{2E032A2F-749C-49BA-9A62-B554AB22401D}"/>
              </a:ext>
            </a:extLst>
          </p:cNvPr>
          <p:cNvSpPr txBox="1">
            <a:spLocks noChangeArrowheads="1"/>
          </p:cNvSpPr>
          <p:nvPr/>
        </p:nvSpPr>
        <p:spPr bwMode="auto">
          <a:xfrm>
            <a:off x="2181200" y="5732146"/>
            <a:ext cx="8032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dirty="0">
                <a:latin typeface="Arial" panose="020B0604020202020204" pitchFamily="34" charset="0"/>
              </a:rPr>
              <a:t>Při dotaci cca 100 tis. Kč/dům tj. 1000 EUR/EO by náklady občanů na čištění</a:t>
            </a:r>
          </a:p>
          <a:p>
            <a:pPr>
              <a:spcBef>
                <a:spcPct val="0"/>
              </a:spcBef>
              <a:buFontTx/>
              <a:buNone/>
            </a:pPr>
            <a:r>
              <a:rPr lang="cs-CZ" altLang="cs-CZ" sz="1800" dirty="0">
                <a:latin typeface="Arial" panose="020B0604020202020204" pitchFamily="34" charset="0"/>
              </a:rPr>
              <a:t>byly minimální (kontrola a odvoz kalu) - do 0,5 EUR/m3 ???</a:t>
            </a:r>
          </a:p>
        </p:txBody>
      </p:sp>
      <p:pic>
        <p:nvPicPr>
          <p:cNvPr id="2" name="Obrázek 1">
            <a:extLst>
              <a:ext uri="{FF2B5EF4-FFF2-40B4-BE49-F238E27FC236}">
                <a16:creationId xmlns:a16="http://schemas.microsoft.com/office/drawing/2014/main" id="{32975B7B-F57E-F457-07C1-4F59872C70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5406" y="1283568"/>
            <a:ext cx="3106440" cy="4141920"/>
          </a:xfrm>
          <a:prstGeom prst="rect">
            <a:avLst/>
          </a:prstGeom>
        </p:spPr>
      </p:pic>
    </p:spTree>
    <p:extLst>
      <p:ext uri="{BB962C8B-B14F-4D97-AF65-F5344CB8AC3E}">
        <p14:creationId xmlns:p14="http://schemas.microsoft.com/office/powerpoint/2010/main" val="26846264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24705244-75BA-4F88-8B4E-0F4E56E54A89}"/>
              </a:ext>
            </a:extLst>
          </p:cNvPr>
          <p:cNvSpPr txBox="1">
            <a:spLocks noChangeArrowheads="1"/>
          </p:cNvSpPr>
          <p:nvPr/>
        </p:nvSpPr>
        <p:spPr bwMode="auto">
          <a:xfrm>
            <a:off x="2043907" y="282576"/>
            <a:ext cx="8201025" cy="849313"/>
          </a:xfrm>
          <a:prstGeom prst="rect">
            <a:avLst/>
          </a:prstGeom>
          <a:noFill/>
          <a:ln>
            <a:noFill/>
          </a:ln>
          <a:effectLst/>
        </p:spPr>
        <p:txBody>
          <a:bodyPr lIns="0" tIns="12081" rIns="0" bIns="0"/>
          <a:lstStyle>
            <a:lvl1pPr defTabSz="407988" eaLnBrk="0" hangingPunct="0">
              <a:spcBef>
                <a:spcPct val="20000"/>
              </a:spcBef>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3200">
                <a:solidFill>
                  <a:schemeClr val="tx1"/>
                </a:solidFill>
                <a:latin typeface="Calibri" panose="020F0502020204030204" pitchFamily="34" charset="0"/>
              </a:defRPr>
            </a:lvl1pPr>
            <a:lvl2pPr marL="742950" indent="-285750" defTabSz="407988" eaLnBrk="0" hangingPunct="0">
              <a:spcBef>
                <a:spcPct val="20000"/>
              </a:spcBef>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800">
                <a:solidFill>
                  <a:schemeClr val="tx1"/>
                </a:solidFill>
                <a:latin typeface="Calibri" panose="020F0502020204030204" pitchFamily="34" charset="0"/>
              </a:defRPr>
            </a:lvl2pPr>
            <a:lvl3pPr marL="1143000" indent="-228600" defTabSz="407988" eaLnBrk="0" hangingPunct="0">
              <a:spcBef>
                <a:spcPct val="20000"/>
              </a:spcBef>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400">
                <a:solidFill>
                  <a:schemeClr val="tx1"/>
                </a:solidFill>
                <a:latin typeface="Calibri" panose="020F0502020204030204" pitchFamily="34" charset="0"/>
              </a:defRPr>
            </a:lvl3pPr>
            <a:lvl4pPr marL="1600200" indent="-228600" defTabSz="407988" eaLnBrk="0" hangingPunct="0">
              <a:spcBef>
                <a:spcPct val="20000"/>
              </a:spcBef>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anose="020F0502020204030204" pitchFamily="34" charset="0"/>
              </a:defRPr>
            </a:lvl4pPr>
            <a:lvl5pPr marL="2057400" indent="-228600" defTabSz="407988" eaLnBrk="0" hangingPunct="0">
              <a:spcBef>
                <a:spcPct val="20000"/>
              </a:spcBef>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anose="020F0502020204030204" pitchFamily="34" charset="0"/>
              </a:defRPr>
            </a:lvl5pPr>
            <a:lvl6pPr marL="2514600" indent="-228600" defTabSz="407988" eaLnBrk="0" fontAlgn="base" hangingPunct="0">
              <a:spcBef>
                <a:spcPct val="20000"/>
              </a:spcBef>
              <a:spcAft>
                <a:spcPct val="0"/>
              </a:spcAft>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anose="020F0502020204030204" pitchFamily="34" charset="0"/>
              </a:defRPr>
            </a:lvl6pPr>
            <a:lvl7pPr marL="2971800" indent="-228600" defTabSz="407988" eaLnBrk="0" fontAlgn="base" hangingPunct="0">
              <a:spcBef>
                <a:spcPct val="20000"/>
              </a:spcBef>
              <a:spcAft>
                <a:spcPct val="0"/>
              </a:spcAft>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anose="020F0502020204030204" pitchFamily="34" charset="0"/>
              </a:defRPr>
            </a:lvl7pPr>
            <a:lvl8pPr marL="3429000" indent="-228600" defTabSz="407988" eaLnBrk="0" fontAlgn="base" hangingPunct="0">
              <a:spcBef>
                <a:spcPct val="20000"/>
              </a:spcBef>
              <a:spcAft>
                <a:spcPct val="0"/>
              </a:spcAft>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anose="020F0502020204030204" pitchFamily="34" charset="0"/>
              </a:defRPr>
            </a:lvl8pPr>
            <a:lvl9pPr marL="3886200" indent="-228600" defTabSz="407988" eaLnBrk="0" fontAlgn="base" hangingPunct="0">
              <a:spcBef>
                <a:spcPct val="20000"/>
              </a:spcBef>
              <a:spcAft>
                <a:spcPct val="0"/>
              </a:spcAft>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anose="020F0502020204030204" pitchFamily="34" charset="0"/>
              </a:defRPr>
            </a:lvl9pPr>
          </a:lstStyle>
          <a:p>
            <a:pPr eaLnBrk="1" hangingPunct="1">
              <a:lnSpc>
                <a:spcPct val="93000"/>
              </a:lnSpc>
              <a:spcBef>
                <a:spcPct val="0"/>
              </a:spcBef>
              <a:buClr>
                <a:srgbClr val="000000"/>
              </a:buClr>
              <a:buFont typeface="Times New Roman" panose="02020603050405020304" pitchFamily="18" charset="0"/>
              <a:buNone/>
              <a:defRPr/>
            </a:pPr>
            <a:r>
              <a:rPr lang="cs-CZ" altLang="cs-CZ" sz="2800" b="1" dirty="0">
                <a:latin typeface="+mj-lt"/>
                <a:cs typeface="Arial" panose="020B0604020202020204" pitchFamily="34" charset="0"/>
              </a:rPr>
              <a:t>Čištění odpadních vod septikem a filtrem = netradiční a zároveň klasická DČOV (pozor s novým know-how)</a:t>
            </a:r>
          </a:p>
        </p:txBody>
      </p:sp>
      <p:sp>
        <p:nvSpPr>
          <p:cNvPr id="44035" name="Text Box 4">
            <a:extLst>
              <a:ext uri="{FF2B5EF4-FFF2-40B4-BE49-F238E27FC236}">
                <a16:creationId xmlns:a16="http://schemas.microsoft.com/office/drawing/2014/main" id="{47EA838D-62D4-4FC4-910E-2158EA335B68}"/>
              </a:ext>
            </a:extLst>
          </p:cNvPr>
          <p:cNvSpPr txBox="1">
            <a:spLocks noChangeArrowheads="1"/>
          </p:cNvSpPr>
          <p:nvPr/>
        </p:nvSpPr>
        <p:spPr bwMode="auto">
          <a:xfrm>
            <a:off x="2143919" y="1174750"/>
            <a:ext cx="8001000" cy="61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529" rIns="0" bIns="0"/>
          <a:lstStyle>
            <a:lvl1pPr defTabSz="407988">
              <a:spcBef>
                <a:spcPct val="20000"/>
              </a:spcBef>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3200">
                <a:solidFill>
                  <a:schemeClr val="tx1"/>
                </a:solidFill>
                <a:latin typeface="Calibri" panose="020F0502020204030204" pitchFamily="34" charset="0"/>
              </a:defRPr>
            </a:lvl1pPr>
            <a:lvl2pPr marL="742950" indent="-285750" defTabSz="407988">
              <a:spcBef>
                <a:spcPct val="20000"/>
              </a:spcBef>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800">
                <a:solidFill>
                  <a:schemeClr val="tx1"/>
                </a:solidFill>
                <a:latin typeface="Calibri" panose="020F0502020204030204" pitchFamily="34" charset="0"/>
              </a:defRPr>
            </a:lvl2pPr>
            <a:lvl3pPr marL="1143000" indent="-228600" defTabSz="407988">
              <a:spcBef>
                <a:spcPct val="20000"/>
              </a:spcBef>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400">
                <a:solidFill>
                  <a:schemeClr val="tx1"/>
                </a:solidFill>
                <a:latin typeface="Calibri" panose="020F0502020204030204" pitchFamily="34" charset="0"/>
              </a:defRPr>
            </a:lvl3pPr>
            <a:lvl4pPr marL="1600200" indent="-228600" defTabSz="407988">
              <a:spcBef>
                <a:spcPct val="20000"/>
              </a:spcBef>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anose="020F0502020204030204" pitchFamily="34" charset="0"/>
              </a:defRPr>
            </a:lvl4pPr>
            <a:lvl5pPr marL="2057400" indent="-228600" defTabSz="407988">
              <a:spcBef>
                <a:spcPct val="20000"/>
              </a:spcBef>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anose="020F0502020204030204" pitchFamily="34" charset="0"/>
              </a:defRPr>
            </a:lvl5pPr>
            <a:lvl6pPr marL="2514600" indent="-228600" defTabSz="407988" eaLnBrk="0" fontAlgn="base" hangingPunct="0">
              <a:spcBef>
                <a:spcPct val="20000"/>
              </a:spcBef>
              <a:spcAft>
                <a:spcPct val="0"/>
              </a:spcAft>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anose="020F0502020204030204" pitchFamily="34" charset="0"/>
              </a:defRPr>
            </a:lvl6pPr>
            <a:lvl7pPr marL="2971800" indent="-228600" defTabSz="407988" eaLnBrk="0" fontAlgn="base" hangingPunct="0">
              <a:spcBef>
                <a:spcPct val="20000"/>
              </a:spcBef>
              <a:spcAft>
                <a:spcPct val="0"/>
              </a:spcAft>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anose="020F0502020204030204" pitchFamily="34" charset="0"/>
              </a:defRPr>
            </a:lvl7pPr>
            <a:lvl8pPr marL="3429000" indent="-228600" defTabSz="407988" eaLnBrk="0" fontAlgn="base" hangingPunct="0">
              <a:spcBef>
                <a:spcPct val="20000"/>
              </a:spcBef>
              <a:spcAft>
                <a:spcPct val="0"/>
              </a:spcAft>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anose="020F0502020204030204" pitchFamily="34" charset="0"/>
              </a:defRPr>
            </a:lvl8pPr>
            <a:lvl9pPr marL="3886200" indent="-228600" defTabSz="407988" eaLnBrk="0" fontAlgn="base" hangingPunct="0">
              <a:spcBef>
                <a:spcPct val="20000"/>
              </a:spcBef>
              <a:spcAft>
                <a:spcPct val="0"/>
              </a:spcAft>
              <a:buFont typeface="Arial" panose="020B0604020202020204" pitchFamily="34" charset="0"/>
              <a:buChar char="»"/>
              <a:tabLst>
                <a:tab pos="0" algn="l"/>
                <a:tab pos="406400" algn="l"/>
                <a:tab pos="814388" algn="l"/>
                <a:tab pos="1220788" algn="l"/>
                <a:tab pos="1628775" algn="l"/>
                <a:tab pos="2035175" algn="l"/>
                <a:tab pos="2443163" algn="l"/>
                <a:tab pos="2851150" algn="l"/>
                <a:tab pos="3259138" algn="l"/>
                <a:tab pos="3663950" algn="l"/>
                <a:tab pos="4073525" algn="l"/>
                <a:tab pos="4481513" algn="l"/>
                <a:tab pos="4887913" algn="l"/>
                <a:tab pos="5295900" algn="l"/>
                <a:tab pos="5703888" algn="l"/>
                <a:tab pos="6110288" algn="l"/>
                <a:tab pos="6516688" algn="l"/>
                <a:tab pos="6926263" algn="l"/>
                <a:tab pos="7332663" algn="l"/>
                <a:tab pos="7740650" algn="l"/>
                <a:tab pos="8148638" algn="l"/>
              </a:tabLst>
              <a:defRPr sz="2000">
                <a:solidFill>
                  <a:schemeClr val="tx1"/>
                </a:solidFill>
                <a:latin typeface="Calibri" panose="020F0502020204030204" pitchFamily="34" charset="0"/>
              </a:defRPr>
            </a:lvl9pPr>
          </a:lstStyle>
          <a:p>
            <a:pPr eaLnBrk="1" hangingPunct="1">
              <a:lnSpc>
                <a:spcPct val="93000"/>
              </a:lnSpc>
              <a:spcBef>
                <a:spcPct val="0"/>
              </a:spcBef>
              <a:buClr>
                <a:srgbClr val="000000"/>
              </a:buClr>
              <a:buFont typeface="Times New Roman" panose="02020603050405020304" pitchFamily="18" charset="0"/>
              <a:buNone/>
            </a:pPr>
            <a:r>
              <a:rPr lang="cs-CZ" altLang="cs-CZ" sz="2800" b="1">
                <a:solidFill>
                  <a:srgbClr val="0070C0"/>
                </a:solidFill>
                <a:latin typeface="Arial" panose="020B0604020202020204" pitchFamily="34" charset="0"/>
                <a:cs typeface="Arial" panose="020B0604020202020204" pitchFamily="34" charset="0"/>
              </a:rPr>
              <a:t>Dosažené průběžné výsledky AS-ANAZON</a:t>
            </a:r>
          </a:p>
        </p:txBody>
      </p:sp>
      <p:graphicFrame>
        <p:nvGraphicFramePr>
          <p:cNvPr id="2" name="Tabulka 1">
            <a:extLst>
              <a:ext uri="{FF2B5EF4-FFF2-40B4-BE49-F238E27FC236}">
                <a16:creationId xmlns:a16="http://schemas.microsoft.com/office/drawing/2014/main" id="{805FDDC8-CD4F-4396-B56B-D8F63D4D4A4E}"/>
              </a:ext>
            </a:extLst>
          </p:cNvPr>
          <p:cNvGraphicFramePr>
            <a:graphicFrameLocks noGrp="1"/>
          </p:cNvGraphicFramePr>
          <p:nvPr/>
        </p:nvGraphicFramePr>
        <p:xfrm>
          <a:off x="1953420" y="1819276"/>
          <a:ext cx="8218487" cy="3778251"/>
        </p:xfrm>
        <a:graphic>
          <a:graphicData uri="http://schemas.openxmlformats.org/drawingml/2006/table">
            <a:tbl>
              <a:tblPr/>
              <a:tblGrid>
                <a:gridCol w="2374900">
                  <a:extLst>
                    <a:ext uri="{9D8B030D-6E8A-4147-A177-3AD203B41FA5}">
                      <a16:colId xmlns:a16="http://schemas.microsoft.com/office/drawing/2014/main" val="20000"/>
                    </a:ext>
                  </a:extLst>
                </a:gridCol>
                <a:gridCol w="865187">
                  <a:extLst>
                    <a:ext uri="{9D8B030D-6E8A-4147-A177-3AD203B41FA5}">
                      <a16:colId xmlns:a16="http://schemas.microsoft.com/office/drawing/2014/main" val="20001"/>
                    </a:ext>
                  </a:extLst>
                </a:gridCol>
                <a:gridCol w="792163">
                  <a:extLst>
                    <a:ext uri="{9D8B030D-6E8A-4147-A177-3AD203B41FA5}">
                      <a16:colId xmlns:a16="http://schemas.microsoft.com/office/drawing/2014/main" val="20002"/>
                    </a:ext>
                  </a:extLst>
                </a:gridCol>
                <a:gridCol w="792162">
                  <a:extLst>
                    <a:ext uri="{9D8B030D-6E8A-4147-A177-3AD203B41FA5}">
                      <a16:colId xmlns:a16="http://schemas.microsoft.com/office/drawing/2014/main" val="20003"/>
                    </a:ext>
                  </a:extLst>
                </a:gridCol>
                <a:gridCol w="792163">
                  <a:extLst>
                    <a:ext uri="{9D8B030D-6E8A-4147-A177-3AD203B41FA5}">
                      <a16:colId xmlns:a16="http://schemas.microsoft.com/office/drawing/2014/main" val="20004"/>
                    </a:ext>
                  </a:extLst>
                </a:gridCol>
                <a:gridCol w="790575">
                  <a:extLst>
                    <a:ext uri="{9D8B030D-6E8A-4147-A177-3AD203B41FA5}">
                      <a16:colId xmlns:a16="http://schemas.microsoft.com/office/drawing/2014/main" val="20005"/>
                    </a:ext>
                  </a:extLst>
                </a:gridCol>
                <a:gridCol w="792162">
                  <a:extLst>
                    <a:ext uri="{9D8B030D-6E8A-4147-A177-3AD203B41FA5}">
                      <a16:colId xmlns:a16="http://schemas.microsoft.com/office/drawing/2014/main" val="20006"/>
                    </a:ext>
                  </a:extLst>
                </a:gridCol>
                <a:gridCol w="1019175">
                  <a:extLst>
                    <a:ext uri="{9D8B030D-6E8A-4147-A177-3AD203B41FA5}">
                      <a16:colId xmlns:a16="http://schemas.microsoft.com/office/drawing/2014/main" val="20007"/>
                    </a:ext>
                  </a:extLst>
                </a:gridCol>
              </a:tblGrid>
              <a:tr h="652517">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CHSK (mg/l)</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BSK</a:t>
                      </a:r>
                      <a:r>
                        <a:rPr kumimoji="0" lang="cs-CZ" altLang="cs-CZ" sz="1800" b="0" i="0" u="none" strike="noStrike" cap="none" normalizeH="0" baseline="-25000">
                          <a:ln>
                            <a:noFill/>
                          </a:ln>
                          <a:solidFill>
                            <a:schemeClr val="tx1"/>
                          </a:solidFill>
                          <a:effectLst/>
                          <a:latin typeface="Arial" charset="0"/>
                          <a:cs typeface="Arial" charset="0"/>
                        </a:rPr>
                        <a:t>5</a:t>
                      </a:r>
                      <a:r>
                        <a:rPr kumimoji="0" lang="cs-CZ" altLang="cs-CZ" sz="1800" b="0" i="0" u="none" strike="noStrike" cap="none" normalizeH="0" baseline="0">
                          <a:ln>
                            <a:noFill/>
                          </a:ln>
                          <a:solidFill>
                            <a:schemeClr val="tx1"/>
                          </a:solidFill>
                          <a:effectLst/>
                          <a:latin typeface="Arial" charset="0"/>
                          <a:cs typeface="Arial" charset="0"/>
                        </a:rPr>
                        <a:t> (mg/l)</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NL </a:t>
                      </a:r>
                      <a:br>
                        <a:rPr kumimoji="0" lang="cs-CZ" altLang="cs-CZ" sz="1800" b="0" i="0" u="none" strike="noStrike" cap="none" normalizeH="0" baseline="0">
                          <a:ln>
                            <a:noFill/>
                          </a:ln>
                          <a:solidFill>
                            <a:schemeClr val="tx1"/>
                          </a:solidFill>
                          <a:effectLst/>
                          <a:latin typeface="Arial" charset="0"/>
                          <a:cs typeface="Arial" charset="0"/>
                        </a:rPr>
                      </a:br>
                      <a:r>
                        <a:rPr kumimoji="0" lang="cs-CZ" altLang="cs-CZ" sz="1800" b="0" i="0" u="none" strike="noStrike" cap="none" normalizeH="0" baseline="0">
                          <a:ln>
                            <a:noFill/>
                          </a:ln>
                          <a:solidFill>
                            <a:schemeClr val="tx1"/>
                          </a:solidFill>
                          <a:effectLst/>
                          <a:latin typeface="Arial" charset="0"/>
                          <a:cs typeface="Arial" charset="0"/>
                        </a:rPr>
                        <a:t>(mg/l)</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N</a:t>
                      </a:r>
                      <a:r>
                        <a:rPr kumimoji="0" lang="cs-CZ" altLang="cs-CZ" sz="1800" b="0" i="0" u="none" strike="noStrike" cap="none" normalizeH="0" baseline="-25000">
                          <a:ln>
                            <a:noFill/>
                          </a:ln>
                          <a:solidFill>
                            <a:schemeClr val="tx1"/>
                          </a:solidFill>
                          <a:effectLst/>
                          <a:latin typeface="Arial" charset="0"/>
                          <a:cs typeface="Arial" charset="0"/>
                        </a:rPr>
                        <a:t>amon</a:t>
                      </a:r>
                      <a:br>
                        <a:rPr kumimoji="0" lang="cs-CZ" altLang="cs-CZ" sz="1800" b="0" i="0" u="none" strike="noStrike" cap="none" normalizeH="0" baseline="0">
                          <a:ln>
                            <a:noFill/>
                          </a:ln>
                          <a:solidFill>
                            <a:schemeClr val="tx1"/>
                          </a:solidFill>
                          <a:effectLst/>
                          <a:latin typeface="Arial" charset="0"/>
                          <a:cs typeface="Arial" charset="0"/>
                        </a:rPr>
                      </a:br>
                      <a:r>
                        <a:rPr kumimoji="0" lang="cs-CZ" altLang="cs-CZ" sz="1800" b="0" i="0" u="none" strike="noStrike" cap="none" normalizeH="0" baseline="0">
                          <a:ln>
                            <a:noFill/>
                          </a:ln>
                          <a:solidFill>
                            <a:schemeClr val="tx1"/>
                          </a:solidFill>
                          <a:effectLst/>
                          <a:latin typeface="Arial" charset="0"/>
                          <a:cs typeface="Arial" charset="0"/>
                        </a:rPr>
                        <a:t>(mg/l)</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N</a:t>
                      </a:r>
                      <a:r>
                        <a:rPr kumimoji="0" lang="cs-CZ" altLang="cs-CZ" sz="1800" b="0" i="0" u="none" strike="noStrike" cap="none" normalizeH="0" baseline="-25000">
                          <a:ln>
                            <a:noFill/>
                          </a:ln>
                          <a:solidFill>
                            <a:schemeClr val="tx1"/>
                          </a:solidFill>
                          <a:effectLst/>
                          <a:latin typeface="Arial" charset="0"/>
                          <a:cs typeface="Arial" charset="0"/>
                        </a:rPr>
                        <a:t>celk.</a:t>
                      </a:r>
                      <a:r>
                        <a:rPr kumimoji="0" lang="cs-CZ" altLang="cs-CZ" sz="1800" b="0" i="0" u="none" strike="noStrike" cap="none" normalizeH="0" baseline="0">
                          <a:ln>
                            <a:noFill/>
                          </a:ln>
                          <a:solidFill>
                            <a:schemeClr val="tx1"/>
                          </a:solidFill>
                          <a:effectLst/>
                          <a:latin typeface="Arial" charset="0"/>
                          <a:cs typeface="Arial" charset="0"/>
                        </a:rPr>
                        <a:t> (mg/l)</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P</a:t>
                      </a:r>
                      <a:r>
                        <a:rPr kumimoji="0" lang="cs-CZ" altLang="cs-CZ" sz="1800" b="0" i="0" u="none" strike="noStrike" cap="none" normalizeH="0" baseline="-25000">
                          <a:ln>
                            <a:noFill/>
                          </a:ln>
                          <a:solidFill>
                            <a:schemeClr val="tx1"/>
                          </a:solidFill>
                          <a:effectLst/>
                          <a:latin typeface="Arial" charset="0"/>
                          <a:cs typeface="Arial" charset="0"/>
                        </a:rPr>
                        <a:t>celk.</a:t>
                      </a:r>
                      <a:r>
                        <a:rPr kumimoji="0" lang="cs-CZ" altLang="cs-CZ" sz="1800" b="0" i="0" u="none" strike="noStrike" cap="none" normalizeH="0" baseline="0">
                          <a:ln>
                            <a:noFill/>
                          </a:ln>
                          <a:solidFill>
                            <a:schemeClr val="tx1"/>
                          </a:solidFill>
                          <a:effectLst/>
                          <a:latin typeface="Arial" charset="0"/>
                          <a:cs typeface="Arial" charset="0"/>
                        </a:rPr>
                        <a:t> (mg/l)</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P-PO</a:t>
                      </a:r>
                      <a:r>
                        <a:rPr kumimoji="0" lang="cs-CZ" altLang="cs-CZ" sz="1800" b="0" i="0" u="none" strike="noStrike" cap="none" normalizeH="0" baseline="-25000">
                          <a:ln>
                            <a:noFill/>
                          </a:ln>
                          <a:solidFill>
                            <a:schemeClr val="tx1"/>
                          </a:solidFill>
                          <a:effectLst/>
                          <a:latin typeface="Arial" charset="0"/>
                          <a:cs typeface="Arial" charset="0"/>
                        </a:rPr>
                        <a:t>4</a:t>
                      </a:r>
                      <a:r>
                        <a:rPr kumimoji="0" lang="cs-CZ" altLang="cs-CZ" sz="1800" b="0" i="0" u="none" strike="noStrike" cap="none" normalizeH="0" baseline="30000">
                          <a:ln>
                            <a:noFill/>
                          </a:ln>
                          <a:solidFill>
                            <a:schemeClr val="tx1"/>
                          </a:solidFill>
                          <a:effectLst/>
                          <a:latin typeface="Arial" charset="0"/>
                          <a:cs typeface="Arial" charset="0"/>
                        </a:rPr>
                        <a:t>3-</a:t>
                      </a:r>
                      <a:r>
                        <a:rPr kumimoji="0" lang="cs-CZ" altLang="cs-CZ" sz="1800" b="0" i="0" u="none" strike="noStrike" cap="none" normalizeH="0" baseline="0">
                          <a:ln>
                            <a:noFill/>
                          </a:ln>
                          <a:solidFill>
                            <a:schemeClr val="tx1"/>
                          </a:solidFill>
                          <a:effectLst/>
                          <a:latin typeface="Arial" charset="0"/>
                          <a:cs typeface="Arial" charset="0"/>
                        </a:rPr>
                        <a:t> (mg/l)</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9919">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přítok</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718</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230</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382</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48,4</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57,4</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14,2</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8,72</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rgbClr val="2D2D8A"/>
                      </a:solidFill>
                      <a:prstDash val="solid"/>
                      <a:round/>
                      <a:headEnd type="none" w="med" len="med"/>
                      <a:tailEnd type="none" w="med" len="med"/>
                    </a:lnT>
                    <a:lnB>
                      <a:noFill/>
                    </a:lnB>
                    <a:lnTlToBr>
                      <a:noFill/>
                    </a:lnTlToBr>
                    <a:lnBlToTr>
                      <a:noFill/>
                    </a:lnBlToTr>
                    <a:solidFill>
                      <a:srgbClr val="2D2D8A">
                        <a:alpha val="20000"/>
                      </a:srgbClr>
                    </a:solidFill>
                  </a:tcPr>
                </a:tc>
                <a:extLst>
                  <a:ext uri="{0D108BD9-81ED-4DB2-BD59-A6C34878D82A}">
                    <a16:rowId xmlns:a16="http://schemas.microsoft.com/office/drawing/2014/main" val="10001"/>
                  </a:ext>
                </a:extLst>
              </a:tr>
              <a:tr h="369919">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odtok septik</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Arial" charset="0"/>
                          <a:cs typeface="Arial" charset="0"/>
                        </a:rPr>
                        <a:t>127</a:t>
                      </a:r>
                      <a:endParaRPr kumimoji="0" lang="cs-CZ" altLang="cs-CZ" sz="1800" b="0" i="0" u="none" strike="noStrike" cap="none" normalizeH="0" baseline="0" dirty="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51</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19</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33,6</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36,5</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7,27</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6,56</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69919">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odtok filtr</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Arial" charset="0"/>
                          <a:cs typeface="Arial" charset="0"/>
                        </a:rPr>
                        <a:t>32</a:t>
                      </a:r>
                      <a:endParaRPr kumimoji="0" lang="cs-CZ" altLang="cs-CZ" sz="1800" b="0" i="0" u="none" strike="noStrike" cap="none" normalizeH="0" baseline="0" dirty="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4,0</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Arial" charset="0"/>
                          <a:cs typeface="Arial" charset="0"/>
                        </a:rPr>
                        <a:t>4,9</a:t>
                      </a:r>
                      <a:endParaRPr kumimoji="0" lang="cs-CZ" altLang="cs-CZ" sz="1800" b="0" i="0" u="none" strike="noStrike" cap="none" normalizeH="0" baseline="0" dirty="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Arial" charset="0"/>
                          <a:cs typeface="Arial" charset="0"/>
                        </a:rPr>
                        <a:t>3,19</a:t>
                      </a:r>
                      <a:endParaRPr kumimoji="0" lang="cs-CZ" altLang="cs-CZ" sz="1800" b="0" i="0" u="none" strike="noStrike" cap="none" normalizeH="0" baseline="0" dirty="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Arial" charset="0"/>
                          <a:cs typeface="Arial" charset="0"/>
                        </a:rPr>
                        <a:t>34,9</a:t>
                      </a:r>
                      <a:endParaRPr kumimoji="0" lang="cs-CZ" altLang="cs-CZ" sz="1800" b="0" i="0" u="none" strike="noStrike" cap="none" normalizeH="0" baseline="0" dirty="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Arial" charset="0"/>
                          <a:cs typeface="Arial" charset="0"/>
                        </a:rPr>
                        <a:t>5,29</a:t>
                      </a:r>
                      <a:endParaRPr kumimoji="0" lang="cs-CZ" altLang="cs-CZ" sz="1800" b="0" i="0" u="none" strike="noStrike" cap="none" normalizeH="0" baseline="0" dirty="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charset="0"/>
                          <a:cs typeface="Arial" charset="0"/>
                        </a:rPr>
                        <a:t>5,00</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solidFill>
                      <a:srgbClr val="2D2D8A">
                        <a:alpha val="20000"/>
                      </a:srgbClr>
                    </a:solidFill>
                  </a:tcPr>
                </a:tc>
                <a:extLst>
                  <a:ext uri="{0D108BD9-81ED-4DB2-BD59-A6C34878D82A}">
                    <a16:rowId xmlns:a16="http://schemas.microsoft.com/office/drawing/2014/main" val="10003"/>
                  </a:ext>
                </a:extLst>
              </a:tr>
              <a:tr h="369919">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charset="0"/>
                          <a:cs typeface="Times New Roman" pitchFamily="18" charset="0"/>
                        </a:rPr>
                        <a:t>%</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charset="0"/>
                          <a:cs typeface="Times New Roman" pitchFamily="18" charset="0"/>
                        </a:rPr>
                        <a:t>95</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charset="0"/>
                          <a:cs typeface="Times New Roman" pitchFamily="18" charset="0"/>
                        </a:rPr>
                        <a:t>98</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charset="0"/>
                          <a:cs typeface="Times New Roman" pitchFamily="18" charset="0"/>
                        </a:rPr>
                        <a:t>99</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charset="0"/>
                          <a:cs typeface="Times New Roman" pitchFamily="18" charset="0"/>
                        </a:rPr>
                        <a:t>94</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charset="0"/>
                          <a:cs typeface="Times New Roman" pitchFamily="18" charset="0"/>
                        </a:rPr>
                        <a:t>38</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charset="0"/>
                          <a:cs typeface="Times New Roman" pitchFamily="18" charset="0"/>
                        </a:rPr>
                        <a:t>62</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1" i="0" u="none" strike="noStrike" cap="none" normalizeH="0" baseline="0" dirty="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8686">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odtoky testovaných aktivačních ČOV</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52</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7,1</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Arial" charset="0"/>
                          <a:cs typeface="Times New Roman" pitchFamily="18" charset="0"/>
                        </a:rPr>
                        <a:t>15</a:t>
                      </a:r>
                      <a:endParaRPr kumimoji="0" lang="cs-CZ" altLang="cs-CZ" sz="1800" b="0" i="0" u="none" strike="noStrike" cap="none" normalizeH="0" baseline="0" dirty="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4,52</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30,7</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3,81</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D2D8A">
                        <a:alpha val="20000"/>
                      </a:srgbClr>
                    </a:solidFill>
                  </a:tcPr>
                </a:tc>
                <a:extLst>
                  <a:ext uri="{0D108BD9-81ED-4DB2-BD59-A6C34878D82A}">
                    <a16:rowId xmlns:a16="http://schemas.microsoft.com/office/drawing/2014/main" val="10005"/>
                  </a:ext>
                </a:extLst>
              </a:tr>
              <a:tr h="548686">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Arial" charset="0"/>
                          <a:cs typeface="Times New Roman" pitchFamily="18" charset="0"/>
                        </a:rPr>
                        <a:t>NV 416/2010 (ČOV do 50 EO)</a:t>
                      </a:r>
                      <a:endParaRPr kumimoji="0" lang="cs-CZ" altLang="cs-CZ" sz="1800" b="0" i="0" u="none" strike="noStrike" cap="none" normalizeH="0" baseline="0" dirty="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150</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40</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40</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20 (-)</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 (30)</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10 (-)</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48686">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Arial" charset="0"/>
                          <a:cs typeface="Times New Roman" pitchFamily="18" charset="0"/>
                        </a:rPr>
                        <a:t>NV 401/2015 (ČOV do 500 EO, p hodnoty)</a:t>
                      </a:r>
                      <a:endParaRPr kumimoji="0" lang="cs-CZ" altLang="cs-CZ" sz="1800" b="0" i="0" u="none" strike="noStrike" cap="none" normalizeH="0" baseline="0" dirty="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w="12700" cap="flat" cmpd="sng" algn="ctr">
                      <a:solidFill>
                        <a:srgbClr val="2D2D8A"/>
                      </a:solidFill>
                      <a:prstDash val="solid"/>
                      <a:round/>
                      <a:headEnd type="none" w="med" len="med"/>
                      <a:tailEnd type="none" w="med" len="med"/>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150</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w="12700" cap="flat" cmpd="sng" algn="ctr">
                      <a:solidFill>
                        <a:srgbClr val="2D2D8A"/>
                      </a:solidFill>
                      <a:prstDash val="solid"/>
                      <a:round/>
                      <a:headEnd type="none" w="med" len="med"/>
                      <a:tailEnd type="none" w="med" len="med"/>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40</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w="12700" cap="flat" cmpd="sng" algn="ctr">
                      <a:solidFill>
                        <a:srgbClr val="2D2D8A"/>
                      </a:solidFill>
                      <a:prstDash val="solid"/>
                      <a:round/>
                      <a:headEnd type="none" w="med" len="med"/>
                      <a:tailEnd type="none" w="med" len="med"/>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50</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w="12700" cap="flat" cmpd="sng" algn="ctr">
                      <a:solidFill>
                        <a:srgbClr val="2D2D8A"/>
                      </a:solidFill>
                      <a:prstDash val="solid"/>
                      <a:round/>
                      <a:headEnd type="none" w="med" len="med"/>
                      <a:tailEnd type="none" w="med" len="med"/>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w="12700" cap="flat" cmpd="sng" algn="ctr">
                      <a:solidFill>
                        <a:srgbClr val="2D2D8A"/>
                      </a:solidFill>
                      <a:prstDash val="solid"/>
                      <a:round/>
                      <a:headEnd type="none" w="med" len="med"/>
                      <a:tailEnd type="none" w="med" len="med"/>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Arial" charset="0"/>
                          <a:cs typeface="Times New Roman" pitchFamily="18" charset="0"/>
                        </a:rPr>
                        <a:t>-</a:t>
                      </a:r>
                      <a:endParaRPr kumimoji="0" lang="cs-CZ" altLang="cs-CZ" sz="1800" b="0" i="0" u="none" strike="noStrike" cap="none" normalizeH="0" baseline="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w="12700" cap="flat" cmpd="sng" algn="ctr">
                      <a:solidFill>
                        <a:srgbClr val="2D2D8A"/>
                      </a:solidFill>
                      <a:prstDash val="solid"/>
                      <a:round/>
                      <a:headEnd type="none" w="med" len="med"/>
                      <a:tailEnd type="none" w="med" len="med"/>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Arial" charset="0"/>
                          <a:cs typeface="Times New Roman" pitchFamily="18" charset="0"/>
                        </a:rPr>
                        <a:t>-</a:t>
                      </a:r>
                      <a:endParaRPr kumimoji="0" lang="cs-CZ" altLang="cs-CZ" sz="1800" b="0" i="0" u="none" strike="noStrike" cap="none" normalizeH="0" baseline="0" dirty="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w="12700" cap="flat" cmpd="sng" algn="ctr">
                      <a:solidFill>
                        <a:srgbClr val="2D2D8A"/>
                      </a:solidFill>
                      <a:prstDash val="solid"/>
                      <a:round/>
                      <a:headEnd type="none" w="med" len="med"/>
                      <a:tailEnd type="none" w="med" len="med"/>
                    </a:lnB>
                    <a:lnTlToBr>
                      <a:noFill/>
                    </a:lnTlToBr>
                    <a:lnBlToTr>
                      <a:noFill/>
                    </a:lnBlToTr>
                    <a:solidFill>
                      <a:srgbClr val="2D2D8A">
                        <a:alpha val="20000"/>
                      </a:srgbClr>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Arial" charset="0"/>
                          <a:cs typeface="Times New Roman" pitchFamily="18" charset="0"/>
                        </a:rPr>
                        <a:t>-</a:t>
                      </a:r>
                      <a:endParaRPr kumimoji="0" lang="cs-CZ" altLang="cs-CZ" sz="1800" b="0" i="0" u="none" strike="noStrike" cap="none" normalizeH="0" baseline="0" dirty="0">
                        <a:ln>
                          <a:noFill/>
                        </a:ln>
                        <a:solidFill>
                          <a:schemeClr val="tx1"/>
                        </a:solidFill>
                        <a:effectLst/>
                        <a:latin typeface="Arial" charset="0"/>
                        <a:cs typeface="Times New Roman" pitchFamily="18" charset="0"/>
                      </a:endParaRPr>
                    </a:p>
                  </a:txBody>
                  <a:tcPr marL="44450" marR="44450" marT="0" marB="0" anchor="ctr" horzOverflow="overflow">
                    <a:lnL>
                      <a:noFill/>
                    </a:lnL>
                    <a:lnR>
                      <a:noFill/>
                    </a:lnR>
                    <a:lnT>
                      <a:noFill/>
                    </a:lnT>
                    <a:lnB w="12700" cap="flat" cmpd="sng" algn="ctr">
                      <a:solidFill>
                        <a:srgbClr val="2D2D8A"/>
                      </a:solidFill>
                      <a:prstDash val="solid"/>
                      <a:round/>
                      <a:headEnd type="none" w="med" len="med"/>
                      <a:tailEnd type="none" w="med" len="med"/>
                    </a:lnB>
                    <a:lnTlToBr>
                      <a:noFill/>
                    </a:lnTlToBr>
                    <a:lnBlToTr>
                      <a:noFill/>
                    </a:lnBlToTr>
                    <a:solidFill>
                      <a:srgbClr val="2D2D8A">
                        <a:alpha val="20000"/>
                      </a:srgbClr>
                    </a:solidFill>
                  </a:tcPr>
                </a:tc>
                <a:extLst>
                  <a:ext uri="{0D108BD9-81ED-4DB2-BD59-A6C34878D82A}">
                    <a16:rowId xmlns:a16="http://schemas.microsoft.com/office/drawing/2014/main" val="10007"/>
                  </a:ext>
                </a:extLst>
              </a:tr>
            </a:tbl>
          </a:graphicData>
        </a:graphic>
      </p:graphicFrame>
      <p:sp>
        <p:nvSpPr>
          <p:cNvPr id="13" name="Obdélník 12">
            <a:extLst>
              <a:ext uri="{FF2B5EF4-FFF2-40B4-BE49-F238E27FC236}">
                <a16:creationId xmlns:a16="http://schemas.microsoft.com/office/drawing/2014/main" id="{ED0EC53A-7B75-4606-B40E-1D1840DF3673}"/>
              </a:ext>
            </a:extLst>
          </p:cNvPr>
          <p:cNvSpPr/>
          <p:nvPr/>
        </p:nvSpPr>
        <p:spPr>
          <a:xfrm>
            <a:off x="4495006" y="2803525"/>
            <a:ext cx="5676900" cy="433388"/>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1258523938"/>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049A02-F7FE-DA0E-60DF-D788C3A1472A}"/>
              </a:ext>
            </a:extLst>
          </p:cNvPr>
          <p:cNvSpPr>
            <a:spLocks noGrp="1"/>
          </p:cNvSpPr>
          <p:nvPr>
            <p:ph type="title"/>
          </p:nvPr>
        </p:nvSpPr>
        <p:spPr/>
        <p:txBody>
          <a:bodyPr/>
          <a:lstStyle/>
          <a:p>
            <a:r>
              <a:rPr lang="cs-CZ" dirty="0"/>
              <a:t>.. odpověď nemůže být jednoznačná protože</a:t>
            </a:r>
          </a:p>
        </p:txBody>
      </p:sp>
      <p:sp>
        <p:nvSpPr>
          <p:cNvPr id="3" name="Zástupný obsah 2">
            <a:extLst>
              <a:ext uri="{FF2B5EF4-FFF2-40B4-BE49-F238E27FC236}">
                <a16:creationId xmlns:a16="http://schemas.microsoft.com/office/drawing/2014/main" id="{FFE25B03-3D26-9893-B265-8EEECC5696CC}"/>
              </a:ext>
            </a:extLst>
          </p:cNvPr>
          <p:cNvSpPr>
            <a:spLocks noGrp="1"/>
          </p:cNvSpPr>
          <p:nvPr>
            <p:ph idx="1"/>
          </p:nvPr>
        </p:nvSpPr>
        <p:spPr>
          <a:xfrm>
            <a:off x="609520" y="1600201"/>
            <a:ext cx="11462349" cy="4525963"/>
          </a:xfrm>
        </p:spPr>
        <p:txBody>
          <a:bodyPr>
            <a:normAutofit/>
          </a:bodyPr>
          <a:lstStyle/>
          <a:p>
            <a:r>
              <a:rPr lang="cs-CZ" dirty="0"/>
              <a:t>Máme různou hustotu obyvatel (a tedy m kanalizace /EO)</a:t>
            </a:r>
          </a:p>
          <a:p>
            <a:r>
              <a:rPr lang="cs-CZ" dirty="0"/>
              <a:t>Morfologii (a tedy případně nutnost čerpat tam, kde jsou kopce)</a:t>
            </a:r>
          </a:p>
          <a:p>
            <a:r>
              <a:rPr lang="cs-CZ" dirty="0"/>
              <a:t>Podmínky ( a tedy náklady na stavbu kanalizace a ČOV)</a:t>
            </a:r>
          </a:p>
          <a:p>
            <a:r>
              <a:rPr lang="cs-CZ" dirty="0"/>
              <a:t>Hydrogeologii (a tedy podmínky pro zasakování nebo samočištění)</a:t>
            </a:r>
          </a:p>
          <a:p>
            <a:r>
              <a:rPr lang="cs-CZ" dirty="0"/>
              <a:t>Ekonomické možnosti ( V Německu došli k 10% </a:t>
            </a:r>
            <a:r>
              <a:rPr lang="cs-CZ" dirty="0" err="1"/>
              <a:t>decentrálu</a:t>
            </a:r>
            <a:r>
              <a:rPr lang="cs-CZ" dirty="0"/>
              <a:t>)</a:t>
            </a:r>
          </a:p>
          <a:p>
            <a:r>
              <a:rPr lang="cs-CZ" dirty="0"/>
              <a:t>Demografické a sociální podmínky (někde se centrál (ne)vyplatí)</a:t>
            </a:r>
          </a:p>
          <a:p>
            <a:r>
              <a:rPr lang="cs-CZ" dirty="0"/>
              <a:t>Různou vůli obyvatel lokality (někde si za komfort chtějí připlatit)</a:t>
            </a:r>
          </a:p>
        </p:txBody>
      </p:sp>
    </p:spTree>
    <p:extLst>
      <p:ext uri="{BB962C8B-B14F-4D97-AF65-F5344CB8AC3E}">
        <p14:creationId xmlns:p14="http://schemas.microsoft.com/office/powerpoint/2010/main" val="36356443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dpis 1">
            <a:extLst>
              <a:ext uri="{FF2B5EF4-FFF2-40B4-BE49-F238E27FC236}">
                <a16:creationId xmlns:a16="http://schemas.microsoft.com/office/drawing/2014/main" id="{BA88D526-2D72-4B84-8E8D-CBCD97FAD4BC}"/>
              </a:ext>
            </a:extLst>
          </p:cNvPr>
          <p:cNvSpPr>
            <a:spLocks noGrp="1"/>
          </p:cNvSpPr>
          <p:nvPr>
            <p:ph type="title"/>
          </p:nvPr>
        </p:nvSpPr>
        <p:spPr>
          <a:xfrm>
            <a:off x="2014696" y="18256"/>
            <a:ext cx="7886700" cy="1325563"/>
          </a:xfrm>
        </p:spPr>
        <p:txBody>
          <a:bodyPr/>
          <a:lstStyle/>
          <a:p>
            <a:r>
              <a:rPr lang="cs-CZ" altLang="cs-CZ" b="1" dirty="0"/>
              <a:t>Co vegetační ČOV ? </a:t>
            </a:r>
          </a:p>
        </p:txBody>
      </p:sp>
      <p:sp>
        <p:nvSpPr>
          <p:cNvPr id="49155" name="Zástupný symbol pro obsah 2">
            <a:extLst>
              <a:ext uri="{FF2B5EF4-FFF2-40B4-BE49-F238E27FC236}">
                <a16:creationId xmlns:a16="http://schemas.microsoft.com/office/drawing/2014/main" id="{927BA1BF-890E-40B3-B117-09CCB6D383E3}"/>
              </a:ext>
            </a:extLst>
          </p:cNvPr>
          <p:cNvSpPr>
            <a:spLocks noGrp="1"/>
          </p:cNvSpPr>
          <p:nvPr>
            <p:ph idx="1"/>
          </p:nvPr>
        </p:nvSpPr>
        <p:spPr/>
        <p:txBody>
          <a:bodyPr/>
          <a:lstStyle/>
          <a:p>
            <a:endParaRPr lang="cs-CZ" altLang="cs-CZ"/>
          </a:p>
        </p:txBody>
      </p:sp>
      <p:pic>
        <p:nvPicPr>
          <p:cNvPr id="49156" name="Obrázek 3">
            <a:extLst>
              <a:ext uri="{FF2B5EF4-FFF2-40B4-BE49-F238E27FC236}">
                <a16:creationId xmlns:a16="http://schemas.microsoft.com/office/drawing/2014/main" id="{5CCA9E68-8B83-4DB4-9845-A80CAE5D07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7056" y="1268413"/>
            <a:ext cx="84645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42545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1">
            <a:extLst>
              <a:ext uri="{FF2B5EF4-FFF2-40B4-BE49-F238E27FC236}">
                <a16:creationId xmlns:a16="http://schemas.microsoft.com/office/drawing/2014/main" id="{386170CD-FC07-4B8C-8D6E-42CCBE2004E7}"/>
              </a:ext>
            </a:extLst>
          </p:cNvPr>
          <p:cNvSpPr>
            <a:spLocks noGrp="1"/>
          </p:cNvSpPr>
          <p:nvPr>
            <p:ph type="title"/>
          </p:nvPr>
        </p:nvSpPr>
        <p:spPr/>
        <p:txBody>
          <a:bodyPr/>
          <a:lstStyle/>
          <a:p>
            <a:r>
              <a:rPr lang="cs-CZ" altLang="cs-CZ"/>
              <a:t>AS VERTIKALWETLAND</a:t>
            </a:r>
          </a:p>
        </p:txBody>
      </p:sp>
      <p:sp>
        <p:nvSpPr>
          <p:cNvPr id="52227" name="Zástupný obsah 2">
            <a:extLst>
              <a:ext uri="{FF2B5EF4-FFF2-40B4-BE49-F238E27FC236}">
                <a16:creationId xmlns:a16="http://schemas.microsoft.com/office/drawing/2014/main" id="{9D8FC1B7-34A0-4FE1-A096-DB4DB154D172}"/>
              </a:ext>
            </a:extLst>
          </p:cNvPr>
          <p:cNvSpPr>
            <a:spLocks noGrp="1"/>
          </p:cNvSpPr>
          <p:nvPr>
            <p:ph idx="1"/>
          </p:nvPr>
        </p:nvSpPr>
        <p:spPr/>
        <p:txBody>
          <a:bodyPr/>
          <a:lstStyle/>
          <a:p>
            <a:endParaRPr lang="cs-CZ" altLang="cs-CZ"/>
          </a:p>
        </p:txBody>
      </p:sp>
      <p:pic>
        <p:nvPicPr>
          <p:cNvPr id="52228" name="Obrázek 1">
            <a:extLst>
              <a:ext uri="{FF2B5EF4-FFF2-40B4-BE49-F238E27FC236}">
                <a16:creationId xmlns:a16="http://schemas.microsoft.com/office/drawing/2014/main" id="{BE37A843-33D4-4EEC-864A-7E60E596C5B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64531" y="1600200"/>
            <a:ext cx="82296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a:extLst>
              <a:ext uri="{FF2B5EF4-FFF2-40B4-BE49-F238E27FC236}">
                <a16:creationId xmlns:a16="http://schemas.microsoft.com/office/drawing/2014/main" id="{4CD01F99-7405-4F14-A658-5D1239CE4AA9}"/>
              </a:ext>
            </a:extLst>
          </p:cNvPr>
          <p:cNvSpPr/>
          <p:nvPr/>
        </p:nvSpPr>
        <p:spPr>
          <a:xfrm>
            <a:off x="4510881" y="1600200"/>
            <a:ext cx="5545138" cy="4660900"/>
          </a:xfrm>
          <a:prstGeom prst="rect">
            <a:avLst/>
          </a:prstGeom>
          <a:solidFill>
            <a:srgbClr val="92D05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41849987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a:extLst>
              <a:ext uri="{FF2B5EF4-FFF2-40B4-BE49-F238E27FC236}">
                <a16:creationId xmlns:a16="http://schemas.microsoft.com/office/drawing/2014/main" id="{DC416021-077A-47D8-961E-A00401850BFC}"/>
              </a:ext>
            </a:extLst>
          </p:cNvPr>
          <p:cNvSpPr>
            <a:spLocks noGrp="1"/>
          </p:cNvSpPr>
          <p:nvPr>
            <p:ph type="title"/>
          </p:nvPr>
        </p:nvSpPr>
        <p:spPr/>
        <p:txBody>
          <a:bodyPr/>
          <a:lstStyle/>
          <a:p>
            <a:r>
              <a:rPr lang="cs-CZ" altLang="cs-CZ"/>
              <a:t>Vegetační ČOV a bakterie</a:t>
            </a:r>
          </a:p>
        </p:txBody>
      </p:sp>
      <p:sp>
        <p:nvSpPr>
          <p:cNvPr id="53251" name="Zástupný obsah 2">
            <a:extLst>
              <a:ext uri="{FF2B5EF4-FFF2-40B4-BE49-F238E27FC236}">
                <a16:creationId xmlns:a16="http://schemas.microsoft.com/office/drawing/2014/main" id="{F6E96211-4849-47DD-9429-62B94B5A2B12}"/>
              </a:ext>
            </a:extLst>
          </p:cNvPr>
          <p:cNvSpPr>
            <a:spLocks noGrp="1"/>
          </p:cNvSpPr>
          <p:nvPr>
            <p:ph idx="1"/>
          </p:nvPr>
        </p:nvSpPr>
        <p:spPr>
          <a:xfrm>
            <a:off x="1923256" y="1165226"/>
            <a:ext cx="8229600" cy="4525963"/>
          </a:xfrm>
        </p:spPr>
        <p:txBody>
          <a:bodyPr/>
          <a:lstStyle/>
          <a:p>
            <a:r>
              <a:rPr lang="cs-CZ" altLang="cs-CZ"/>
              <a:t>Výsledky </a:t>
            </a:r>
          </a:p>
        </p:txBody>
      </p:sp>
      <p:pic>
        <p:nvPicPr>
          <p:cNvPr id="53252" name="Obrázek 1">
            <a:extLst>
              <a:ext uri="{FF2B5EF4-FFF2-40B4-BE49-F238E27FC236}">
                <a16:creationId xmlns:a16="http://schemas.microsoft.com/office/drawing/2014/main" id="{4FAA66D6-6B61-4C5B-A4F8-8501AF28AF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0294" y="1354138"/>
            <a:ext cx="7802562"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154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1">
            <a:extLst>
              <a:ext uri="{FF2B5EF4-FFF2-40B4-BE49-F238E27FC236}">
                <a16:creationId xmlns:a16="http://schemas.microsoft.com/office/drawing/2014/main" id="{CA619D0B-5CE5-479A-BDAB-891F0A9B5C4D}"/>
              </a:ext>
            </a:extLst>
          </p:cNvPr>
          <p:cNvSpPr>
            <a:spLocks noGrp="1"/>
          </p:cNvSpPr>
          <p:nvPr>
            <p:ph type="title"/>
          </p:nvPr>
        </p:nvSpPr>
        <p:spPr/>
        <p:txBody>
          <a:bodyPr>
            <a:normAutofit fontScale="90000"/>
          </a:bodyPr>
          <a:lstStyle/>
          <a:p>
            <a:r>
              <a:rPr lang="cs-CZ" altLang="cs-CZ" dirty="0"/>
              <a:t>Vegetační ČOV (Rakousko)</a:t>
            </a:r>
            <a:br>
              <a:rPr lang="cs-CZ" altLang="cs-CZ" dirty="0"/>
            </a:br>
            <a:r>
              <a:rPr lang="cs-CZ" altLang="cs-CZ" dirty="0"/>
              <a:t>(septik + filtr = kombinace </a:t>
            </a:r>
            <a:r>
              <a:rPr lang="cs-CZ" altLang="cs-CZ" dirty="0" err="1"/>
              <a:t>an+a</a:t>
            </a:r>
            <a:r>
              <a:rPr lang="cs-CZ" altLang="cs-CZ" dirty="0"/>
              <a:t>)</a:t>
            </a:r>
          </a:p>
        </p:txBody>
      </p:sp>
      <p:pic>
        <p:nvPicPr>
          <p:cNvPr id="50179" name="Zástupný symbol pro obsah 4">
            <a:extLst>
              <a:ext uri="{FF2B5EF4-FFF2-40B4-BE49-F238E27FC236}">
                <a16:creationId xmlns:a16="http://schemas.microsoft.com/office/drawing/2014/main" id="{638294EC-0C16-425A-868F-6C348ECB45F1}"/>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422798" y="1616516"/>
            <a:ext cx="7633220" cy="4361185"/>
          </a:xfrm>
        </p:spPr>
      </p:pic>
    </p:spTree>
    <p:extLst>
      <p:ext uri="{BB962C8B-B14F-4D97-AF65-F5344CB8AC3E}">
        <p14:creationId xmlns:p14="http://schemas.microsoft.com/office/powerpoint/2010/main" val="2607320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B0F29E-1A91-4748-BF15-0F52235893B0}"/>
              </a:ext>
            </a:extLst>
          </p:cNvPr>
          <p:cNvSpPr>
            <a:spLocks noGrp="1"/>
          </p:cNvSpPr>
          <p:nvPr>
            <p:ph type="title"/>
          </p:nvPr>
        </p:nvSpPr>
        <p:spPr/>
        <p:txBody>
          <a:bodyPr/>
          <a:lstStyle/>
          <a:p>
            <a:r>
              <a:rPr lang="cs-CZ" dirty="0"/>
              <a:t>Extenzivní způsoby</a:t>
            </a:r>
          </a:p>
        </p:txBody>
      </p:sp>
      <p:sp>
        <p:nvSpPr>
          <p:cNvPr id="3" name="Zástupný obsah 2">
            <a:extLst>
              <a:ext uri="{FF2B5EF4-FFF2-40B4-BE49-F238E27FC236}">
                <a16:creationId xmlns:a16="http://schemas.microsoft.com/office/drawing/2014/main" id="{BC0A5FB6-9C67-4099-9D3A-113F81491CA3}"/>
              </a:ext>
            </a:extLst>
          </p:cNvPr>
          <p:cNvSpPr>
            <a:spLocks noGrp="1"/>
          </p:cNvSpPr>
          <p:nvPr>
            <p:ph idx="1"/>
          </p:nvPr>
        </p:nvSpPr>
        <p:spPr>
          <a:xfrm>
            <a:off x="609521" y="1268760"/>
            <a:ext cx="10971372" cy="4525963"/>
          </a:xfrm>
        </p:spPr>
        <p:txBody>
          <a:bodyPr/>
          <a:lstStyle/>
          <a:p>
            <a:r>
              <a:rPr lang="cs-CZ" dirty="0"/>
              <a:t>Vegetační ČOV</a:t>
            </a:r>
          </a:p>
        </p:txBody>
      </p:sp>
      <p:pic>
        <p:nvPicPr>
          <p:cNvPr id="5" name="Obrázek 4">
            <a:extLst>
              <a:ext uri="{FF2B5EF4-FFF2-40B4-BE49-F238E27FC236}">
                <a16:creationId xmlns:a16="http://schemas.microsoft.com/office/drawing/2014/main" id="{ADD204CF-46FC-4027-9F53-16523DF2C1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0630" y="1883979"/>
            <a:ext cx="6516216" cy="3910744"/>
          </a:xfrm>
          <a:prstGeom prst="rect">
            <a:avLst/>
          </a:prstGeom>
        </p:spPr>
      </p:pic>
      <p:pic>
        <p:nvPicPr>
          <p:cNvPr id="7" name="Obrázek 6">
            <a:extLst>
              <a:ext uri="{FF2B5EF4-FFF2-40B4-BE49-F238E27FC236}">
                <a16:creationId xmlns:a16="http://schemas.microsoft.com/office/drawing/2014/main" id="{1ECDA5F8-45D3-43E4-AE1C-0A58A2CE4A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7955" y="1429619"/>
            <a:ext cx="3273828" cy="4365104"/>
          </a:xfrm>
          <a:prstGeom prst="rect">
            <a:avLst/>
          </a:prstGeom>
        </p:spPr>
      </p:pic>
    </p:spTree>
    <p:extLst>
      <p:ext uri="{BB962C8B-B14F-4D97-AF65-F5344CB8AC3E}">
        <p14:creationId xmlns:p14="http://schemas.microsoft.com/office/powerpoint/2010/main" val="23847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a:extLst>
              <a:ext uri="{FF2B5EF4-FFF2-40B4-BE49-F238E27FC236}">
                <a16:creationId xmlns:a16="http://schemas.microsoft.com/office/drawing/2014/main" id="{13FACA1B-30A2-4946-A523-6BE4EE550F5C}"/>
              </a:ext>
            </a:extLst>
          </p:cNvPr>
          <p:cNvSpPr>
            <a:spLocks noGrp="1"/>
          </p:cNvSpPr>
          <p:nvPr>
            <p:ph type="title"/>
          </p:nvPr>
        </p:nvSpPr>
        <p:spPr/>
        <p:txBody>
          <a:bodyPr>
            <a:normAutofit fontScale="90000"/>
          </a:bodyPr>
          <a:lstStyle/>
          <a:p>
            <a:pPr>
              <a:defRPr/>
            </a:pPr>
            <a:r>
              <a:rPr lang="cs-CZ" altLang="cs-CZ"/>
              <a:t>NASS a dělení vod jako další možnost vedoucí k ekonomičnosti</a:t>
            </a:r>
          </a:p>
        </p:txBody>
      </p:sp>
      <p:sp>
        <p:nvSpPr>
          <p:cNvPr id="55299" name="Zástupný symbol pro obsah 2">
            <a:extLst>
              <a:ext uri="{FF2B5EF4-FFF2-40B4-BE49-F238E27FC236}">
                <a16:creationId xmlns:a16="http://schemas.microsoft.com/office/drawing/2014/main" id="{69FF8B66-467B-1B62-54CF-06CF7972EC67}"/>
              </a:ext>
            </a:extLst>
          </p:cNvPr>
          <p:cNvSpPr>
            <a:spLocks noGrp="1"/>
          </p:cNvSpPr>
          <p:nvPr>
            <p:ph idx="1"/>
          </p:nvPr>
        </p:nvSpPr>
        <p:spPr/>
        <p:txBody>
          <a:bodyPr/>
          <a:lstStyle/>
          <a:p>
            <a:endParaRPr lang="cs-CZ" altLang="cs-CZ"/>
          </a:p>
        </p:txBody>
      </p:sp>
      <p:pic>
        <p:nvPicPr>
          <p:cNvPr id="55300" name="Picture 6">
            <a:extLst>
              <a:ext uri="{FF2B5EF4-FFF2-40B4-BE49-F238E27FC236}">
                <a16:creationId xmlns:a16="http://schemas.microsoft.com/office/drawing/2014/main" id="{8D7014B6-1DC3-2FEA-128A-087E9A833C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8494" y="1557338"/>
            <a:ext cx="8280400"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a:extLst>
              <a:ext uri="{FF2B5EF4-FFF2-40B4-BE49-F238E27FC236}">
                <a16:creationId xmlns:a16="http://schemas.microsoft.com/office/drawing/2014/main" id="{9B2CACFF-7645-E869-C44A-99D691877C7C}"/>
              </a:ext>
            </a:extLst>
          </p:cNvPr>
          <p:cNvSpPr>
            <a:spLocks noGrp="1"/>
          </p:cNvSpPr>
          <p:nvPr>
            <p:ph type="title"/>
          </p:nvPr>
        </p:nvSpPr>
        <p:spPr/>
        <p:txBody>
          <a:bodyPr/>
          <a:lstStyle/>
          <a:p>
            <a:r>
              <a:rPr lang="cs-CZ" altLang="cs-CZ" dirty="0"/>
              <a:t>Řešení „budoucnosti“</a:t>
            </a:r>
            <a:br>
              <a:rPr lang="cs-CZ" altLang="cs-CZ" dirty="0"/>
            </a:br>
            <a:r>
              <a:rPr lang="cs-CZ" altLang="cs-CZ" sz="2000" dirty="0"/>
              <a:t>toalety nejsou součástí systémů pro odpadní vody, ale pro odpady</a:t>
            </a:r>
          </a:p>
        </p:txBody>
      </p:sp>
      <p:sp>
        <p:nvSpPr>
          <p:cNvPr id="57347" name="Zástupný symbol pro obsah 2">
            <a:extLst>
              <a:ext uri="{FF2B5EF4-FFF2-40B4-BE49-F238E27FC236}">
                <a16:creationId xmlns:a16="http://schemas.microsoft.com/office/drawing/2014/main" id="{0ABA780B-12E6-D7C2-8A5C-FFF5405A45DB}"/>
              </a:ext>
            </a:extLst>
          </p:cNvPr>
          <p:cNvSpPr>
            <a:spLocks noGrp="1"/>
          </p:cNvSpPr>
          <p:nvPr>
            <p:ph idx="1"/>
          </p:nvPr>
        </p:nvSpPr>
        <p:spPr/>
        <p:txBody>
          <a:bodyPr/>
          <a:lstStyle/>
          <a:p>
            <a:endParaRPr lang="cs-CZ" altLang="cs-CZ"/>
          </a:p>
        </p:txBody>
      </p:sp>
      <p:pic>
        <p:nvPicPr>
          <p:cNvPr id="57348" name="Obrázek 1">
            <a:extLst>
              <a:ext uri="{FF2B5EF4-FFF2-40B4-BE49-F238E27FC236}">
                <a16:creationId xmlns:a16="http://schemas.microsoft.com/office/drawing/2014/main" id="{180213D2-2535-F977-E31F-45A7FF739FB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80406" y="1600200"/>
            <a:ext cx="8229600"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B0F29E-1A91-4748-BF15-0F52235893B0}"/>
              </a:ext>
            </a:extLst>
          </p:cNvPr>
          <p:cNvSpPr>
            <a:spLocks noGrp="1"/>
          </p:cNvSpPr>
          <p:nvPr>
            <p:ph type="title"/>
          </p:nvPr>
        </p:nvSpPr>
        <p:spPr>
          <a:xfrm>
            <a:off x="609521" y="274638"/>
            <a:ext cx="7789941" cy="1143000"/>
          </a:xfrm>
        </p:spPr>
        <p:txBody>
          <a:bodyPr/>
          <a:lstStyle/>
          <a:p>
            <a:r>
              <a:rPr lang="cs-CZ" dirty="0"/>
              <a:t>Bezvodá řešení</a:t>
            </a:r>
          </a:p>
        </p:txBody>
      </p:sp>
      <p:sp>
        <p:nvSpPr>
          <p:cNvPr id="3" name="Zástupný obsah 2">
            <a:extLst>
              <a:ext uri="{FF2B5EF4-FFF2-40B4-BE49-F238E27FC236}">
                <a16:creationId xmlns:a16="http://schemas.microsoft.com/office/drawing/2014/main" id="{BC0A5FB6-9C67-4099-9D3A-113F81491CA3}"/>
              </a:ext>
            </a:extLst>
          </p:cNvPr>
          <p:cNvSpPr>
            <a:spLocks noGrp="1"/>
          </p:cNvSpPr>
          <p:nvPr>
            <p:ph idx="1"/>
          </p:nvPr>
        </p:nvSpPr>
        <p:spPr>
          <a:xfrm>
            <a:off x="609520" y="1261421"/>
            <a:ext cx="10971372" cy="4525963"/>
          </a:xfrm>
        </p:spPr>
        <p:txBody>
          <a:bodyPr/>
          <a:lstStyle/>
          <a:p>
            <a:r>
              <a:rPr lang="cs-CZ" dirty="0"/>
              <a:t>Suché záchody </a:t>
            </a:r>
          </a:p>
        </p:txBody>
      </p:sp>
      <p:pic>
        <p:nvPicPr>
          <p:cNvPr id="5" name="Obrázek 4">
            <a:extLst>
              <a:ext uri="{FF2B5EF4-FFF2-40B4-BE49-F238E27FC236}">
                <a16:creationId xmlns:a16="http://schemas.microsoft.com/office/drawing/2014/main" id="{C9E05379-E824-44BD-A7ED-90D27593AD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37696" y="1235125"/>
            <a:ext cx="4419653" cy="2481907"/>
          </a:xfrm>
          <a:prstGeom prst="rect">
            <a:avLst/>
          </a:prstGeom>
        </p:spPr>
      </p:pic>
      <p:pic>
        <p:nvPicPr>
          <p:cNvPr id="9" name="Obrázek 8">
            <a:extLst>
              <a:ext uri="{FF2B5EF4-FFF2-40B4-BE49-F238E27FC236}">
                <a16:creationId xmlns:a16="http://schemas.microsoft.com/office/drawing/2014/main" id="{4221AE5D-D23C-43C1-80A0-42D8B243C9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016" y="2314346"/>
            <a:ext cx="7258737" cy="3144579"/>
          </a:xfrm>
          <a:prstGeom prst="rect">
            <a:avLst/>
          </a:prstGeom>
        </p:spPr>
      </p:pic>
      <p:pic>
        <p:nvPicPr>
          <p:cNvPr id="6" name="Obrázek 5">
            <a:extLst>
              <a:ext uri="{FF2B5EF4-FFF2-40B4-BE49-F238E27FC236}">
                <a16:creationId xmlns:a16="http://schemas.microsoft.com/office/drawing/2014/main" id="{14F05760-4F08-F0C9-A7ED-B2311A59D2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9050" y="3886635"/>
            <a:ext cx="2758299" cy="2013558"/>
          </a:xfrm>
          <a:prstGeom prst="rect">
            <a:avLst/>
          </a:prstGeom>
        </p:spPr>
      </p:pic>
    </p:spTree>
    <p:extLst>
      <p:ext uri="{BB962C8B-B14F-4D97-AF65-F5344CB8AC3E}">
        <p14:creationId xmlns:p14="http://schemas.microsoft.com/office/powerpoint/2010/main" val="20030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a:extLst>
              <a:ext uri="{FF2B5EF4-FFF2-40B4-BE49-F238E27FC236}">
                <a16:creationId xmlns:a16="http://schemas.microsoft.com/office/drawing/2014/main" id="{4A4A2D54-285B-6429-BC6E-4FE3D096348A}"/>
              </a:ext>
            </a:extLst>
          </p:cNvPr>
          <p:cNvSpPr>
            <a:spLocks noGrp="1"/>
          </p:cNvSpPr>
          <p:nvPr>
            <p:ph type="title"/>
          </p:nvPr>
        </p:nvSpPr>
        <p:spPr/>
        <p:txBody>
          <a:bodyPr/>
          <a:lstStyle/>
          <a:p>
            <a:r>
              <a:rPr lang="cs-CZ" altLang="cs-CZ"/>
              <a:t>Extenzivní ČOV na šedé vody</a:t>
            </a:r>
          </a:p>
        </p:txBody>
      </p:sp>
      <p:pic>
        <p:nvPicPr>
          <p:cNvPr id="23556" name="Picture 2" descr="Photo: Čistírna odpadních vod AS-ANAZON">
            <a:extLst>
              <a:ext uri="{FF2B5EF4-FFF2-40B4-BE49-F238E27FC236}">
                <a16:creationId xmlns:a16="http://schemas.microsoft.com/office/drawing/2014/main" id="{21462397-63C1-4160-719A-FCF1C44A4D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2678" y="1660656"/>
            <a:ext cx="3744704" cy="374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a:extLst>
              <a:ext uri="{FF2B5EF4-FFF2-40B4-BE49-F238E27FC236}">
                <a16:creationId xmlns:a16="http://schemas.microsoft.com/office/drawing/2014/main" id="{2A873049-9D5D-0F18-9521-8BB516463C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7134" y="1660657"/>
            <a:ext cx="5860943" cy="374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3242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C15DE7-DE00-A545-5B69-9FC2E823BA8E}"/>
              </a:ext>
            </a:extLst>
          </p:cNvPr>
          <p:cNvSpPr>
            <a:spLocks noGrp="1"/>
          </p:cNvSpPr>
          <p:nvPr>
            <p:ph type="title"/>
          </p:nvPr>
        </p:nvSpPr>
        <p:spPr/>
        <p:txBody>
          <a:bodyPr/>
          <a:lstStyle/>
          <a:p>
            <a:r>
              <a:rPr lang="cs-CZ" dirty="0"/>
              <a:t>Problematika kalů u DČOV</a:t>
            </a:r>
          </a:p>
        </p:txBody>
      </p:sp>
      <p:sp>
        <p:nvSpPr>
          <p:cNvPr id="3" name="Zástupný obsah 2">
            <a:extLst>
              <a:ext uri="{FF2B5EF4-FFF2-40B4-BE49-F238E27FC236}">
                <a16:creationId xmlns:a16="http://schemas.microsoft.com/office/drawing/2014/main" id="{DD5AD0CD-CA25-EBA4-BB75-C1EADA255659}"/>
              </a:ext>
            </a:extLst>
          </p:cNvPr>
          <p:cNvSpPr>
            <a:spLocks noGrp="1"/>
          </p:cNvSpPr>
          <p:nvPr>
            <p:ph idx="1"/>
          </p:nvPr>
        </p:nvSpPr>
        <p:spPr>
          <a:xfrm>
            <a:off x="1980406" y="1600201"/>
            <a:ext cx="5770984" cy="4525963"/>
          </a:xfrm>
        </p:spPr>
        <p:txBody>
          <a:bodyPr>
            <a:normAutofit lnSpcReduction="10000"/>
          </a:bodyPr>
          <a:lstStyle/>
          <a:p>
            <a:r>
              <a:rPr lang="cs-CZ" dirty="0"/>
              <a:t>Odvoz kalů – formálně </a:t>
            </a:r>
          </a:p>
          <a:p>
            <a:r>
              <a:rPr lang="cs-CZ" dirty="0" err="1"/>
              <a:t>Kompostace</a:t>
            </a:r>
            <a:r>
              <a:rPr lang="cs-CZ" dirty="0"/>
              <a:t> odvodněného kalu</a:t>
            </a:r>
          </a:p>
          <a:p>
            <a:r>
              <a:rPr lang="cs-CZ" dirty="0"/>
              <a:t>Vápnění</a:t>
            </a:r>
          </a:p>
          <a:p>
            <a:r>
              <a:rPr lang="cs-CZ" dirty="0"/>
              <a:t>Časem – extenzivně</a:t>
            </a:r>
          </a:p>
          <a:p>
            <a:endParaRPr lang="cs-CZ" dirty="0"/>
          </a:p>
          <a:p>
            <a:r>
              <a:rPr lang="cs-CZ" dirty="0"/>
              <a:t>Nebo</a:t>
            </a:r>
          </a:p>
          <a:p>
            <a:pPr lvl="1"/>
            <a:r>
              <a:rPr lang="cs-CZ" dirty="0"/>
              <a:t>Kal nevzniká</a:t>
            </a:r>
          </a:p>
          <a:p>
            <a:pPr lvl="1"/>
            <a:r>
              <a:rPr lang="cs-CZ" dirty="0"/>
              <a:t>Kal je neškodný</a:t>
            </a:r>
          </a:p>
        </p:txBody>
      </p:sp>
      <p:pic>
        <p:nvPicPr>
          <p:cNvPr id="5" name="Obrázek 4">
            <a:extLst>
              <a:ext uri="{FF2B5EF4-FFF2-40B4-BE49-F238E27FC236}">
                <a16:creationId xmlns:a16="http://schemas.microsoft.com/office/drawing/2014/main" id="{7FA83939-7105-7016-3470-3CC7BE227E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4338" y="2996952"/>
            <a:ext cx="4572000" cy="2743200"/>
          </a:xfrm>
          <a:prstGeom prst="rect">
            <a:avLst/>
          </a:prstGeom>
        </p:spPr>
      </p:pic>
    </p:spTree>
    <p:extLst>
      <p:ext uri="{BB962C8B-B14F-4D97-AF65-F5344CB8AC3E}">
        <p14:creationId xmlns:p14="http://schemas.microsoft.com/office/powerpoint/2010/main" val="1011963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nát vyzval vládu k nápravě nerovnosti v příjmech žen a mužů – EURACTIV.cz">
            <a:extLst>
              <a:ext uri="{FF2B5EF4-FFF2-40B4-BE49-F238E27FC236}">
                <a16:creationId xmlns:a16="http://schemas.microsoft.com/office/drawing/2014/main" id="{A3743CED-BD36-ECC1-80B2-1A6815B7193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91150" y="2636912"/>
            <a:ext cx="5785219" cy="3211667"/>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4AD5FA63-2350-057B-A5D3-778E2E68F060}"/>
              </a:ext>
            </a:extLst>
          </p:cNvPr>
          <p:cNvSpPr>
            <a:spLocks noGrp="1"/>
          </p:cNvSpPr>
          <p:nvPr>
            <p:ph type="title"/>
          </p:nvPr>
        </p:nvSpPr>
        <p:spPr/>
        <p:txBody>
          <a:bodyPr>
            <a:normAutofit/>
          </a:bodyPr>
          <a:lstStyle/>
          <a:p>
            <a:r>
              <a:rPr lang="cs-CZ" sz="3200" b="1" dirty="0"/>
              <a:t>.. ale </a:t>
            </a:r>
            <a:r>
              <a:rPr lang="cs-CZ" sz="3200" b="1" dirty="0">
                <a:solidFill>
                  <a:srgbClr val="FF0000"/>
                </a:solidFill>
              </a:rPr>
              <a:t>může být chybná =poškozující </a:t>
            </a:r>
            <a:r>
              <a:rPr lang="cs-CZ" sz="3200" b="1" dirty="0"/>
              <a:t>pokud nerespektujeme </a:t>
            </a:r>
          </a:p>
        </p:txBody>
      </p:sp>
      <p:sp>
        <p:nvSpPr>
          <p:cNvPr id="3" name="Zástupný obsah 2">
            <a:extLst>
              <a:ext uri="{FF2B5EF4-FFF2-40B4-BE49-F238E27FC236}">
                <a16:creationId xmlns:a16="http://schemas.microsoft.com/office/drawing/2014/main" id="{232A3DD8-7E84-7DCA-A7A3-6D51527E19F1}"/>
              </a:ext>
            </a:extLst>
          </p:cNvPr>
          <p:cNvSpPr>
            <a:spLocks noGrp="1"/>
          </p:cNvSpPr>
          <p:nvPr>
            <p:ph idx="1"/>
          </p:nvPr>
        </p:nvSpPr>
        <p:spPr>
          <a:xfrm>
            <a:off x="609520" y="1417638"/>
            <a:ext cx="10971372" cy="4525963"/>
          </a:xfrm>
        </p:spPr>
        <p:txBody>
          <a:bodyPr/>
          <a:lstStyle/>
          <a:p>
            <a:r>
              <a:rPr lang="cs-CZ" sz="4000" b="1" dirty="0"/>
              <a:t>Udržitelnost</a:t>
            </a:r>
            <a:r>
              <a:rPr lang="cs-CZ" dirty="0"/>
              <a:t>  tj. ekonomické, ekologické a sociální dopady</a:t>
            </a:r>
          </a:p>
          <a:p>
            <a:r>
              <a:rPr lang="cs-CZ" dirty="0"/>
              <a:t>Vůli v místě žijících obyvatel, rizika..</a:t>
            </a:r>
          </a:p>
          <a:p>
            <a:r>
              <a:rPr lang="cs-CZ" dirty="0">
                <a:solidFill>
                  <a:srgbClr val="FF0000"/>
                </a:solidFill>
              </a:rPr>
              <a:t>Rovnováhu !!!</a:t>
            </a:r>
          </a:p>
        </p:txBody>
      </p:sp>
      <p:pic>
        <p:nvPicPr>
          <p:cNvPr id="2050" name="Picture 2" descr="Závratě, vertigo nebo ztráta rovnováhy | Stannah">
            <a:extLst>
              <a:ext uri="{FF2B5EF4-FFF2-40B4-BE49-F238E27FC236}">
                <a16:creationId xmlns:a16="http://schemas.microsoft.com/office/drawing/2014/main" id="{6FBCB394-37D7-858A-F953-92F7E8605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4606" y="3284984"/>
            <a:ext cx="3738785" cy="226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9474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3F1F50-FFA0-4EDC-B6BD-C40054B74D9A}"/>
              </a:ext>
            </a:extLst>
          </p:cNvPr>
          <p:cNvSpPr>
            <a:spLocks noGrp="1"/>
          </p:cNvSpPr>
          <p:nvPr>
            <p:ph type="title"/>
          </p:nvPr>
        </p:nvSpPr>
        <p:spPr/>
        <p:txBody>
          <a:bodyPr>
            <a:normAutofit fontScale="90000"/>
          </a:bodyPr>
          <a:lstStyle/>
          <a:p>
            <a:r>
              <a:rPr lang="cs-CZ" dirty="0"/>
              <a:t>Dva příběhy – hodnocení z hlediska udržitelnosti</a:t>
            </a:r>
            <a:br>
              <a:rPr lang="cs-CZ" dirty="0"/>
            </a:br>
            <a:r>
              <a:rPr lang="cs-CZ" sz="2000" dirty="0"/>
              <a:t>jeden delší příběh se splachovacím záchodem v hlavní roli</a:t>
            </a:r>
          </a:p>
        </p:txBody>
      </p:sp>
      <p:graphicFrame>
        <p:nvGraphicFramePr>
          <p:cNvPr id="4" name="Zástupný obsah 3">
            <a:extLst>
              <a:ext uri="{FF2B5EF4-FFF2-40B4-BE49-F238E27FC236}">
                <a16:creationId xmlns:a16="http://schemas.microsoft.com/office/drawing/2014/main" id="{808C13E0-DBA6-483F-B706-BFA8F0615457}"/>
              </a:ext>
            </a:extLst>
          </p:cNvPr>
          <p:cNvGraphicFramePr>
            <a:graphicFrameLocks noGrp="1"/>
          </p:cNvGraphicFramePr>
          <p:nvPr>
            <p:ph idx="1"/>
          </p:nvPr>
        </p:nvGraphicFramePr>
        <p:xfrm>
          <a:off x="6361645" y="2374691"/>
          <a:ext cx="3888432" cy="3589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ástupný obsah 2">
            <a:extLst>
              <a:ext uri="{FF2B5EF4-FFF2-40B4-BE49-F238E27FC236}">
                <a16:creationId xmlns:a16="http://schemas.microsoft.com/office/drawing/2014/main" id="{BB56E70A-28C8-46EE-A634-BD42CED323C7}"/>
              </a:ext>
            </a:extLst>
          </p:cNvPr>
          <p:cNvSpPr txBox="1">
            <a:spLocks/>
          </p:cNvSpPr>
          <p:nvPr/>
        </p:nvSpPr>
        <p:spPr>
          <a:xfrm>
            <a:off x="248720" y="1298084"/>
            <a:ext cx="572478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cs-CZ" dirty="0"/>
              <a:t>Splachovací záchod</a:t>
            </a:r>
          </a:p>
          <a:p>
            <a:pPr lvl="1">
              <a:defRPr/>
            </a:pPr>
            <a:r>
              <a:rPr lang="cs-CZ" dirty="0"/>
              <a:t>Spláchnu pitnou vodou </a:t>
            </a:r>
            <a:r>
              <a:rPr lang="cs-CZ" sz="1100" dirty="0"/>
              <a:t>(kterou někdo vyrobí a přivede – lidé, suroviny energie)</a:t>
            </a:r>
          </a:p>
          <a:p>
            <a:pPr lvl="1">
              <a:defRPr/>
            </a:pPr>
            <a:r>
              <a:rPr lang="cs-CZ" dirty="0"/>
              <a:t>Voda odteče kanálem </a:t>
            </a:r>
            <a:r>
              <a:rPr lang="cs-CZ" sz="1050" dirty="0"/>
              <a:t>(</a:t>
            </a:r>
            <a:r>
              <a:rPr lang="cs-CZ" sz="1050" dirty="0" err="1"/>
              <a:t>l+s+e</a:t>
            </a:r>
            <a:r>
              <a:rPr lang="cs-CZ" sz="1050" dirty="0"/>
              <a:t>)</a:t>
            </a:r>
          </a:p>
          <a:p>
            <a:pPr lvl="1">
              <a:defRPr/>
            </a:pPr>
            <a:r>
              <a:rPr lang="cs-CZ" dirty="0"/>
              <a:t>ČOV se postaví ..</a:t>
            </a:r>
          </a:p>
          <a:p>
            <a:pPr lvl="1">
              <a:defRPr/>
            </a:pPr>
            <a:r>
              <a:rPr lang="cs-CZ" dirty="0"/>
              <a:t>Vyčistí se na ČOV       </a:t>
            </a:r>
            <a:r>
              <a:rPr lang="cs-CZ" sz="1200" dirty="0"/>
              <a:t>(energie, lidi)</a:t>
            </a:r>
          </a:p>
          <a:p>
            <a:pPr lvl="1">
              <a:defRPr/>
            </a:pPr>
            <a:r>
              <a:rPr lang="cs-CZ" dirty="0"/>
              <a:t>Vypustí se do toku </a:t>
            </a:r>
            <a:r>
              <a:rPr lang="cs-CZ" sz="1200" dirty="0"/>
              <a:t>(administrativa, ovlivnění ŽP)</a:t>
            </a:r>
          </a:p>
          <a:p>
            <a:pPr lvl="1">
              <a:defRPr/>
            </a:pPr>
            <a:r>
              <a:rPr lang="cs-CZ" dirty="0"/>
              <a:t>Kal se zpracuje </a:t>
            </a:r>
            <a:r>
              <a:rPr lang="cs-CZ" sz="1200" dirty="0"/>
              <a:t>(spálí  nebo do zemědělství? Uhlík do vzduchu nebo do půdy – ca na to Green </a:t>
            </a:r>
            <a:r>
              <a:rPr lang="cs-CZ" sz="1200" dirty="0" err="1"/>
              <a:t>Deal</a:t>
            </a:r>
            <a:r>
              <a:rPr lang="cs-CZ" sz="1200" dirty="0"/>
              <a:t>?, H2SO4 na fosfor?)</a:t>
            </a:r>
          </a:p>
          <a:p>
            <a:pPr lvl="1">
              <a:defRPr/>
            </a:pPr>
            <a:r>
              <a:rPr lang="cs-CZ" dirty="0"/>
              <a:t>Hnojivo se </a:t>
            </a:r>
            <a:r>
              <a:rPr lang="cs-CZ" dirty="0" err="1"/>
              <a:t>dovyrobí</a:t>
            </a:r>
            <a:r>
              <a:rPr lang="cs-CZ" dirty="0"/>
              <a:t> – </a:t>
            </a:r>
            <a:r>
              <a:rPr lang="cs-CZ" sz="1400" dirty="0"/>
              <a:t>(1 kg = 1 litr nafty)</a:t>
            </a:r>
          </a:p>
          <a:p>
            <a:pPr lvl="1">
              <a:defRPr/>
            </a:pPr>
            <a:endParaRPr lang="cs-CZ" sz="1600" dirty="0"/>
          </a:p>
        </p:txBody>
      </p:sp>
      <p:pic>
        <p:nvPicPr>
          <p:cNvPr id="7" name="Obrázek 6">
            <a:extLst>
              <a:ext uri="{FF2B5EF4-FFF2-40B4-BE49-F238E27FC236}">
                <a16:creationId xmlns:a16="http://schemas.microsoft.com/office/drawing/2014/main" id="{4F231E30-5E75-4672-90EB-B81AB89486D9}"/>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7922872" y="1628498"/>
            <a:ext cx="304792" cy="609584"/>
          </a:xfrm>
          <a:prstGeom prst="rect">
            <a:avLst/>
          </a:prstGeom>
        </p:spPr>
      </p:pic>
      <p:pic>
        <p:nvPicPr>
          <p:cNvPr id="8" name="Obrázek 7">
            <a:extLst>
              <a:ext uri="{FF2B5EF4-FFF2-40B4-BE49-F238E27FC236}">
                <a16:creationId xmlns:a16="http://schemas.microsoft.com/office/drawing/2014/main" id="{C3936429-D772-4991-BEBA-D3B50D89781B}"/>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8183438" y="1772816"/>
            <a:ext cx="304792" cy="609584"/>
          </a:xfrm>
          <a:prstGeom prst="rect">
            <a:avLst/>
          </a:prstGeom>
        </p:spPr>
      </p:pic>
      <p:pic>
        <p:nvPicPr>
          <p:cNvPr id="10" name="Obrázek 9">
            <a:extLst>
              <a:ext uri="{FF2B5EF4-FFF2-40B4-BE49-F238E27FC236}">
                <a16:creationId xmlns:a16="http://schemas.microsoft.com/office/drawing/2014/main" id="{11EF367B-E664-4D93-9CC2-C9A8664AFA66}"/>
              </a:ext>
            </a:extLst>
          </p:cNvPr>
          <p:cNvPicPr>
            <a:picLocks noChangeAspect="1"/>
          </p:cNvPicPr>
          <p:nvPr/>
        </p:nvPicPr>
        <p: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9839622" y="3717032"/>
            <a:ext cx="1656408" cy="829864"/>
          </a:xfrm>
          <a:prstGeom prst="rect">
            <a:avLst/>
          </a:prstGeom>
        </p:spPr>
      </p:pic>
      <p:pic>
        <p:nvPicPr>
          <p:cNvPr id="16" name="Obrázek 15">
            <a:extLst>
              <a:ext uri="{FF2B5EF4-FFF2-40B4-BE49-F238E27FC236}">
                <a16:creationId xmlns:a16="http://schemas.microsoft.com/office/drawing/2014/main" id="{A8387583-9E1D-4585-A3DD-1F544F26636C}"/>
              </a:ext>
            </a:extLst>
          </p:cNvPr>
          <p:cNvPicPr>
            <a:picLocks noChangeAspect="1"/>
          </p:cNvPicPr>
          <p:nvPr/>
        </p:nvPicPr>
        <p:blipFill rotWithShape="1">
          <a:blip r:embed="rId11" cstate="screen">
            <a:extLs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8681347" y="5537712"/>
            <a:ext cx="825680" cy="853675"/>
          </a:xfrm>
          <a:prstGeom prst="rect">
            <a:avLst/>
          </a:prstGeom>
        </p:spPr>
      </p:pic>
      <p:pic>
        <p:nvPicPr>
          <p:cNvPr id="18" name="Obrázek 17">
            <a:extLst>
              <a:ext uri="{FF2B5EF4-FFF2-40B4-BE49-F238E27FC236}">
                <a16:creationId xmlns:a16="http://schemas.microsoft.com/office/drawing/2014/main" id="{EAEE2B6D-7908-49D2-A99A-5AA776CB38DD}"/>
              </a:ext>
            </a:extLst>
          </p:cNvPr>
          <p:cNvPicPr>
            <a:picLocks noChangeAspect="1"/>
          </p:cNvPicPr>
          <p:nvPr/>
        </p:nvPicPr>
        <p:blipFill rotWithShape="1">
          <a:blip r:embed="rId11" cstate="screen">
            <a:extLs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6330143" y="5127599"/>
            <a:ext cx="825680" cy="853675"/>
          </a:xfrm>
          <a:prstGeom prst="rect">
            <a:avLst/>
          </a:prstGeom>
        </p:spPr>
      </p:pic>
      <p:pic>
        <p:nvPicPr>
          <p:cNvPr id="20" name="Obrázek 19">
            <a:extLst>
              <a:ext uri="{FF2B5EF4-FFF2-40B4-BE49-F238E27FC236}">
                <a16:creationId xmlns:a16="http://schemas.microsoft.com/office/drawing/2014/main" id="{1C508A91-02CB-4C0A-9C22-99585803DF0A}"/>
              </a:ext>
            </a:extLst>
          </p:cNvPr>
          <p:cNvPicPr>
            <a:picLocks noChangeAspect="1"/>
          </p:cNvPicPr>
          <p:nvPr/>
        </p:nvPicPr>
        <p:blipFill>
          <a:blip r:embed="rId13" cstate="screen">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5471457" y="3573016"/>
            <a:ext cx="815451" cy="612068"/>
          </a:xfrm>
          <a:prstGeom prst="rect">
            <a:avLst/>
          </a:prstGeom>
        </p:spPr>
      </p:pic>
      <p:pic>
        <p:nvPicPr>
          <p:cNvPr id="22" name="Obrázek 21">
            <a:extLst>
              <a:ext uri="{FF2B5EF4-FFF2-40B4-BE49-F238E27FC236}">
                <a16:creationId xmlns:a16="http://schemas.microsoft.com/office/drawing/2014/main" id="{4A05F126-5687-47FE-92D9-796071804440}"/>
              </a:ext>
            </a:extLst>
          </p:cNvPr>
          <p:cNvPicPr>
            <a:picLocks noChangeAspect="1"/>
          </p:cNvPicPr>
          <p:nvPr/>
        </p:nvPicPr>
        <p:blipFill>
          <a:blip r:embed="rId15" cstate="screen">
            <a:extLst>
              <a:ext uri="{28A0092B-C50C-407E-A947-70E740481C1C}">
                <a14:useLocalDpi xmlns:a14="http://schemas.microsoft.com/office/drawing/2010/main"/>
              </a:ext>
              <a:ext uri="{837473B0-CC2E-450A-ABE3-18F120FF3D39}">
                <a1611:picAttrSrcUrl xmlns:a1611="http://schemas.microsoft.com/office/drawing/2016/11/main" r:id="rId16"/>
              </a:ext>
            </a:extLst>
          </a:blip>
          <a:stretch>
            <a:fillRect/>
          </a:stretch>
        </p:blipFill>
        <p:spPr>
          <a:xfrm>
            <a:off x="5716029" y="4334524"/>
            <a:ext cx="828353" cy="552235"/>
          </a:xfrm>
          <a:prstGeom prst="rect">
            <a:avLst/>
          </a:prstGeom>
        </p:spPr>
      </p:pic>
      <p:pic>
        <p:nvPicPr>
          <p:cNvPr id="24" name="Obrázek 23">
            <a:extLst>
              <a:ext uri="{FF2B5EF4-FFF2-40B4-BE49-F238E27FC236}">
                <a16:creationId xmlns:a16="http://schemas.microsoft.com/office/drawing/2014/main" id="{207AB252-A664-4E48-A0F3-42C26E1F8845}"/>
              </a:ext>
            </a:extLst>
          </p:cNvPr>
          <p:cNvPicPr>
            <a:picLocks noChangeAspect="1"/>
          </p:cNvPicPr>
          <p:nvPr/>
        </p:nvPicPr>
        <p:blipFill>
          <a:blip r:embed="rId17" cstate="screen">
            <a:extLst>
              <a:ext uri="{28A0092B-C50C-407E-A947-70E740481C1C}">
                <a14:useLocalDpi xmlns:a14="http://schemas.microsoft.com/office/drawing/2010/main"/>
              </a:ext>
              <a:ext uri="{837473B0-CC2E-450A-ABE3-18F120FF3D39}">
                <a1611:picAttrSrcUrl xmlns:a1611="http://schemas.microsoft.com/office/drawing/2016/11/main" r:id="rId18"/>
              </a:ext>
            </a:extLst>
          </a:blip>
          <a:stretch>
            <a:fillRect/>
          </a:stretch>
        </p:blipFill>
        <p:spPr>
          <a:xfrm>
            <a:off x="6268746" y="1317489"/>
            <a:ext cx="1410532" cy="939988"/>
          </a:xfrm>
          <a:prstGeom prst="rect">
            <a:avLst/>
          </a:prstGeom>
        </p:spPr>
      </p:pic>
      <p:pic>
        <p:nvPicPr>
          <p:cNvPr id="27" name="Obrázek 26">
            <a:extLst>
              <a:ext uri="{FF2B5EF4-FFF2-40B4-BE49-F238E27FC236}">
                <a16:creationId xmlns:a16="http://schemas.microsoft.com/office/drawing/2014/main" id="{631ADEA1-3634-45C9-815E-D1F51724AD70}"/>
              </a:ext>
            </a:extLst>
          </p:cNvPr>
          <p:cNvPicPr>
            <a:picLocks noChangeAspect="1"/>
          </p:cNvPicPr>
          <p:nvPr/>
        </p:nvPicPr>
        <p:blipFill>
          <a:blip r:embed="rId19" cstate="screen">
            <a:extLst>
              <a:ext uri="{28A0092B-C50C-407E-A947-70E740481C1C}">
                <a14:useLocalDpi xmlns:a14="http://schemas.microsoft.com/office/drawing/2010/main"/>
              </a:ext>
              <a:ext uri="{837473B0-CC2E-450A-ABE3-18F120FF3D39}">
                <a1611:picAttrSrcUrl xmlns:a1611="http://schemas.microsoft.com/office/drawing/2016/11/main" r:id="rId20"/>
              </a:ext>
            </a:extLst>
          </a:blip>
          <a:stretch>
            <a:fillRect/>
          </a:stretch>
        </p:blipFill>
        <p:spPr>
          <a:xfrm>
            <a:off x="9043480" y="1569892"/>
            <a:ext cx="787221" cy="524038"/>
          </a:xfrm>
          <a:prstGeom prst="rect">
            <a:avLst/>
          </a:prstGeom>
        </p:spPr>
      </p:pic>
      <p:pic>
        <p:nvPicPr>
          <p:cNvPr id="29" name="Obrázek 28">
            <a:extLst>
              <a:ext uri="{FF2B5EF4-FFF2-40B4-BE49-F238E27FC236}">
                <a16:creationId xmlns:a16="http://schemas.microsoft.com/office/drawing/2014/main" id="{718A7417-AD4A-4D76-B134-AF4726946B39}"/>
              </a:ext>
            </a:extLst>
          </p:cNvPr>
          <p:cNvPicPr>
            <a:picLocks noChangeAspect="1"/>
          </p:cNvPicPr>
          <p:nvPr/>
        </p:nvPicPr>
        <p:blipFill>
          <a:blip r:embed="rId21" cstate="screen">
            <a:extLst>
              <a:ext uri="{28A0092B-C50C-407E-A947-70E740481C1C}">
                <a14:useLocalDpi xmlns:a14="http://schemas.microsoft.com/office/drawing/2010/main"/>
              </a:ext>
              <a:ext uri="{837473B0-CC2E-450A-ABE3-18F120FF3D39}">
                <a1611:picAttrSrcUrl xmlns:a1611="http://schemas.microsoft.com/office/drawing/2016/11/main" r:id="rId22"/>
              </a:ext>
            </a:extLst>
          </a:blip>
          <a:stretch>
            <a:fillRect/>
          </a:stretch>
        </p:blipFill>
        <p:spPr>
          <a:xfrm>
            <a:off x="9437090" y="2166034"/>
            <a:ext cx="877581" cy="554471"/>
          </a:xfrm>
          <a:prstGeom prst="rect">
            <a:avLst/>
          </a:prstGeom>
        </p:spPr>
      </p:pic>
      <p:pic>
        <p:nvPicPr>
          <p:cNvPr id="32" name="Obrázek 31">
            <a:extLst>
              <a:ext uri="{FF2B5EF4-FFF2-40B4-BE49-F238E27FC236}">
                <a16:creationId xmlns:a16="http://schemas.microsoft.com/office/drawing/2014/main" id="{A400E8E4-5BB4-4315-A81F-FD44904DF9FF}"/>
              </a:ext>
            </a:extLst>
          </p:cNvPr>
          <p:cNvPicPr>
            <a:picLocks noChangeAspect="1"/>
          </p:cNvPicPr>
          <p:nvPr/>
        </p:nvPicPr>
        <p:blipFill>
          <a:blip r:embed="rId23" cstate="screen">
            <a:extLst>
              <a:ext uri="{28A0092B-C50C-407E-A947-70E740481C1C}">
                <a14:useLocalDpi xmlns:a14="http://schemas.microsoft.com/office/drawing/2010/main"/>
              </a:ext>
              <a:ext uri="{837473B0-CC2E-450A-ABE3-18F120FF3D39}">
                <a1611:picAttrSrcUrl xmlns:a1611="http://schemas.microsoft.com/office/drawing/2016/11/main" r:id="rId24"/>
              </a:ext>
            </a:extLst>
          </a:blip>
          <a:stretch>
            <a:fillRect/>
          </a:stretch>
        </p:blipFill>
        <p:spPr>
          <a:xfrm>
            <a:off x="9808416" y="4729838"/>
            <a:ext cx="1327349" cy="937993"/>
          </a:xfrm>
          <a:prstGeom prst="rect">
            <a:avLst/>
          </a:prstGeom>
        </p:spPr>
      </p:pic>
      <p:pic>
        <p:nvPicPr>
          <p:cNvPr id="6" name="Obrázek 5">
            <a:extLst>
              <a:ext uri="{FF2B5EF4-FFF2-40B4-BE49-F238E27FC236}">
                <a16:creationId xmlns:a16="http://schemas.microsoft.com/office/drawing/2014/main" id="{769B43E5-D8ED-4AB0-AF1A-7F02B54F579F}"/>
              </a:ext>
            </a:extLst>
          </p:cNvPr>
          <p:cNvPicPr>
            <a:picLocks noChangeAspect="1"/>
          </p:cNvPicPr>
          <p:nvPr/>
        </p:nvPicPr>
        <p:blipFill>
          <a:blip r:embed="rId25" cstate="screen">
            <a:extLst>
              <a:ext uri="{28A0092B-C50C-407E-A947-70E740481C1C}">
                <a14:useLocalDpi xmlns:a14="http://schemas.microsoft.com/office/drawing/2010/main"/>
              </a:ext>
              <a:ext uri="{837473B0-CC2E-450A-ABE3-18F120FF3D39}">
                <a1611:picAttrSrcUrl xmlns:a1611="http://schemas.microsoft.com/office/drawing/2016/11/main" r:id="rId26"/>
              </a:ext>
            </a:extLst>
          </a:blip>
          <a:stretch>
            <a:fillRect/>
          </a:stretch>
        </p:blipFill>
        <p:spPr>
          <a:xfrm>
            <a:off x="5716064" y="2348880"/>
            <a:ext cx="1137206" cy="639678"/>
          </a:xfrm>
          <a:prstGeom prst="rect">
            <a:avLst/>
          </a:prstGeom>
        </p:spPr>
      </p:pic>
      <p:sp>
        <p:nvSpPr>
          <p:cNvPr id="3" name="TextovéPole 2">
            <a:extLst>
              <a:ext uri="{FF2B5EF4-FFF2-40B4-BE49-F238E27FC236}">
                <a16:creationId xmlns:a16="http://schemas.microsoft.com/office/drawing/2014/main" id="{BCC5FF68-DD40-4CDE-9A0D-2CDF707E819B}"/>
              </a:ext>
            </a:extLst>
          </p:cNvPr>
          <p:cNvSpPr txBox="1"/>
          <p:nvPr/>
        </p:nvSpPr>
        <p:spPr>
          <a:xfrm>
            <a:off x="5760434" y="5103918"/>
            <a:ext cx="825680" cy="769441"/>
          </a:xfrm>
          <a:prstGeom prst="rect">
            <a:avLst/>
          </a:prstGeom>
          <a:noFill/>
        </p:spPr>
        <p:txBody>
          <a:bodyPr wrap="square" rtlCol="0">
            <a:spAutoFit/>
          </a:bodyPr>
          <a:lstStyle/>
          <a:p>
            <a:r>
              <a:rPr lang="cs-CZ" sz="4400" dirty="0">
                <a:solidFill>
                  <a:srgbClr val="FF0000"/>
                </a:solidFill>
              </a:rPr>
              <a:t>E!</a:t>
            </a:r>
          </a:p>
        </p:txBody>
      </p:sp>
      <p:sp>
        <p:nvSpPr>
          <p:cNvPr id="9" name="TextovéPole 8">
            <a:extLst>
              <a:ext uri="{FF2B5EF4-FFF2-40B4-BE49-F238E27FC236}">
                <a16:creationId xmlns:a16="http://schemas.microsoft.com/office/drawing/2014/main" id="{112D569C-55AE-4651-AF71-48C458E57804}"/>
              </a:ext>
            </a:extLst>
          </p:cNvPr>
          <p:cNvSpPr txBox="1"/>
          <p:nvPr/>
        </p:nvSpPr>
        <p:spPr>
          <a:xfrm>
            <a:off x="6268746" y="5122364"/>
            <a:ext cx="771371" cy="461665"/>
          </a:xfrm>
          <a:prstGeom prst="rect">
            <a:avLst/>
          </a:prstGeom>
          <a:noFill/>
        </p:spPr>
        <p:txBody>
          <a:bodyPr wrap="square" rtlCol="0">
            <a:spAutoFit/>
          </a:bodyPr>
          <a:lstStyle/>
          <a:p>
            <a:r>
              <a:rPr lang="cs-CZ" sz="1200" dirty="0"/>
              <a:t>Umělé</a:t>
            </a:r>
          </a:p>
          <a:p>
            <a:r>
              <a:rPr lang="cs-CZ" sz="1200" dirty="0"/>
              <a:t>hnojivo</a:t>
            </a:r>
          </a:p>
        </p:txBody>
      </p:sp>
      <p:sp>
        <p:nvSpPr>
          <p:cNvPr id="19" name="TextovéPole 18">
            <a:extLst>
              <a:ext uri="{FF2B5EF4-FFF2-40B4-BE49-F238E27FC236}">
                <a16:creationId xmlns:a16="http://schemas.microsoft.com/office/drawing/2014/main" id="{6FCA642A-52A2-4A25-B931-714B2AA8FCB9}"/>
              </a:ext>
            </a:extLst>
          </p:cNvPr>
          <p:cNvSpPr txBox="1"/>
          <p:nvPr/>
        </p:nvSpPr>
        <p:spPr>
          <a:xfrm>
            <a:off x="8615790" y="5472488"/>
            <a:ext cx="821300" cy="646331"/>
          </a:xfrm>
          <a:prstGeom prst="rect">
            <a:avLst/>
          </a:prstGeom>
          <a:noFill/>
        </p:spPr>
        <p:txBody>
          <a:bodyPr wrap="square" rtlCol="0">
            <a:spAutoFit/>
          </a:bodyPr>
          <a:lstStyle/>
          <a:p>
            <a:r>
              <a:rPr lang="cs-CZ" sz="1200" dirty="0"/>
              <a:t>Kompost, nebo kal spálit ?</a:t>
            </a:r>
          </a:p>
        </p:txBody>
      </p:sp>
      <p:sp>
        <p:nvSpPr>
          <p:cNvPr id="21" name="TextovéPole 20">
            <a:extLst>
              <a:ext uri="{FF2B5EF4-FFF2-40B4-BE49-F238E27FC236}">
                <a16:creationId xmlns:a16="http://schemas.microsoft.com/office/drawing/2014/main" id="{D79F6675-CA7A-4AFB-8F8A-FFFE27378A34}"/>
              </a:ext>
            </a:extLst>
          </p:cNvPr>
          <p:cNvSpPr txBox="1"/>
          <p:nvPr/>
        </p:nvSpPr>
        <p:spPr>
          <a:xfrm>
            <a:off x="7679278" y="5472488"/>
            <a:ext cx="1096993" cy="769441"/>
          </a:xfrm>
          <a:prstGeom prst="rect">
            <a:avLst/>
          </a:prstGeom>
          <a:noFill/>
        </p:spPr>
        <p:txBody>
          <a:bodyPr wrap="square" rtlCol="0">
            <a:spAutoFit/>
          </a:bodyPr>
          <a:lstStyle/>
          <a:p>
            <a:r>
              <a:rPr lang="cs-CZ" sz="4400" dirty="0">
                <a:solidFill>
                  <a:srgbClr val="FF0000"/>
                </a:solidFill>
              </a:rPr>
              <a:t>C02</a:t>
            </a:r>
          </a:p>
        </p:txBody>
      </p:sp>
    </p:spTree>
    <p:extLst>
      <p:ext uri="{BB962C8B-B14F-4D97-AF65-F5344CB8AC3E}">
        <p14:creationId xmlns:p14="http://schemas.microsoft.com/office/powerpoint/2010/main" val="15604550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3F1F50-FFA0-4EDC-B6BD-C40054B74D9A}"/>
              </a:ext>
            </a:extLst>
          </p:cNvPr>
          <p:cNvSpPr>
            <a:spLocks noGrp="1"/>
          </p:cNvSpPr>
          <p:nvPr>
            <p:ph type="title"/>
          </p:nvPr>
        </p:nvSpPr>
        <p:spPr/>
        <p:txBody>
          <a:bodyPr>
            <a:normAutofit fontScale="90000"/>
          </a:bodyPr>
          <a:lstStyle/>
          <a:p>
            <a:r>
              <a:rPr lang="cs-CZ" dirty="0"/>
              <a:t>Dva příběhy – hodnocení z hlediska udržitelnosti</a:t>
            </a:r>
            <a:br>
              <a:rPr lang="cs-CZ" dirty="0"/>
            </a:br>
            <a:r>
              <a:rPr lang="cs-CZ" sz="2000" dirty="0"/>
              <a:t>jeden krátký se suchým záchodem</a:t>
            </a:r>
          </a:p>
        </p:txBody>
      </p:sp>
      <p:graphicFrame>
        <p:nvGraphicFramePr>
          <p:cNvPr id="4" name="Zástupný obsah 3">
            <a:extLst>
              <a:ext uri="{FF2B5EF4-FFF2-40B4-BE49-F238E27FC236}">
                <a16:creationId xmlns:a16="http://schemas.microsoft.com/office/drawing/2014/main" id="{808C13E0-DBA6-483F-B706-BFA8F0615457}"/>
              </a:ext>
            </a:extLst>
          </p:cNvPr>
          <p:cNvGraphicFramePr>
            <a:graphicFrameLocks noGrp="1"/>
          </p:cNvGraphicFramePr>
          <p:nvPr>
            <p:ph idx="1"/>
          </p:nvPr>
        </p:nvGraphicFramePr>
        <p:xfrm>
          <a:off x="6311230" y="2276872"/>
          <a:ext cx="3888432" cy="3589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ástupný obsah 2">
            <a:extLst>
              <a:ext uri="{FF2B5EF4-FFF2-40B4-BE49-F238E27FC236}">
                <a16:creationId xmlns:a16="http://schemas.microsoft.com/office/drawing/2014/main" id="{BB56E70A-28C8-46EE-A634-BD42CED323C7}"/>
              </a:ext>
            </a:extLst>
          </p:cNvPr>
          <p:cNvSpPr txBox="1">
            <a:spLocks/>
          </p:cNvSpPr>
          <p:nvPr/>
        </p:nvSpPr>
        <p:spPr>
          <a:xfrm>
            <a:off x="262559" y="1600201"/>
            <a:ext cx="504056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cs-CZ" dirty="0"/>
              <a:t>„Kadibudka“ </a:t>
            </a:r>
            <a:r>
              <a:rPr lang="cs-CZ" sz="1400" dirty="0"/>
              <a:t>(moderní suchý záchod)</a:t>
            </a:r>
          </a:p>
          <a:p>
            <a:pPr>
              <a:defRPr/>
            </a:pPr>
            <a:r>
              <a:rPr lang="cs-CZ" dirty="0"/>
              <a:t>Případně zkompostuji</a:t>
            </a:r>
          </a:p>
          <a:p>
            <a:pPr>
              <a:defRPr/>
            </a:pPr>
            <a:r>
              <a:rPr lang="cs-CZ" dirty="0"/>
              <a:t>Použiji jako hnojivo</a:t>
            </a:r>
          </a:p>
          <a:p>
            <a:pPr>
              <a:defRPr/>
            </a:pPr>
            <a:r>
              <a:rPr lang="cs-CZ" dirty="0"/>
              <a:t>a ??? </a:t>
            </a:r>
            <a:r>
              <a:rPr lang="cs-CZ" sz="1600" dirty="0"/>
              <a:t>(náklady a vlastní práce..)</a:t>
            </a:r>
          </a:p>
        </p:txBody>
      </p:sp>
      <p:pic>
        <p:nvPicPr>
          <p:cNvPr id="7" name="Obrázek 6">
            <a:extLst>
              <a:ext uri="{FF2B5EF4-FFF2-40B4-BE49-F238E27FC236}">
                <a16:creationId xmlns:a16="http://schemas.microsoft.com/office/drawing/2014/main" id="{4F231E30-5E75-4672-90EB-B81AB89486D9}"/>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7922872" y="1628498"/>
            <a:ext cx="304792" cy="609584"/>
          </a:xfrm>
          <a:prstGeom prst="rect">
            <a:avLst/>
          </a:prstGeom>
        </p:spPr>
      </p:pic>
      <p:pic>
        <p:nvPicPr>
          <p:cNvPr id="8" name="Obrázek 7">
            <a:extLst>
              <a:ext uri="{FF2B5EF4-FFF2-40B4-BE49-F238E27FC236}">
                <a16:creationId xmlns:a16="http://schemas.microsoft.com/office/drawing/2014/main" id="{C3936429-D772-4991-BEBA-D3B50D89781B}"/>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8183438" y="1772816"/>
            <a:ext cx="304792" cy="609584"/>
          </a:xfrm>
          <a:prstGeom prst="rect">
            <a:avLst/>
          </a:prstGeom>
        </p:spPr>
      </p:pic>
      <p:pic>
        <p:nvPicPr>
          <p:cNvPr id="10" name="Obrázek 9">
            <a:extLst>
              <a:ext uri="{FF2B5EF4-FFF2-40B4-BE49-F238E27FC236}">
                <a16:creationId xmlns:a16="http://schemas.microsoft.com/office/drawing/2014/main" id="{11EF367B-E664-4D93-9CC2-C9A8664AFA66}"/>
              </a:ext>
            </a:extLst>
          </p:cNvPr>
          <p:cNvPicPr>
            <a:picLocks noChangeAspect="1"/>
          </p:cNvPicPr>
          <p:nvPr/>
        </p:nvPicPr>
        <p: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5879183" y="4956425"/>
            <a:ext cx="1656408" cy="829864"/>
          </a:xfrm>
          <a:prstGeom prst="rect">
            <a:avLst/>
          </a:prstGeom>
        </p:spPr>
      </p:pic>
      <p:pic>
        <p:nvPicPr>
          <p:cNvPr id="20" name="Obrázek 19">
            <a:extLst>
              <a:ext uri="{FF2B5EF4-FFF2-40B4-BE49-F238E27FC236}">
                <a16:creationId xmlns:a16="http://schemas.microsoft.com/office/drawing/2014/main" id="{1C508A91-02CB-4C0A-9C22-99585803DF0A}"/>
              </a:ext>
            </a:extLst>
          </p:cNvPr>
          <p:cNvPicPr>
            <a:picLocks noChangeAspect="1"/>
          </p:cNvPicPr>
          <p:nvPr/>
        </p:nvPicPr>
        <p:blipFill>
          <a:blip r:embed="rId11" cstate="screen">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5763592" y="2170112"/>
            <a:ext cx="815451" cy="612068"/>
          </a:xfrm>
          <a:prstGeom prst="rect">
            <a:avLst/>
          </a:prstGeom>
        </p:spPr>
      </p:pic>
      <p:pic>
        <p:nvPicPr>
          <p:cNvPr id="27" name="Obrázek 26">
            <a:extLst>
              <a:ext uri="{FF2B5EF4-FFF2-40B4-BE49-F238E27FC236}">
                <a16:creationId xmlns:a16="http://schemas.microsoft.com/office/drawing/2014/main" id="{631ADEA1-3634-45C9-815E-D1F51724AD70}"/>
              </a:ext>
            </a:extLst>
          </p:cNvPr>
          <p:cNvPicPr>
            <a:picLocks noChangeAspect="1"/>
          </p:cNvPicPr>
          <p:nvPr/>
        </p:nvPicPr>
        <p:blipFill>
          <a:blip r:embed="rId13" cstate="screen">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110849" y="1888685"/>
            <a:ext cx="787221" cy="524038"/>
          </a:xfrm>
          <a:prstGeom prst="rect">
            <a:avLst/>
          </a:prstGeom>
        </p:spPr>
      </p:pic>
      <p:pic>
        <p:nvPicPr>
          <p:cNvPr id="17" name="Obrázek 1">
            <a:extLst>
              <a:ext uri="{FF2B5EF4-FFF2-40B4-BE49-F238E27FC236}">
                <a16:creationId xmlns:a16="http://schemas.microsoft.com/office/drawing/2014/main" id="{4F904C94-856C-4DD8-ADFC-7ED648E9A563}"/>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88062" y="4026609"/>
            <a:ext cx="321786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627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a:extLst>
              <a:ext uri="{FF2B5EF4-FFF2-40B4-BE49-F238E27FC236}">
                <a16:creationId xmlns:a16="http://schemas.microsoft.com/office/drawing/2014/main" id="{2CD44B12-6F64-434B-BD08-4F7C2C6DF1DF}"/>
              </a:ext>
            </a:extLst>
          </p:cNvPr>
          <p:cNvSpPr>
            <a:spLocks noGrp="1"/>
          </p:cNvSpPr>
          <p:nvPr>
            <p:ph type="title"/>
          </p:nvPr>
        </p:nvSpPr>
        <p:spPr/>
        <p:txBody>
          <a:bodyPr>
            <a:normAutofit fontScale="90000"/>
          </a:bodyPr>
          <a:lstStyle/>
          <a:p>
            <a:r>
              <a:rPr lang="cs-CZ" altLang="cs-CZ" dirty="0"/>
              <a:t>Kontrola odtokových parametrů pomocí vzorků</a:t>
            </a:r>
            <a:br>
              <a:rPr lang="cs-CZ" altLang="cs-CZ" dirty="0"/>
            </a:br>
            <a:r>
              <a:rPr lang="cs-CZ" altLang="cs-CZ" dirty="0"/>
              <a:t>- námět z Rakouska</a:t>
            </a:r>
          </a:p>
        </p:txBody>
      </p:sp>
      <p:sp>
        <p:nvSpPr>
          <p:cNvPr id="24579" name="Zástupný symbol pro obsah 2">
            <a:extLst>
              <a:ext uri="{FF2B5EF4-FFF2-40B4-BE49-F238E27FC236}">
                <a16:creationId xmlns:a16="http://schemas.microsoft.com/office/drawing/2014/main" id="{4C21DD3D-69FE-4DA3-B5CD-30F90BE16B6D}"/>
              </a:ext>
            </a:extLst>
          </p:cNvPr>
          <p:cNvSpPr>
            <a:spLocks noGrp="1"/>
          </p:cNvSpPr>
          <p:nvPr>
            <p:ph idx="1"/>
          </p:nvPr>
        </p:nvSpPr>
        <p:spPr>
          <a:xfrm>
            <a:off x="910630" y="1556793"/>
            <a:ext cx="10729192" cy="3960440"/>
          </a:xfrm>
        </p:spPr>
        <p:txBody>
          <a:bodyPr>
            <a:normAutofit fontScale="85000" lnSpcReduction="10000"/>
          </a:bodyPr>
          <a:lstStyle/>
          <a:p>
            <a:r>
              <a:rPr lang="cs-CZ" altLang="cs-CZ" dirty="0"/>
              <a:t>Kontrola funkce čistírny na základě jediného odtokového parametru, kterým je amoniakální dusík</a:t>
            </a:r>
          </a:p>
          <a:p>
            <a:pPr lvl="1"/>
            <a:r>
              <a:rPr lang="cs-CZ" altLang="cs-CZ" dirty="0"/>
              <a:t>Viz rakouská norma do 50 EO (</a:t>
            </a:r>
            <a:r>
              <a:rPr lang="cs-CZ" altLang="cs-CZ" dirty="0" err="1"/>
              <a:t>Önorm</a:t>
            </a:r>
            <a:r>
              <a:rPr lang="cs-CZ" altLang="cs-CZ" dirty="0"/>
              <a:t> B 2502-1:2007), která stanovuje odtokové limity pro čistírny do 50 EO pro BSK</a:t>
            </a:r>
            <a:r>
              <a:rPr lang="cs-CZ" altLang="cs-CZ" baseline="-25000" dirty="0"/>
              <a:t>5</a:t>
            </a:r>
            <a:r>
              <a:rPr lang="cs-CZ" altLang="cs-CZ" dirty="0"/>
              <a:t> = 25 mg/l; CHSK = 90 mg/l; TOC = 30 mg/l; </a:t>
            </a:r>
            <a:r>
              <a:rPr lang="cs-CZ" altLang="cs-CZ" dirty="0" err="1"/>
              <a:t>usaditelné</a:t>
            </a:r>
            <a:r>
              <a:rPr lang="cs-CZ" altLang="cs-CZ" dirty="0"/>
              <a:t> látky 0,3 ml/l a NH</a:t>
            </a:r>
            <a:r>
              <a:rPr lang="cs-CZ" altLang="cs-CZ" baseline="-25000" dirty="0"/>
              <a:t>4</a:t>
            </a:r>
            <a:r>
              <a:rPr lang="cs-CZ" altLang="cs-CZ" dirty="0"/>
              <a:t>-N při teplotě nad 12°C do 10 mg/l. </a:t>
            </a:r>
          </a:p>
          <a:p>
            <a:pPr lvl="1"/>
            <a:r>
              <a:rPr lang="cs-CZ" altLang="cs-CZ" dirty="0"/>
              <a:t>dle odstavce 10.2.2, platí, že pokud je při kontrole dosaženo odtokové hodnoty NH</a:t>
            </a:r>
            <a:r>
              <a:rPr lang="cs-CZ" altLang="cs-CZ" baseline="-25000" dirty="0"/>
              <a:t>4</a:t>
            </a:r>
            <a:r>
              <a:rPr lang="cs-CZ" altLang="cs-CZ" dirty="0"/>
              <a:t>-N nižší než 5 mg/l, pak není třeba provádět analýzy dalších kvalitativních parametrů a čistírna se považuje za funkční. </a:t>
            </a:r>
          </a:p>
          <a:p>
            <a:r>
              <a:rPr lang="cs-CZ" altLang="cs-CZ" dirty="0"/>
              <a:t>Jednoduché, efektní, levné….námět jak snížit náklady na provoz </a:t>
            </a:r>
            <a:r>
              <a:rPr lang="cs-CZ" altLang="cs-CZ" dirty="0" err="1"/>
              <a:t>decentrálu</a:t>
            </a:r>
            <a:r>
              <a:rPr lang="cs-CZ" altLang="cs-CZ" dirty="0"/>
              <a:t> pro provozovatele…</a:t>
            </a:r>
          </a:p>
          <a:p>
            <a:pPr lvl="1"/>
            <a:endParaRPr lang="cs-CZ" altLang="cs-CZ" dirty="0"/>
          </a:p>
          <a:p>
            <a:pPr lvl="1"/>
            <a:endParaRPr lang="cs-CZ" altLang="cs-CZ"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CDB8833-DC8F-4898-A795-4FAE53CE0172}"/>
              </a:ext>
            </a:extLst>
          </p:cNvPr>
          <p:cNvSpPr>
            <a:spLocks noGrp="1" noChangeArrowheads="1"/>
          </p:cNvSpPr>
          <p:nvPr>
            <p:ph type="title"/>
          </p:nvPr>
        </p:nvSpPr>
        <p:spPr/>
        <p:txBody>
          <a:bodyPr/>
          <a:lstStyle/>
          <a:p>
            <a:pPr eaLnBrk="1" hangingPunct="1"/>
            <a:r>
              <a:rPr lang="cs-CZ" altLang="cs-CZ" sz="4000" dirty="0"/>
              <a:t>Možnosti sledování provozu DČOV na dálku </a:t>
            </a:r>
          </a:p>
        </p:txBody>
      </p:sp>
      <p:sp>
        <p:nvSpPr>
          <p:cNvPr id="38915" name="Rectangle 3">
            <a:extLst>
              <a:ext uri="{FF2B5EF4-FFF2-40B4-BE49-F238E27FC236}">
                <a16:creationId xmlns:a16="http://schemas.microsoft.com/office/drawing/2014/main" id="{0957B92B-817B-410F-BF96-B10449A39337}"/>
              </a:ext>
            </a:extLst>
          </p:cNvPr>
          <p:cNvSpPr>
            <a:spLocks noGrp="1" noChangeArrowheads="1"/>
          </p:cNvSpPr>
          <p:nvPr>
            <p:ph type="body" sz="half" idx="1"/>
          </p:nvPr>
        </p:nvSpPr>
        <p:spPr>
          <a:xfrm>
            <a:off x="910630" y="1556792"/>
            <a:ext cx="4392612" cy="4525962"/>
          </a:xfrm>
        </p:spPr>
        <p:txBody>
          <a:bodyPr/>
          <a:lstStyle/>
          <a:p>
            <a:pPr eaLnBrk="1" hangingPunct="1">
              <a:lnSpc>
                <a:spcPct val="90000"/>
              </a:lnSpc>
            </a:pPr>
            <a:r>
              <a:rPr lang="cs-CZ" altLang="cs-CZ" sz="2800" dirty="0"/>
              <a:t>Jak je možné sledovat funkčnost a provoz DČOV?</a:t>
            </a:r>
          </a:p>
          <a:p>
            <a:pPr lvl="1" eaLnBrk="1" hangingPunct="1">
              <a:lnSpc>
                <a:spcPct val="90000"/>
              </a:lnSpc>
            </a:pPr>
            <a:r>
              <a:rPr lang="cs-CZ" altLang="cs-CZ" sz="2400" dirty="0"/>
              <a:t>monitorováním mechanických částí,</a:t>
            </a:r>
          </a:p>
          <a:p>
            <a:pPr lvl="1" eaLnBrk="1" hangingPunct="1">
              <a:lnSpc>
                <a:spcPct val="90000"/>
              </a:lnSpc>
            </a:pPr>
            <a:r>
              <a:rPr lang="cs-CZ" altLang="cs-CZ" sz="2400" dirty="0"/>
              <a:t>monitorováním technologických vlastností,</a:t>
            </a:r>
          </a:p>
          <a:p>
            <a:pPr lvl="1" eaLnBrk="1" hangingPunct="1">
              <a:lnSpc>
                <a:spcPct val="90000"/>
              </a:lnSpc>
            </a:pPr>
            <a:r>
              <a:rPr lang="cs-CZ" altLang="cs-CZ" sz="2400" dirty="0"/>
              <a:t>monitorováním vyčištěné vody,</a:t>
            </a:r>
          </a:p>
          <a:p>
            <a:pPr lvl="1" eaLnBrk="1" hangingPunct="1">
              <a:lnSpc>
                <a:spcPct val="90000"/>
              </a:lnSpc>
            </a:pPr>
            <a:r>
              <a:rPr lang="cs-CZ" altLang="cs-CZ" sz="2400" dirty="0"/>
              <a:t>monitorováním servisních prací.</a:t>
            </a:r>
          </a:p>
          <a:p>
            <a:pPr lvl="1" eaLnBrk="1" hangingPunct="1">
              <a:lnSpc>
                <a:spcPct val="90000"/>
              </a:lnSpc>
            </a:pPr>
            <a:endParaRPr lang="cs-CZ" altLang="cs-CZ" sz="2400" dirty="0"/>
          </a:p>
          <a:p>
            <a:pPr lvl="1" eaLnBrk="1" hangingPunct="1">
              <a:lnSpc>
                <a:spcPct val="90000"/>
              </a:lnSpc>
            </a:pPr>
            <a:endParaRPr lang="cs-CZ" altLang="cs-CZ" sz="2400" dirty="0"/>
          </a:p>
        </p:txBody>
      </p:sp>
      <p:pic>
        <p:nvPicPr>
          <p:cNvPr id="38916" name="Picture 4" descr="DSC00009">
            <a:extLst>
              <a:ext uri="{FF2B5EF4-FFF2-40B4-BE49-F238E27FC236}">
                <a16:creationId xmlns:a16="http://schemas.microsoft.com/office/drawing/2014/main" id="{8EFBDD36-3507-47DE-925A-7F000A151B32}"/>
              </a:ext>
            </a:extLst>
          </p:cNvPr>
          <p:cNvPicPr>
            <a:picLocks noGrp="1" noChangeAspect="1" noChangeArrowheads="1"/>
          </p:cNvPicPr>
          <p:nvPr>
            <p:ph sz="quarter" idx="3"/>
          </p:nvPr>
        </p:nvPicPr>
        <p:blipFill>
          <a:blip r:embed="rId2">
            <a:extLst>
              <a:ext uri="{28A0092B-C50C-407E-A947-70E740481C1C}">
                <a14:useLocalDpi xmlns:a14="http://schemas.microsoft.com/office/drawing/2010/main"/>
              </a:ext>
            </a:extLst>
          </a:blip>
          <a:srcRect/>
          <a:stretch>
            <a:fillRect/>
          </a:stretch>
        </p:blipFill>
        <p:spPr>
          <a:xfrm>
            <a:off x="6563953" y="1761405"/>
            <a:ext cx="3298825" cy="439578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a:extLst>
              <a:ext uri="{FF2B5EF4-FFF2-40B4-BE49-F238E27FC236}">
                <a16:creationId xmlns:a16="http://schemas.microsoft.com/office/drawing/2014/main" id="{740A8944-312E-4810-8E39-BE0705E05E07}"/>
              </a:ext>
            </a:extLst>
          </p:cNvPr>
          <p:cNvSpPr>
            <a:spLocks noGrp="1"/>
          </p:cNvSpPr>
          <p:nvPr>
            <p:ph type="title"/>
          </p:nvPr>
        </p:nvSpPr>
        <p:spPr>
          <a:xfrm>
            <a:off x="2068728" y="303213"/>
            <a:ext cx="7886700" cy="1325563"/>
          </a:xfrm>
        </p:spPr>
        <p:txBody>
          <a:bodyPr/>
          <a:lstStyle/>
          <a:p>
            <a:r>
              <a:rPr lang="cs-CZ" altLang="cs-CZ" dirty="0"/>
              <a:t>Systém monitorování, GSM, IOT, ?</a:t>
            </a:r>
          </a:p>
        </p:txBody>
      </p:sp>
      <p:sp>
        <p:nvSpPr>
          <p:cNvPr id="39939" name="Zástupný symbol pro obsah 2">
            <a:extLst>
              <a:ext uri="{FF2B5EF4-FFF2-40B4-BE49-F238E27FC236}">
                <a16:creationId xmlns:a16="http://schemas.microsoft.com/office/drawing/2014/main" id="{7129D3A6-8822-4B6F-98BA-66604568CCE5}"/>
              </a:ext>
            </a:extLst>
          </p:cNvPr>
          <p:cNvSpPr>
            <a:spLocks noGrp="1"/>
          </p:cNvSpPr>
          <p:nvPr>
            <p:ph idx="1"/>
          </p:nvPr>
        </p:nvSpPr>
        <p:spPr/>
        <p:txBody>
          <a:bodyPr/>
          <a:lstStyle/>
          <a:p>
            <a:r>
              <a:rPr lang="cs-CZ" altLang="cs-CZ" b="1" dirty="0"/>
              <a:t>Např. AS – GSM/D</a:t>
            </a:r>
            <a:endParaRPr lang="cs-CZ" altLang="cs-CZ" dirty="0"/>
          </a:p>
          <a:p>
            <a:pPr lvl="1"/>
            <a:r>
              <a:rPr lang="cs-CZ" altLang="cs-CZ" dirty="0"/>
              <a:t>systému přenosu informací sítí GSM                               pomocí SMS zpráv</a:t>
            </a:r>
          </a:p>
          <a:p>
            <a:pPr lvl="1"/>
            <a:r>
              <a:rPr lang="cs-CZ" altLang="cs-CZ" dirty="0"/>
              <a:t>SIM karta pro GSM brány</a:t>
            </a:r>
          </a:p>
          <a:p>
            <a:pPr lvl="1"/>
            <a:r>
              <a:rPr lang="cs-CZ" altLang="cs-CZ" dirty="0"/>
              <a:t>Napájení (chránička do ČOV)</a:t>
            </a:r>
          </a:p>
        </p:txBody>
      </p:sp>
      <p:pic>
        <p:nvPicPr>
          <p:cNvPr id="39940" name="Obrázek 3" descr="C:\Users\mploteny\Desktop\Telemetrie\_IGP9047.JPG">
            <a:extLst>
              <a:ext uri="{FF2B5EF4-FFF2-40B4-BE49-F238E27FC236}">
                <a16:creationId xmlns:a16="http://schemas.microsoft.com/office/drawing/2014/main" id="{82C67147-673A-4A07-A75F-763BCE1D2D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11331" y="1628775"/>
            <a:ext cx="22542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Obrázek 4">
            <a:extLst>
              <a:ext uri="{FF2B5EF4-FFF2-40B4-BE49-F238E27FC236}">
                <a16:creationId xmlns:a16="http://schemas.microsoft.com/office/drawing/2014/main" id="{EDA34902-7C77-485A-87B4-2DCEB060E5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7420" y="4424364"/>
            <a:ext cx="57626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a:extLst>
              <a:ext uri="{FF2B5EF4-FFF2-40B4-BE49-F238E27FC236}">
                <a16:creationId xmlns:a16="http://schemas.microsoft.com/office/drawing/2014/main" id="{EC89576C-4AE5-406B-953E-1DC62112ED7F}"/>
              </a:ext>
            </a:extLst>
          </p:cNvPr>
          <p:cNvSpPr>
            <a:spLocks noGrp="1"/>
          </p:cNvSpPr>
          <p:nvPr>
            <p:ph type="title"/>
          </p:nvPr>
        </p:nvSpPr>
        <p:spPr/>
        <p:txBody>
          <a:bodyPr/>
          <a:lstStyle/>
          <a:p>
            <a:r>
              <a:rPr lang="cs-CZ" altLang="cs-CZ"/>
              <a:t>Nové a inovované výrobky</a:t>
            </a:r>
          </a:p>
        </p:txBody>
      </p:sp>
      <p:sp>
        <p:nvSpPr>
          <p:cNvPr id="40963" name="Zástupný symbol pro obsah 2">
            <a:extLst>
              <a:ext uri="{FF2B5EF4-FFF2-40B4-BE49-F238E27FC236}">
                <a16:creationId xmlns:a16="http://schemas.microsoft.com/office/drawing/2014/main" id="{45E9BEA6-4D96-4330-909C-D7BFC2A3B06A}"/>
              </a:ext>
            </a:extLst>
          </p:cNvPr>
          <p:cNvSpPr>
            <a:spLocks noGrp="1"/>
          </p:cNvSpPr>
          <p:nvPr>
            <p:ph idx="1"/>
          </p:nvPr>
        </p:nvSpPr>
        <p:spPr>
          <a:xfrm>
            <a:off x="1980406" y="1412876"/>
            <a:ext cx="8229600" cy="4525963"/>
          </a:xfrm>
        </p:spPr>
        <p:txBody>
          <a:bodyPr/>
          <a:lstStyle/>
          <a:p>
            <a:r>
              <a:rPr lang="cs-CZ" altLang="cs-CZ" dirty="0"/>
              <a:t>Dálkový přenos poruch k domovním ČOV</a:t>
            </a:r>
          </a:p>
        </p:txBody>
      </p:sp>
      <p:pic>
        <p:nvPicPr>
          <p:cNvPr id="40964" name="Picture 4" descr="konkrétní možnosti sled_1">
            <a:extLst>
              <a:ext uri="{FF2B5EF4-FFF2-40B4-BE49-F238E27FC236}">
                <a16:creationId xmlns:a16="http://schemas.microsoft.com/office/drawing/2014/main" id="{B7439AE0-195B-4A74-9701-B782EA66137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418" r="12405" b="19843"/>
          <a:stretch>
            <a:fillRect/>
          </a:stretch>
        </p:blipFill>
        <p:spPr bwMode="auto">
          <a:xfrm>
            <a:off x="2597945" y="1989139"/>
            <a:ext cx="69945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a:extLst>
              <a:ext uri="{FF2B5EF4-FFF2-40B4-BE49-F238E27FC236}">
                <a16:creationId xmlns:a16="http://schemas.microsoft.com/office/drawing/2014/main" id="{C672BF81-8F2C-4D4B-8A60-5B371C755A8B}"/>
              </a:ext>
            </a:extLst>
          </p:cNvPr>
          <p:cNvSpPr>
            <a:spLocks noGrp="1"/>
          </p:cNvSpPr>
          <p:nvPr>
            <p:ph type="title"/>
          </p:nvPr>
        </p:nvSpPr>
        <p:spPr/>
        <p:txBody>
          <a:bodyPr/>
          <a:lstStyle/>
          <a:p>
            <a:r>
              <a:rPr lang="cs-CZ" altLang="cs-CZ"/>
              <a:t>Systém k monitorování např. MBR</a:t>
            </a:r>
          </a:p>
        </p:txBody>
      </p:sp>
      <p:sp>
        <p:nvSpPr>
          <p:cNvPr id="41987" name="Zástupný symbol pro obsah 2">
            <a:extLst>
              <a:ext uri="{FF2B5EF4-FFF2-40B4-BE49-F238E27FC236}">
                <a16:creationId xmlns:a16="http://schemas.microsoft.com/office/drawing/2014/main" id="{AC82BC69-4B8B-4F42-B430-4D0B8EF560FE}"/>
              </a:ext>
            </a:extLst>
          </p:cNvPr>
          <p:cNvSpPr>
            <a:spLocks noGrp="1"/>
          </p:cNvSpPr>
          <p:nvPr>
            <p:ph idx="1"/>
          </p:nvPr>
        </p:nvSpPr>
        <p:spPr>
          <a:xfrm>
            <a:off x="1918494" y="1717676"/>
            <a:ext cx="8229600" cy="4525963"/>
          </a:xfrm>
        </p:spPr>
        <p:txBody>
          <a:bodyPr/>
          <a:lstStyle/>
          <a:p>
            <a:r>
              <a:rPr lang="cs-CZ" altLang="cs-CZ" b="1" dirty="0"/>
              <a:t>AS – GSM/DP nebo IOT</a:t>
            </a:r>
          </a:p>
          <a:p>
            <a:pPr lvl="1"/>
            <a:r>
              <a:rPr lang="cs-CZ" altLang="cs-CZ" dirty="0"/>
              <a:t>Monitoruje navíc plovák                                              a chod  čerpadla u membrán</a:t>
            </a:r>
          </a:p>
          <a:p>
            <a:pPr lvl="1"/>
            <a:r>
              <a:rPr lang="cs-CZ" altLang="cs-CZ" dirty="0"/>
              <a:t>Ideální dát již do rozváděče                                      při dodávce</a:t>
            </a:r>
          </a:p>
          <a:p>
            <a:endParaRPr lang="cs-CZ" altLang="cs-CZ" dirty="0"/>
          </a:p>
        </p:txBody>
      </p:sp>
      <p:pic>
        <p:nvPicPr>
          <p:cNvPr id="41988" name="Obrázek 4">
            <a:extLst>
              <a:ext uri="{FF2B5EF4-FFF2-40B4-BE49-F238E27FC236}">
                <a16:creationId xmlns:a16="http://schemas.microsoft.com/office/drawing/2014/main" id="{B10DB2A1-2B15-4E90-9260-EE11064694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78856" y="4797426"/>
            <a:ext cx="48958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Obrázek 3" descr="C:\Users\mploteny\Desktop\Telemetrie\_IGP9050.JPG">
            <a:extLst>
              <a:ext uri="{FF2B5EF4-FFF2-40B4-BE49-F238E27FC236}">
                <a16:creationId xmlns:a16="http://schemas.microsoft.com/office/drawing/2014/main" id="{56407836-36D6-42D5-896E-8C39D13E56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74707" y="1412875"/>
            <a:ext cx="3097213"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ál 5">
            <a:extLst>
              <a:ext uri="{FF2B5EF4-FFF2-40B4-BE49-F238E27FC236}">
                <a16:creationId xmlns:a16="http://schemas.microsoft.com/office/drawing/2014/main" id="{85533FD8-C4C2-4462-ABAA-BED472A8EF66}"/>
              </a:ext>
            </a:extLst>
          </p:cNvPr>
          <p:cNvSpPr/>
          <p:nvPr/>
        </p:nvSpPr>
        <p:spPr>
          <a:xfrm>
            <a:off x="3450431" y="177801"/>
            <a:ext cx="6624638" cy="206057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 name="Dvaatřiceticípá hvězda 3">
            <a:extLst>
              <a:ext uri="{FF2B5EF4-FFF2-40B4-BE49-F238E27FC236}">
                <a16:creationId xmlns:a16="http://schemas.microsoft.com/office/drawing/2014/main" id="{FDBA15CC-30AE-4CFD-8DAD-CFBF7E79980B}"/>
              </a:ext>
            </a:extLst>
          </p:cNvPr>
          <p:cNvSpPr/>
          <p:nvPr/>
        </p:nvSpPr>
        <p:spPr>
          <a:xfrm>
            <a:off x="5818982" y="3040064"/>
            <a:ext cx="2016125" cy="1584325"/>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3200" b="1" dirty="0">
                <a:solidFill>
                  <a:schemeClr val="tx1"/>
                </a:solidFill>
              </a:rPr>
              <a:t>GSM</a:t>
            </a:r>
          </a:p>
        </p:txBody>
      </p:sp>
      <p:pic>
        <p:nvPicPr>
          <p:cNvPr id="43012" name="Picture 2" descr="http://img.freepik.com/free-photo/smart-phone-with-white-screen_318-35639.png?size=318&amp;ext=png">
            <a:extLst>
              <a:ext uri="{FF2B5EF4-FFF2-40B4-BE49-F238E27FC236}">
                <a16:creationId xmlns:a16="http://schemas.microsoft.com/office/drawing/2014/main" id="{FA31C7E0-08FF-449D-8D3F-1CD52979390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7507" y="3198814"/>
            <a:ext cx="12668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Šipka doprava 6">
            <a:extLst>
              <a:ext uri="{FF2B5EF4-FFF2-40B4-BE49-F238E27FC236}">
                <a16:creationId xmlns:a16="http://schemas.microsoft.com/office/drawing/2014/main" id="{872A7D13-464C-4607-8544-262E84B71724}"/>
              </a:ext>
            </a:extLst>
          </p:cNvPr>
          <p:cNvSpPr/>
          <p:nvPr/>
        </p:nvSpPr>
        <p:spPr>
          <a:xfrm>
            <a:off x="8227220" y="3644900"/>
            <a:ext cx="1081087" cy="374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Ovál 7">
            <a:extLst>
              <a:ext uri="{FF2B5EF4-FFF2-40B4-BE49-F238E27FC236}">
                <a16:creationId xmlns:a16="http://schemas.microsoft.com/office/drawing/2014/main" id="{FF95DB90-48DA-442A-A028-2B74125EA7C8}"/>
              </a:ext>
            </a:extLst>
          </p:cNvPr>
          <p:cNvSpPr/>
          <p:nvPr/>
        </p:nvSpPr>
        <p:spPr>
          <a:xfrm>
            <a:off x="1662906" y="3268663"/>
            <a:ext cx="1150938" cy="1008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000" b="1" dirty="0">
                <a:solidFill>
                  <a:schemeClr val="tx1"/>
                </a:solidFill>
              </a:rPr>
              <a:t>ČOV</a:t>
            </a:r>
          </a:p>
        </p:txBody>
      </p:sp>
      <p:sp>
        <p:nvSpPr>
          <p:cNvPr id="9" name="Obdélník 8">
            <a:extLst>
              <a:ext uri="{FF2B5EF4-FFF2-40B4-BE49-F238E27FC236}">
                <a16:creationId xmlns:a16="http://schemas.microsoft.com/office/drawing/2014/main" id="{B89FED59-C37C-4668-B393-FEE10CE0BF87}"/>
              </a:ext>
            </a:extLst>
          </p:cNvPr>
          <p:cNvSpPr/>
          <p:nvPr/>
        </p:nvSpPr>
        <p:spPr>
          <a:xfrm>
            <a:off x="3418682" y="2951164"/>
            <a:ext cx="936625" cy="1641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PLC </a:t>
            </a:r>
          </a:p>
          <a:p>
            <a:pPr algn="ctr">
              <a:defRPr/>
            </a:pPr>
            <a:r>
              <a:rPr lang="cs-CZ" dirty="0">
                <a:solidFill>
                  <a:schemeClr val="tx1"/>
                </a:solidFill>
              </a:rPr>
              <a:t>+</a:t>
            </a:r>
          </a:p>
          <a:p>
            <a:pPr algn="ctr">
              <a:defRPr/>
            </a:pPr>
            <a:r>
              <a:rPr lang="cs-CZ" dirty="0">
                <a:solidFill>
                  <a:schemeClr val="tx1"/>
                </a:solidFill>
              </a:rPr>
              <a:t> GSM</a:t>
            </a:r>
          </a:p>
          <a:p>
            <a:pPr algn="ctr">
              <a:defRPr/>
            </a:pPr>
            <a:r>
              <a:rPr lang="cs-CZ" dirty="0">
                <a:solidFill>
                  <a:schemeClr val="tx1"/>
                </a:solidFill>
              </a:rPr>
              <a:t>brána</a:t>
            </a:r>
          </a:p>
        </p:txBody>
      </p:sp>
      <p:cxnSp>
        <p:nvCxnSpPr>
          <p:cNvPr id="11" name="Přímá spojnice se šipkou 10">
            <a:extLst>
              <a:ext uri="{FF2B5EF4-FFF2-40B4-BE49-F238E27FC236}">
                <a16:creationId xmlns:a16="http://schemas.microsoft.com/office/drawing/2014/main" id="{AB0801BF-F577-42E4-9863-139C2C16003B}"/>
              </a:ext>
            </a:extLst>
          </p:cNvPr>
          <p:cNvCxnSpPr/>
          <p:nvPr/>
        </p:nvCxnSpPr>
        <p:spPr>
          <a:xfrm flipV="1">
            <a:off x="2813845" y="3773489"/>
            <a:ext cx="604837"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Šipka doprava 19">
            <a:extLst>
              <a:ext uri="{FF2B5EF4-FFF2-40B4-BE49-F238E27FC236}">
                <a16:creationId xmlns:a16="http://schemas.microsoft.com/office/drawing/2014/main" id="{6423BB93-88BD-4CAF-A319-92A15D5B7C31}"/>
              </a:ext>
            </a:extLst>
          </p:cNvPr>
          <p:cNvSpPr/>
          <p:nvPr/>
        </p:nvSpPr>
        <p:spPr>
          <a:xfrm>
            <a:off x="4755356" y="3644900"/>
            <a:ext cx="687388" cy="374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21" name="Přímá spojnice se šipkou 20">
            <a:extLst>
              <a:ext uri="{FF2B5EF4-FFF2-40B4-BE49-F238E27FC236}">
                <a16:creationId xmlns:a16="http://schemas.microsoft.com/office/drawing/2014/main" id="{688D9973-5096-4704-B483-134F31661071}"/>
              </a:ext>
            </a:extLst>
          </p:cNvPr>
          <p:cNvCxnSpPr/>
          <p:nvPr/>
        </p:nvCxnSpPr>
        <p:spPr>
          <a:xfrm flipV="1">
            <a:off x="2813845" y="3641725"/>
            <a:ext cx="604837"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Přímá spojnice se šipkou 21">
            <a:extLst>
              <a:ext uri="{FF2B5EF4-FFF2-40B4-BE49-F238E27FC236}">
                <a16:creationId xmlns:a16="http://schemas.microsoft.com/office/drawing/2014/main" id="{112D8E4E-B7A4-469D-BD6A-CD5CA8701712}"/>
              </a:ext>
            </a:extLst>
          </p:cNvPr>
          <p:cNvCxnSpPr/>
          <p:nvPr/>
        </p:nvCxnSpPr>
        <p:spPr>
          <a:xfrm flipV="1">
            <a:off x="2813845" y="3932239"/>
            <a:ext cx="604837"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Ovál 11">
            <a:extLst>
              <a:ext uri="{FF2B5EF4-FFF2-40B4-BE49-F238E27FC236}">
                <a16:creationId xmlns:a16="http://schemas.microsoft.com/office/drawing/2014/main" id="{3F022B71-E150-41EE-88CF-D723B2BDF30D}"/>
              </a:ext>
            </a:extLst>
          </p:cNvPr>
          <p:cNvSpPr/>
          <p:nvPr/>
        </p:nvSpPr>
        <p:spPr>
          <a:xfrm>
            <a:off x="3777457" y="684214"/>
            <a:ext cx="677863" cy="504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200" b="1" dirty="0">
                <a:solidFill>
                  <a:schemeClr val="tx1"/>
                </a:solidFill>
              </a:rPr>
              <a:t>ČOV</a:t>
            </a:r>
          </a:p>
        </p:txBody>
      </p:sp>
      <p:sp>
        <p:nvSpPr>
          <p:cNvPr id="13" name="Obdélník 12">
            <a:extLst>
              <a:ext uri="{FF2B5EF4-FFF2-40B4-BE49-F238E27FC236}">
                <a16:creationId xmlns:a16="http://schemas.microsoft.com/office/drawing/2014/main" id="{AED06ECE-9BEC-450B-8467-8B1E5D13360B}"/>
              </a:ext>
            </a:extLst>
          </p:cNvPr>
          <p:cNvSpPr/>
          <p:nvPr/>
        </p:nvSpPr>
        <p:spPr>
          <a:xfrm>
            <a:off x="5042695" y="525464"/>
            <a:ext cx="592137" cy="820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000" dirty="0">
                <a:solidFill>
                  <a:schemeClr val="tx1"/>
                </a:solidFill>
              </a:rPr>
              <a:t>PLC </a:t>
            </a:r>
          </a:p>
          <a:p>
            <a:pPr algn="ctr">
              <a:defRPr/>
            </a:pPr>
            <a:r>
              <a:rPr lang="cs-CZ" sz="1000" dirty="0">
                <a:solidFill>
                  <a:schemeClr val="tx1"/>
                </a:solidFill>
              </a:rPr>
              <a:t>+</a:t>
            </a:r>
          </a:p>
          <a:p>
            <a:pPr algn="ctr">
              <a:defRPr/>
            </a:pPr>
            <a:r>
              <a:rPr lang="cs-CZ" sz="1000" dirty="0">
                <a:solidFill>
                  <a:schemeClr val="tx1"/>
                </a:solidFill>
              </a:rPr>
              <a:t> GSM</a:t>
            </a:r>
          </a:p>
          <a:p>
            <a:pPr algn="ctr">
              <a:defRPr/>
            </a:pPr>
            <a:r>
              <a:rPr lang="cs-CZ" sz="1000" dirty="0">
                <a:solidFill>
                  <a:schemeClr val="tx1"/>
                </a:solidFill>
              </a:rPr>
              <a:t>brána</a:t>
            </a:r>
          </a:p>
        </p:txBody>
      </p:sp>
      <p:cxnSp>
        <p:nvCxnSpPr>
          <p:cNvPr id="14" name="Přímá spojnice se šipkou 13">
            <a:extLst>
              <a:ext uri="{FF2B5EF4-FFF2-40B4-BE49-F238E27FC236}">
                <a16:creationId xmlns:a16="http://schemas.microsoft.com/office/drawing/2014/main" id="{FFE30FC2-CADE-4266-863B-6497382EE5F9}"/>
              </a:ext>
            </a:extLst>
          </p:cNvPr>
          <p:cNvCxnSpPr/>
          <p:nvPr/>
        </p:nvCxnSpPr>
        <p:spPr>
          <a:xfrm flipV="1">
            <a:off x="4437856" y="909639"/>
            <a:ext cx="604838"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0396020C-2E2F-4C1F-BB50-DE776DBE851B}"/>
              </a:ext>
            </a:extLst>
          </p:cNvPr>
          <p:cNvCxnSpPr/>
          <p:nvPr/>
        </p:nvCxnSpPr>
        <p:spPr>
          <a:xfrm flipV="1">
            <a:off x="4437856" y="777875"/>
            <a:ext cx="604838"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8A9E0059-314B-465C-86F2-6E8045E15804}"/>
              </a:ext>
            </a:extLst>
          </p:cNvPr>
          <p:cNvCxnSpPr/>
          <p:nvPr/>
        </p:nvCxnSpPr>
        <p:spPr>
          <a:xfrm flipV="1">
            <a:off x="4437856" y="1068389"/>
            <a:ext cx="604838"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Ovál 16">
            <a:extLst>
              <a:ext uri="{FF2B5EF4-FFF2-40B4-BE49-F238E27FC236}">
                <a16:creationId xmlns:a16="http://schemas.microsoft.com/office/drawing/2014/main" id="{C3B60F64-F4D4-47C7-B8F1-8D3796097DCD}"/>
              </a:ext>
            </a:extLst>
          </p:cNvPr>
          <p:cNvSpPr/>
          <p:nvPr/>
        </p:nvSpPr>
        <p:spPr>
          <a:xfrm>
            <a:off x="7244557" y="684214"/>
            <a:ext cx="677863" cy="504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200" b="1" dirty="0">
                <a:solidFill>
                  <a:schemeClr val="tx1"/>
                </a:solidFill>
              </a:rPr>
              <a:t>ČOV</a:t>
            </a:r>
          </a:p>
        </p:txBody>
      </p:sp>
      <p:sp>
        <p:nvSpPr>
          <p:cNvPr id="18" name="Obdélník 17">
            <a:extLst>
              <a:ext uri="{FF2B5EF4-FFF2-40B4-BE49-F238E27FC236}">
                <a16:creationId xmlns:a16="http://schemas.microsoft.com/office/drawing/2014/main" id="{E77B68DE-8C80-40C1-90C4-538AE2B313FB}"/>
              </a:ext>
            </a:extLst>
          </p:cNvPr>
          <p:cNvSpPr/>
          <p:nvPr/>
        </p:nvSpPr>
        <p:spPr>
          <a:xfrm>
            <a:off x="8511381" y="525464"/>
            <a:ext cx="590550" cy="820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000" dirty="0">
                <a:solidFill>
                  <a:schemeClr val="tx1"/>
                </a:solidFill>
              </a:rPr>
              <a:t>PLC </a:t>
            </a:r>
          </a:p>
          <a:p>
            <a:pPr algn="ctr">
              <a:defRPr/>
            </a:pPr>
            <a:r>
              <a:rPr lang="cs-CZ" sz="1000" dirty="0">
                <a:solidFill>
                  <a:schemeClr val="tx1"/>
                </a:solidFill>
              </a:rPr>
              <a:t>+</a:t>
            </a:r>
          </a:p>
          <a:p>
            <a:pPr algn="ctr">
              <a:defRPr/>
            </a:pPr>
            <a:r>
              <a:rPr lang="cs-CZ" sz="1000" dirty="0">
                <a:solidFill>
                  <a:schemeClr val="tx1"/>
                </a:solidFill>
              </a:rPr>
              <a:t> GSM</a:t>
            </a:r>
          </a:p>
          <a:p>
            <a:pPr algn="ctr">
              <a:defRPr/>
            </a:pPr>
            <a:r>
              <a:rPr lang="cs-CZ" sz="1000" dirty="0">
                <a:solidFill>
                  <a:schemeClr val="tx1"/>
                </a:solidFill>
              </a:rPr>
              <a:t>brána</a:t>
            </a:r>
          </a:p>
        </p:txBody>
      </p:sp>
      <p:cxnSp>
        <p:nvCxnSpPr>
          <p:cNvPr id="19" name="Přímá spojnice se šipkou 18">
            <a:extLst>
              <a:ext uri="{FF2B5EF4-FFF2-40B4-BE49-F238E27FC236}">
                <a16:creationId xmlns:a16="http://schemas.microsoft.com/office/drawing/2014/main" id="{66D0CF4A-2892-4A0A-AD70-7FFA91603484}"/>
              </a:ext>
            </a:extLst>
          </p:cNvPr>
          <p:cNvCxnSpPr/>
          <p:nvPr/>
        </p:nvCxnSpPr>
        <p:spPr>
          <a:xfrm flipV="1">
            <a:off x="7906545" y="909639"/>
            <a:ext cx="604837"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Přímá spojnice se šipkou 22">
            <a:extLst>
              <a:ext uri="{FF2B5EF4-FFF2-40B4-BE49-F238E27FC236}">
                <a16:creationId xmlns:a16="http://schemas.microsoft.com/office/drawing/2014/main" id="{A53CA742-EDCC-4F70-B761-6AA0475C714E}"/>
              </a:ext>
            </a:extLst>
          </p:cNvPr>
          <p:cNvCxnSpPr/>
          <p:nvPr/>
        </p:nvCxnSpPr>
        <p:spPr>
          <a:xfrm flipV="1">
            <a:off x="7906545" y="777875"/>
            <a:ext cx="604837"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a:extLst>
              <a:ext uri="{FF2B5EF4-FFF2-40B4-BE49-F238E27FC236}">
                <a16:creationId xmlns:a16="http://schemas.microsoft.com/office/drawing/2014/main" id="{2FE1EBDE-93DD-4CBF-8884-075E9A7CA74C}"/>
              </a:ext>
            </a:extLst>
          </p:cNvPr>
          <p:cNvCxnSpPr/>
          <p:nvPr/>
        </p:nvCxnSpPr>
        <p:spPr>
          <a:xfrm flipV="1">
            <a:off x="7906545" y="1068389"/>
            <a:ext cx="604837"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Ovál 24">
            <a:extLst>
              <a:ext uri="{FF2B5EF4-FFF2-40B4-BE49-F238E27FC236}">
                <a16:creationId xmlns:a16="http://schemas.microsoft.com/office/drawing/2014/main" id="{3C27B266-D47D-4125-9F37-B83E83F2437C}"/>
              </a:ext>
            </a:extLst>
          </p:cNvPr>
          <p:cNvSpPr/>
          <p:nvPr/>
        </p:nvSpPr>
        <p:spPr>
          <a:xfrm>
            <a:off x="5601494" y="1457326"/>
            <a:ext cx="677862" cy="506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200" b="1" dirty="0">
                <a:solidFill>
                  <a:schemeClr val="tx1"/>
                </a:solidFill>
              </a:rPr>
              <a:t>ČOV</a:t>
            </a:r>
          </a:p>
        </p:txBody>
      </p:sp>
      <p:sp>
        <p:nvSpPr>
          <p:cNvPr id="26" name="Obdélník 25">
            <a:extLst>
              <a:ext uri="{FF2B5EF4-FFF2-40B4-BE49-F238E27FC236}">
                <a16:creationId xmlns:a16="http://schemas.microsoft.com/office/drawing/2014/main" id="{B4170C4F-F858-46F8-BE6B-E75DBB175A25}"/>
              </a:ext>
            </a:extLst>
          </p:cNvPr>
          <p:cNvSpPr/>
          <p:nvPr/>
        </p:nvSpPr>
        <p:spPr>
          <a:xfrm>
            <a:off x="6866731" y="1300164"/>
            <a:ext cx="592138" cy="820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000" dirty="0">
                <a:solidFill>
                  <a:schemeClr val="tx1"/>
                </a:solidFill>
              </a:rPr>
              <a:t>PLC </a:t>
            </a:r>
          </a:p>
          <a:p>
            <a:pPr algn="ctr">
              <a:defRPr/>
            </a:pPr>
            <a:r>
              <a:rPr lang="cs-CZ" sz="1000" dirty="0">
                <a:solidFill>
                  <a:schemeClr val="tx1"/>
                </a:solidFill>
              </a:rPr>
              <a:t>+</a:t>
            </a:r>
          </a:p>
          <a:p>
            <a:pPr algn="ctr">
              <a:defRPr/>
            </a:pPr>
            <a:r>
              <a:rPr lang="cs-CZ" sz="1000" dirty="0">
                <a:solidFill>
                  <a:schemeClr val="tx1"/>
                </a:solidFill>
              </a:rPr>
              <a:t> GSM</a:t>
            </a:r>
          </a:p>
          <a:p>
            <a:pPr algn="ctr">
              <a:defRPr/>
            </a:pPr>
            <a:r>
              <a:rPr lang="cs-CZ" sz="1000" dirty="0">
                <a:solidFill>
                  <a:schemeClr val="tx1"/>
                </a:solidFill>
              </a:rPr>
              <a:t>brána</a:t>
            </a:r>
          </a:p>
        </p:txBody>
      </p:sp>
      <p:cxnSp>
        <p:nvCxnSpPr>
          <p:cNvPr id="27" name="Přímá spojnice se šipkou 26">
            <a:extLst>
              <a:ext uri="{FF2B5EF4-FFF2-40B4-BE49-F238E27FC236}">
                <a16:creationId xmlns:a16="http://schemas.microsoft.com/office/drawing/2014/main" id="{11740E83-DF1E-4A41-BD42-20F6C4BC1D0B}"/>
              </a:ext>
            </a:extLst>
          </p:cNvPr>
          <p:cNvCxnSpPr/>
          <p:nvPr/>
        </p:nvCxnSpPr>
        <p:spPr>
          <a:xfrm flipV="1">
            <a:off x="6261895" y="1684339"/>
            <a:ext cx="604837"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a:extLst>
              <a:ext uri="{FF2B5EF4-FFF2-40B4-BE49-F238E27FC236}">
                <a16:creationId xmlns:a16="http://schemas.microsoft.com/office/drawing/2014/main" id="{8A961E6A-A19F-4CB2-9FDC-E7F9C8772EC7}"/>
              </a:ext>
            </a:extLst>
          </p:cNvPr>
          <p:cNvCxnSpPr/>
          <p:nvPr/>
        </p:nvCxnSpPr>
        <p:spPr>
          <a:xfrm flipV="1">
            <a:off x="6261895" y="1550989"/>
            <a:ext cx="604837"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Přímá spojnice se šipkou 28">
            <a:extLst>
              <a:ext uri="{FF2B5EF4-FFF2-40B4-BE49-F238E27FC236}">
                <a16:creationId xmlns:a16="http://schemas.microsoft.com/office/drawing/2014/main" id="{21C169D5-1C28-43EB-A7B6-2FB61CBB64A6}"/>
              </a:ext>
            </a:extLst>
          </p:cNvPr>
          <p:cNvCxnSpPr/>
          <p:nvPr/>
        </p:nvCxnSpPr>
        <p:spPr>
          <a:xfrm flipV="1">
            <a:off x="6261895" y="1843089"/>
            <a:ext cx="604837"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Šipka dolů 9">
            <a:extLst>
              <a:ext uri="{FF2B5EF4-FFF2-40B4-BE49-F238E27FC236}">
                <a16:creationId xmlns:a16="http://schemas.microsoft.com/office/drawing/2014/main" id="{1F0FABD4-0507-425D-AD6A-6CF7EA0B0A20}"/>
              </a:ext>
            </a:extLst>
          </p:cNvPr>
          <p:cNvSpPr/>
          <p:nvPr/>
        </p:nvSpPr>
        <p:spPr>
          <a:xfrm>
            <a:off x="6585744" y="2411414"/>
            <a:ext cx="482600" cy="428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0" name="Obdélník 29">
            <a:extLst>
              <a:ext uri="{FF2B5EF4-FFF2-40B4-BE49-F238E27FC236}">
                <a16:creationId xmlns:a16="http://schemas.microsoft.com/office/drawing/2014/main" id="{B39BC499-AF10-4A2F-9324-084CBE60C954}"/>
              </a:ext>
            </a:extLst>
          </p:cNvPr>
          <p:cNvSpPr/>
          <p:nvPr/>
        </p:nvSpPr>
        <p:spPr>
          <a:xfrm>
            <a:off x="5796756" y="5419725"/>
            <a:ext cx="2058988"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SMS </a:t>
            </a:r>
            <a:r>
              <a:rPr lang="cs-CZ" dirty="0" err="1">
                <a:solidFill>
                  <a:schemeClr val="tx1"/>
                </a:solidFill>
              </a:rPr>
              <a:t>Receiver</a:t>
            </a:r>
            <a:endParaRPr lang="cs-CZ" dirty="0">
              <a:solidFill>
                <a:schemeClr val="tx1"/>
              </a:solidFill>
            </a:endParaRPr>
          </a:p>
        </p:txBody>
      </p:sp>
      <p:pic>
        <p:nvPicPr>
          <p:cNvPr id="43037" name="Picture 4" descr="C:\Program Files (x86)\Microsoft Office\MEDIA\CAGCAT10\j0285750.wmf">
            <a:extLst>
              <a:ext uri="{FF2B5EF4-FFF2-40B4-BE49-F238E27FC236}">
                <a16:creationId xmlns:a16="http://schemas.microsoft.com/office/drawing/2014/main" id="{F19C3144-3FF7-44E5-BCDC-CE25DFA10D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57420" y="5183189"/>
            <a:ext cx="182403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Přímá spojnice se šipkou 34">
            <a:extLst>
              <a:ext uri="{FF2B5EF4-FFF2-40B4-BE49-F238E27FC236}">
                <a16:creationId xmlns:a16="http://schemas.microsoft.com/office/drawing/2014/main" id="{C5F2F220-1189-4008-8703-F81D00840667}"/>
              </a:ext>
            </a:extLst>
          </p:cNvPr>
          <p:cNvCxnSpPr/>
          <p:nvPr/>
        </p:nvCxnSpPr>
        <p:spPr>
          <a:xfrm flipV="1">
            <a:off x="7835107" y="5749925"/>
            <a:ext cx="931863"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0" name="Šipka dolů 39">
            <a:extLst>
              <a:ext uri="{FF2B5EF4-FFF2-40B4-BE49-F238E27FC236}">
                <a16:creationId xmlns:a16="http://schemas.microsoft.com/office/drawing/2014/main" id="{2BA595E4-EBD3-45F8-84DD-CB0EDCD228DD}"/>
              </a:ext>
            </a:extLst>
          </p:cNvPr>
          <p:cNvSpPr/>
          <p:nvPr/>
        </p:nvSpPr>
        <p:spPr>
          <a:xfrm>
            <a:off x="6585744" y="4810126"/>
            <a:ext cx="482600" cy="428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199B335-2E1B-429D-973D-2D32BCF971E5}"/>
              </a:ext>
            </a:extLst>
          </p:cNvPr>
          <p:cNvSpPr>
            <a:spLocks noGrp="1" noChangeArrowheads="1"/>
          </p:cNvSpPr>
          <p:nvPr>
            <p:ph type="title"/>
          </p:nvPr>
        </p:nvSpPr>
        <p:spPr/>
        <p:txBody>
          <a:bodyPr/>
          <a:lstStyle/>
          <a:p>
            <a:pPr eaLnBrk="1" hangingPunct="1"/>
            <a:r>
              <a:rPr lang="cs-CZ" altLang="cs-CZ"/>
              <a:t>Možnosti telemetrie - závěry</a:t>
            </a:r>
          </a:p>
        </p:txBody>
      </p:sp>
      <p:sp>
        <p:nvSpPr>
          <p:cNvPr id="44035" name="Rectangle 3">
            <a:extLst>
              <a:ext uri="{FF2B5EF4-FFF2-40B4-BE49-F238E27FC236}">
                <a16:creationId xmlns:a16="http://schemas.microsoft.com/office/drawing/2014/main" id="{CA57FE52-FF0A-4972-9E67-A26E916CECA1}"/>
              </a:ext>
            </a:extLst>
          </p:cNvPr>
          <p:cNvSpPr>
            <a:spLocks noGrp="1" noChangeArrowheads="1"/>
          </p:cNvSpPr>
          <p:nvPr>
            <p:ph type="body" idx="1"/>
          </p:nvPr>
        </p:nvSpPr>
        <p:spPr>
          <a:xfrm>
            <a:off x="550590" y="1557338"/>
            <a:ext cx="10441160" cy="5041900"/>
          </a:xfrm>
        </p:spPr>
        <p:txBody>
          <a:bodyPr/>
          <a:lstStyle/>
          <a:p>
            <a:pPr algn="just" eaLnBrk="1" hangingPunct="1">
              <a:lnSpc>
                <a:spcPct val="90000"/>
              </a:lnSpc>
            </a:pPr>
            <a:r>
              <a:rPr lang="cs-CZ" altLang="cs-CZ" dirty="0"/>
              <a:t>Ekonomika telemetrie</a:t>
            </a:r>
          </a:p>
          <a:p>
            <a:pPr lvl="2" algn="just" eaLnBrk="1" hangingPunct="1">
              <a:lnSpc>
                <a:spcPct val="90000"/>
              </a:lnSpc>
            </a:pPr>
            <a:r>
              <a:rPr lang="cs-CZ" altLang="cs-CZ" dirty="0"/>
              <a:t>Náklady na telemetrii – základ do 8 tis. Kč, pak do  ????</a:t>
            </a:r>
          </a:p>
          <a:p>
            <a:pPr lvl="2" algn="just" eaLnBrk="1" hangingPunct="1">
              <a:lnSpc>
                <a:spcPct val="90000"/>
              </a:lnSpc>
            </a:pPr>
            <a:r>
              <a:rPr lang="cs-CZ" altLang="cs-CZ" dirty="0"/>
              <a:t>Telemetrie kontrolující odtokové hodnoty - do 30 tis. Kč</a:t>
            </a:r>
          </a:p>
          <a:p>
            <a:pPr lvl="2" algn="just" eaLnBrk="1" hangingPunct="1">
              <a:lnSpc>
                <a:spcPct val="90000"/>
              </a:lnSpc>
            </a:pPr>
            <a:r>
              <a:rPr lang="cs-CZ" altLang="cs-CZ" dirty="0"/>
              <a:t>Dálkové řízení - podle vybavení a požadavků</a:t>
            </a:r>
          </a:p>
          <a:p>
            <a:pPr lvl="1" algn="just" eaLnBrk="1" hangingPunct="1">
              <a:lnSpc>
                <a:spcPct val="90000"/>
              </a:lnSpc>
              <a:buFontTx/>
              <a:buNone/>
            </a:pPr>
            <a:endParaRPr lang="cs-CZ" altLang="cs-CZ" sz="1600" dirty="0"/>
          </a:p>
          <a:p>
            <a:pPr algn="just" eaLnBrk="1" hangingPunct="1">
              <a:lnSpc>
                <a:spcPct val="90000"/>
              </a:lnSpc>
            </a:pPr>
            <a:r>
              <a:rPr lang="cs-CZ" altLang="cs-CZ" dirty="0"/>
              <a:t>Tam, kde se jedná o skupinu ČOV, má telemetrie své opodstatnění:</a:t>
            </a:r>
          </a:p>
          <a:p>
            <a:pPr lvl="2" algn="just" eaLnBrk="1" hangingPunct="1">
              <a:lnSpc>
                <a:spcPct val="90000"/>
              </a:lnSpc>
            </a:pPr>
            <a:r>
              <a:rPr lang="cs-CZ" altLang="cs-CZ" dirty="0"/>
              <a:t>Dodržení parametrů pro vypouštění do toků,</a:t>
            </a:r>
          </a:p>
          <a:p>
            <a:pPr lvl="2" algn="just" eaLnBrk="1" hangingPunct="1">
              <a:lnSpc>
                <a:spcPct val="90000"/>
              </a:lnSpc>
            </a:pPr>
            <a:r>
              <a:rPr lang="cs-CZ" altLang="cs-CZ" dirty="0"/>
              <a:t>Plánování servisních prací – zlevnění servisních prací</a:t>
            </a:r>
          </a:p>
          <a:p>
            <a:pPr lvl="2" algn="just" eaLnBrk="1" hangingPunct="1">
              <a:lnSpc>
                <a:spcPct val="90000"/>
              </a:lnSpc>
            </a:pPr>
            <a:r>
              <a:rPr lang="cs-CZ" altLang="cs-CZ" dirty="0"/>
              <a:t>Možnost dálkového řízení.</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FEB0C8-2018-44CC-94E0-8A54B0449375}"/>
              </a:ext>
            </a:extLst>
          </p:cNvPr>
          <p:cNvSpPr>
            <a:spLocks noGrp="1"/>
          </p:cNvSpPr>
          <p:nvPr>
            <p:ph type="title"/>
          </p:nvPr>
        </p:nvSpPr>
        <p:spPr>
          <a:xfrm>
            <a:off x="766614" y="402959"/>
            <a:ext cx="11233248" cy="1143000"/>
          </a:xfrm>
        </p:spPr>
        <p:txBody>
          <a:bodyPr>
            <a:noAutofit/>
          </a:bodyPr>
          <a:lstStyle/>
          <a:p>
            <a:pPr algn="l"/>
            <a:r>
              <a:rPr lang="cs-CZ" sz="4000" b="0" i="0" dirty="0">
                <a:solidFill>
                  <a:srgbClr val="24A74A"/>
                </a:solidFill>
                <a:effectLst/>
                <a:latin typeface="Open Sans" panose="020B0606030504020204" pitchFamily="34" charset="0"/>
              </a:rPr>
              <a:t>Výzva č. 7/2021: </a:t>
            </a:r>
            <a:r>
              <a:rPr lang="cs-CZ" sz="3600" b="0" i="0" dirty="0">
                <a:solidFill>
                  <a:srgbClr val="24A74A"/>
                </a:solidFill>
                <a:effectLst/>
                <a:latin typeface="Open Sans" panose="020B0606030504020204" pitchFamily="34" charset="0"/>
              </a:rPr>
              <a:t>Domovní čistírny odpadních vod</a:t>
            </a:r>
          </a:p>
        </p:txBody>
      </p:sp>
      <p:sp>
        <p:nvSpPr>
          <p:cNvPr id="3" name="Zástupný obsah 2">
            <a:extLst>
              <a:ext uri="{FF2B5EF4-FFF2-40B4-BE49-F238E27FC236}">
                <a16:creationId xmlns:a16="http://schemas.microsoft.com/office/drawing/2014/main" id="{E4358147-A178-4135-8EC6-B83141825ADD}"/>
              </a:ext>
            </a:extLst>
          </p:cNvPr>
          <p:cNvSpPr>
            <a:spLocks noGrp="1"/>
          </p:cNvSpPr>
          <p:nvPr>
            <p:ph idx="1"/>
          </p:nvPr>
        </p:nvSpPr>
        <p:spPr>
          <a:xfrm>
            <a:off x="838622" y="1777857"/>
            <a:ext cx="10801200" cy="4027407"/>
          </a:xfrm>
        </p:spPr>
        <p:txBody>
          <a:bodyPr>
            <a:normAutofit fontScale="92500"/>
          </a:bodyPr>
          <a:lstStyle/>
          <a:p>
            <a:r>
              <a:rPr lang="cs-CZ" b="1" i="0" dirty="0">
                <a:solidFill>
                  <a:srgbClr val="000000"/>
                </a:solidFill>
                <a:effectLst/>
                <a:latin typeface="Open Sans" panose="020B0606030504020204" pitchFamily="34" charset="0"/>
              </a:rPr>
              <a:t>Příjem žádostí:</a:t>
            </a:r>
            <a:r>
              <a:rPr lang="cs-CZ" b="0" i="0" dirty="0">
                <a:solidFill>
                  <a:srgbClr val="000000"/>
                </a:solidFill>
                <a:effectLst/>
                <a:latin typeface="Open Sans" panose="020B0606030504020204" pitchFamily="34" charset="0"/>
              </a:rPr>
              <a:t> 1.11.2021 - 31.12.2023 </a:t>
            </a:r>
          </a:p>
          <a:p>
            <a:r>
              <a:rPr lang="cs-CZ" dirty="0"/>
              <a:t>Dotaci získáte na vybudování soustavy domovních čistíren odpadních vod do kapacity 50 ekvivalentních obyvatel (EO) v lokalitách, kde napojení na společnou kanalizaci a čistírnu není technicky možné, nebo by bylo finančně náročné. (minimálně 30 procent z celkového počtu obyvatel v dané lokalitě).</a:t>
            </a:r>
          </a:p>
          <a:p>
            <a:r>
              <a:rPr lang="cs-CZ" dirty="0"/>
              <a:t>Soustavu ČOV vlastní a provozuje obec</a:t>
            </a:r>
          </a:p>
          <a:p>
            <a:r>
              <a:rPr lang="cs-CZ" dirty="0"/>
              <a:t>Udržitelnost 10 roků</a:t>
            </a:r>
          </a:p>
          <a:p>
            <a:endParaRPr lang="cs-CZ" dirty="0"/>
          </a:p>
        </p:txBody>
      </p:sp>
    </p:spTree>
    <p:extLst>
      <p:ext uri="{BB962C8B-B14F-4D97-AF65-F5344CB8AC3E}">
        <p14:creationId xmlns:p14="http://schemas.microsoft.com/office/powerpoint/2010/main" val="396739241"/>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TotalTime>
  <Words>4757</Words>
  <Application>Microsoft Office PowerPoint</Application>
  <PresentationFormat>Vlastní</PresentationFormat>
  <Paragraphs>547</Paragraphs>
  <Slides>101</Slides>
  <Notes>6</Notes>
  <HiddenSlides>0</HiddenSlides>
  <MMClips>0</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1</vt:i4>
      </vt:variant>
      <vt:variant>
        <vt:lpstr>Nadpisy snímků</vt:lpstr>
      </vt:variant>
      <vt:variant>
        <vt:i4>101</vt:i4>
      </vt:variant>
    </vt:vector>
  </HeadingPairs>
  <TitlesOfParts>
    <vt:vector size="111" baseType="lpstr">
      <vt:lpstr>Arial</vt:lpstr>
      <vt:lpstr>Calibri</vt:lpstr>
      <vt:lpstr>Helvetica</vt:lpstr>
      <vt:lpstr>Open Sans</vt:lpstr>
      <vt:lpstr>Source Sans Pro</vt:lpstr>
      <vt:lpstr>Times New Roman</vt:lpstr>
      <vt:lpstr>Trebuchet MS</vt:lpstr>
      <vt:lpstr>Wingdings</vt:lpstr>
      <vt:lpstr>Motiv sady Office</vt:lpstr>
      <vt:lpstr>Rastrový obrázek</vt:lpstr>
      <vt:lpstr>Dobré ráno </vt:lpstr>
      <vt:lpstr>ODKANALIZOVÁNÍ MALÝCH OBCÍ                    STARÉ I NOVÉ POHLEDY NA ŘEŠENÍ</vt:lpstr>
      <vt:lpstr>Statistika věda je … řešení malých obcí je stále před námi</vt:lpstr>
      <vt:lpstr>VENKOV a hledání optimální sanitace</vt:lpstr>
      <vt:lpstr>Příklad z praxe v JmK – obec 400 EO jako příklad, kam až se dá jít s náklady..</vt:lpstr>
      <vt:lpstr>Co to znamená celorepublikově ?</vt:lpstr>
      <vt:lpstr>Centrál nebo decentrál? ……….. Nebo neřešit? Nebo ještě jinak?   </vt:lpstr>
      <vt:lpstr>.. odpověď nemůže být jednoznačná protože</vt:lpstr>
      <vt:lpstr>.. ale může být chybná =poškozující pokud nerespektujeme </vt:lpstr>
      <vt:lpstr>Srovnávání ekonomických dopadů (    sociálních)</vt:lpstr>
      <vt:lpstr>Proč centrální řešení i když je někdy nevýhodné</vt:lpstr>
      <vt:lpstr>Proč domovní ČOV , když je to někdy nevýhodné</vt:lpstr>
      <vt:lpstr>Proč jímky na vyvážení, když je to skoro vždycky neudržitelné = nevýhodné pro všechny ?</vt:lpstr>
      <vt:lpstr>Proč nezkusíme ještě něco jiného?</vt:lpstr>
      <vt:lpstr>Prezentace aplikace PowerPoint</vt:lpstr>
      <vt:lpstr>Nehledáme optimální řešení a nemáme metodiku.. holistický přístup – aneb nejen ekonomika je důležitá a bez předsudků !!!!!!! </vt:lpstr>
      <vt:lpstr>Úkol pro umělou inteligenci (budoucnost?) </vt:lpstr>
      <vt:lpstr>IWA a možnosti řešení sanitace  výzva k akci              – viz stránky CzWA</vt:lpstr>
      <vt:lpstr>Možnosti odkanalizování venkova</vt:lpstr>
      <vt:lpstr>Prezentace aplikace PowerPoint</vt:lpstr>
      <vt:lpstr>Holistický a individuální přístup  vstupy a výstupy vody, hydrogeologii, demografii, využití území </vt:lpstr>
      <vt:lpstr>Holistický a individuální  přístup k hospodaření s vodou (objektu)</vt:lpstr>
      <vt:lpstr>Kdy má v současnosti smysl recyklovat u objektů ? </vt:lpstr>
      <vt:lpstr>Hodnocení vhodnosti návrhu holistický přístup – aneb nejen ekonomika je důležitá</vt:lpstr>
      <vt:lpstr>Ekonomika a solidárnost</vt:lpstr>
      <vt:lpstr>Ekologie</vt:lpstr>
      <vt:lpstr>..potok dlouhodobě bez vody</vt:lpstr>
      <vt:lpstr>Sociální stránka</vt:lpstr>
      <vt:lpstr>Akceptovatelnost  chce někdo žít v obci, kde potkávám fekály vždy když vyjdu na ulici          a za rok zaplatím za vyvážení jímky 20 tis. Kč ?</vt:lpstr>
      <vt:lpstr>Bezpečnost (odolnost) navržených řešení</vt:lpstr>
      <vt:lpstr>Taxonometrie a uhlíková stopa</vt:lpstr>
      <vt:lpstr>Výsledek pro konkrétní lokalitu</vt:lpstr>
      <vt:lpstr>Proces rozhodování !!!!!!!! (pokud má být řešení dlouhodobě udržitelné je podstatný)</vt:lpstr>
      <vt:lpstr>Prezentace aplikace PowerPoint</vt:lpstr>
      <vt:lpstr>Ideální stav by byl, kdyby zejména podpořil praktičnost rozhodování </vt:lpstr>
      <vt:lpstr>Shrnutí - nové přístupy</vt:lpstr>
      <vt:lpstr>Prezentace aplikace PowerPoint</vt:lpstr>
      <vt:lpstr>Uvažování nad řešením z praxe – obec na Tišnovsku</vt:lpstr>
      <vt:lpstr>Příklad řešení jedné obce na Tišnovsku 200 EO </vt:lpstr>
      <vt:lpstr>Návrh optimálního řešení venkova nic není špatně a nic není dobře, dokud si to neověřím .. dokonce někdy i jímka</vt:lpstr>
      <vt:lpstr>2x měř 1x řež a pak ještě zpětná vazba</vt:lpstr>
      <vt:lpstr>Legislativa v oblasti DČOV a příběhy z praxe</vt:lpstr>
      <vt:lpstr>Zákon o vodách – novinky v §5</vt:lpstr>
      <vt:lpstr>Zákon o vodách §38 odst.9</vt:lpstr>
      <vt:lpstr>Zákon o vodách §38 odst. 9</vt:lpstr>
      <vt:lpstr>HOSPODAŘENÍ S VODOU U FIRMY (Kořenovky) </vt:lpstr>
      <vt:lpstr>Typy a sestavy čistíren</vt:lpstr>
      <vt:lpstr>Různé typy a sestavy ČOV</vt:lpstr>
      <vt:lpstr>Technická řešení</vt:lpstr>
      <vt:lpstr>Prezentace aplikace PowerPoint</vt:lpstr>
      <vt:lpstr>Zemní filtr ve fóliovém provedení</vt:lpstr>
      <vt:lpstr>Pozor – jsou již jako komplet (DČOV) použitelný na ohlášení  certifikované sestavy septik + filtr</vt:lpstr>
      <vt:lpstr>Případně dokonce i v kokosovém provedení</vt:lpstr>
      <vt:lpstr>PŘEDSTAVENÍ</vt:lpstr>
      <vt:lpstr>Technická řešení</vt:lpstr>
      <vt:lpstr>Kombinace anaerobní a aerobní technologie nebo ????????</vt:lpstr>
      <vt:lpstr>Aktivační ČOV průtočná</vt:lpstr>
      <vt:lpstr>AS-VARIOcomp 5K hned několik ++</vt:lpstr>
      <vt:lpstr>Různé typy ČOV – různý kal</vt:lpstr>
      <vt:lpstr>Aktivační ČOV – klasické průtočné uspořádání</vt:lpstr>
      <vt:lpstr>Rodinný dům v zástavbě</vt:lpstr>
      <vt:lpstr>Nefunkční x nefungující ČOV - problémy</vt:lpstr>
      <vt:lpstr>Sofistikované ČOV x jednoduchým</vt:lpstr>
      <vt:lpstr>Aktivační ČOV s SBR</vt:lpstr>
      <vt:lpstr>Princip funkce SBR</vt:lpstr>
      <vt:lpstr>Aktivace s SBR - obecně</vt:lpstr>
      <vt:lpstr>AS-MONOcomp</vt:lpstr>
      <vt:lpstr>SBR i se zpracováním kalů</vt:lpstr>
      <vt:lpstr>ČOV s MBBR</vt:lpstr>
      <vt:lpstr>Nosič ve vznosu – jako řešení pro vody s nízkým obsahem organických látek</vt:lpstr>
      <vt:lpstr>Technická řešení</vt:lpstr>
      <vt:lpstr>ČOV s MBR</vt:lpstr>
      <vt:lpstr>Kal z MBR</vt:lpstr>
      <vt:lpstr>Technická řešení</vt:lpstr>
      <vt:lpstr>Nárůstové kultury</vt:lpstr>
      <vt:lpstr>…i nárůstové kultury mají své dny</vt:lpstr>
      <vt:lpstr>Extenzivní řešení  – udržitelná alternativa </vt:lpstr>
      <vt:lpstr>Extenzivní řešení -Septik + vertikální biofiltr dlouhodobě  nejefektivnější řešení, napodobující přírodu</vt:lpstr>
      <vt:lpstr>Prezentace aplikace PowerPoint</vt:lpstr>
      <vt:lpstr>Co vegetační ČOV ? </vt:lpstr>
      <vt:lpstr>AS VERTIKALWETLAND</vt:lpstr>
      <vt:lpstr>Vegetační ČOV a bakterie</vt:lpstr>
      <vt:lpstr>Vegetační ČOV (Rakousko) (septik + filtr = kombinace an+a)</vt:lpstr>
      <vt:lpstr>Extenzivní způsoby</vt:lpstr>
      <vt:lpstr>NASS a dělení vod jako další možnost vedoucí k ekonomičnosti</vt:lpstr>
      <vt:lpstr>Řešení „budoucnosti“ toalety nejsou součástí systémů pro odpadní vody, ale pro odpady</vt:lpstr>
      <vt:lpstr>Bezvodá řešení</vt:lpstr>
      <vt:lpstr>Extenzivní ČOV na šedé vody</vt:lpstr>
      <vt:lpstr>Problematika kalů u DČOV</vt:lpstr>
      <vt:lpstr>Dva příběhy – hodnocení z hlediska udržitelnosti jeden delší příběh se splachovacím záchodem v hlavní roli</vt:lpstr>
      <vt:lpstr>Dva příběhy – hodnocení z hlediska udržitelnosti jeden krátký se suchým záchodem</vt:lpstr>
      <vt:lpstr>Kontrola odtokových parametrů pomocí vzorků - námět z Rakouska</vt:lpstr>
      <vt:lpstr>Možnosti sledování provozu DČOV na dálku </vt:lpstr>
      <vt:lpstr>Systém monitorování, GSM, IOT, ?</vt:lpstr>
      <vt:lpstr>Nové a inovované výrobky</vt:lpstr>
      <vt:lpstr>Systém k monitorování např. MBR</vt:lpstr>
      <vt:lpstr>Prezentace aplikace PowerPoint</vt:lpstr>
      <vt:lpstr>Možnosti telemetrie - závěry</vt:lpstr>
      <vt:lpstr>Výzva č. 7/2021: Domovní čistírny odpadních vod</vt:lpstr>
      <vt:lpstr>Podmínky výzvy</vt:lpstr>
      <vt:lpstr>Děkuji za pozornost  a přeji příjemný,  informacemi naplněný den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Artron One Igor</dc:creator>
  <cp:lastModifiedBy>Karel Plotěný</cp:lastModifiedBy>
  <cp:revision>65</cp:revision>
  <dcterms:created xsi:type="dcterms:W3CDTF">2020-02-06T12:32:30Z</dcterms:created>
  <dcterms:modified xsi:type="dcterms:W3CDTF">2023-05-17T05:29:02Z</dcterms:modified>
</cp:coreProperties>
</file>