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559" r:id="rId2"/>
    <p:sldId id="287" r:id="rId3"/>
    <p:sldId id="563" r:id="rId4"/>
    <p:sldId id="564" r:id="rId5"/>
    <p:sldId id="566" r:id="rId6"/>
    <p:sldId id="562" r:id="rId7"/>
    <p:sldId id="550" r:id="rId8"/>
    <p:sldId id="567" r:id="rId9"/>
    <p:sldId id="468" r:id="rId10"/>
    <p:sldId id="570" r:id="rId11"/>
    <p:sldId id="558" r:id="rId12"/>
    <p:sldId id="554" r:id="rId13"/>
    <p:sldId id="560" r:id="rId14"/>
    <p:sldId id="462" r:id="rId15"/>
    <p:sldId id="571" r:id="rId16"/>
    <p:sldId id="544" r:id="rId17"/>
  </p:sldIdLst>
  <p:sldSz cx="24387175" cy="13716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66"/>
    <a:srgbClr val="F1A9B3"/>
    <a:srgbClr val="FFDC6D"/>
    <a:srgbClr val="F8F8F8"/>
    <a:srgbClr val="66FF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354" autoAdjust="0"/>
  </p:normalViewPr>
  <p:slideViewPr>
    <p:cSldViewPr snapToGrid="0" showGuides="1">
      <p:cViewPr varScale="1">
        <p:scale>
          <a:sx n="33" d="100"/>
          <a:sy n="33" d="100"/>
        </p:scale>
        <p:origin x="696" y="72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30138-CBC6-4E02-A267-AE19D190A4C3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D6F2C-C577-43E6-AB4A-81240D688A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99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7FA9-DE9C-409F-85F2-97F44B920B82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384A4-C56D-4B31-91D3-4CC689CA89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12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524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59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odkladový obrázek">
            <a:extLst>
              <a:ext uri="{FF2B5EF4-FFF2-40B4-BE49-F238E27FC236}">
                <a16:creationId xmlns:a16="http://schemas.microsoft.com/office/drawing/2014/main" id="{1484CE54-FF2E-408A-B4CF-FF94338BEBE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6" name="Bílý podklad">
            <a:extLst>
              <a:ext uri="{FF2B5EF4-FFF2-40B4-BE49-F238E27FC236}">
                <a16:creationId xmlns:a16="http://schemas.microsoft.com/office/drawing/2014/main" id="{F70F13C3-16CD-4EC9-A61B-A853E6F0F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22800"/>
            <a:ext cx="15228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9" name="Bílá pod nadpisem" hidden="1"/>
          <p:cNvSpPr/>
          <p:nvPr userDrawn="1"/>
        </p:nvSpPr>
        <p:spPr>
          <a:xfrm>
            <a:off x="4500000" y="1522800"/>
            <a:ext cx="10440000" cy="3420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id="{BCC887BD-1330-4E6F-92EE-65D69E01A7EE}"/>
              </a:ext>
            </a:extLst>
          </p:cNvPr>
          <p:cNvCxnSpPr/>
          <p:nvPr userDrawn="1"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Logo MZe" hidden="1">
            <a:extLst>
              <a:ext uri="{FF2B5EF4-FFF2-40B4-BE49-F238E27FC236}">
                <a16:creationId xmlns:a16="http://schemas.microsoft.com/office/drawing/2014/main" id="{D7F392D9-0192-44DF-B5B6-E60B0F320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3215692"/>
            <a:ext cx="3133350" cy="1353315"/>
          </a:xfrm>
          <a:prstGeom prst="rect">
            <a:avLst/>
          </a:prstGeom>
        </p:spPr>
      </p:pic>
      <p:pic>
        <p:nvPicPr>
          <p:cNvPr id="8" name="Logo MZe png" hidden="1">
            <a:extLst>
              <a:ext uri="{FF2B5EF4-FFF2-40B4-BE49-F238E27FC236}">
                <a16:creationId xmlns:a16="http://schemas.microsoft.com/office/drawing/2014/main" id="{129EC058-4951-49A8-B2F1-71C45ED31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3214934"/>
            <a:ext cx="3133350" cy="1353315"/>
          </a:xfrm>
          <a:prstGeom prst="rect">
            <a:avLst/>
          </a:prstGeom>
        </p:spPr>
      </p:pic>
      <p:sp>
        <p:nvSpPr>
          <p:cNvPr id="16" name="Datum">
            <a:extLst>
              <a:ext uri="{FF2B5EF4-FFF2-40B4-BE49-F238E27FC236}">
                <a16:creationId xmlns:a16="http://schemas.microsoft.com/office/drawing/2014/main" id="{19795874-6BF3-4E26-B86E-D2075A368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2160000"/>
            <a:ext cx="2880000" cy="720000"/>
          </a:xfrm>
          <a:noFill/>
        </p:spPr>
        <p:txBody>
          <a:bodyPr tIns="0" rIns="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0" y="4140000"/>
            <a:ext cx="10440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0" y="1990800"/>
            <a:ext cx="10440000" cy="1980000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2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9" name="Lístek s linkou tmavě modrý">
            <a:extLst>
              <a:ext uri="{FF2B5EF4-FFF2-40B4-BE49-F238E27FC236}">
                <a16:creationId xmlns:a16="http://schemas.microsoft.com/office/drawing/2014/main" id="{FECF6A3C-E773-4D22-822E-5EFACF374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8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000" y="288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8072000" y="516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18072000" y="744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18072000" y="972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 hasCustomPrompt="1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112CEA-A89A-40F5-9B5A-7589038E7C10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15.05.2023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A95665-5191-4CEE-B676-2081A6A1E17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92B6150-2864-4F6A-814F-8C54C94CA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1" name="Lístek s linkou tmavě modrý">
            <a:extLst>
              <a:ext uri="{FF2B5EF4-FFF2-40B4-BE49-F238E27FC236}">
                <a16:creationId xmlns:a16="http://schemas.microsoft.com/office/drawing/2014/main" id="{FE198D1F-CAA8-4D7E-9CD4-3AC30F4CB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654"/>
          <a:stretch/>
        </p:blipFill>
        <p:spPr>
          <a:xfrm flipH="1">
            <a:off x="6289620" y="2033714"/>
            <a:ext cx="525847" cy="10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2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Lístek s linkou tmavě modrý">
            <a:extLst>
              <a:ext uri="{FF2B5EF4-FFF2-40B4-BE49-F238E27FC236}">
                <a16:creationId xmlns:a16="http://schemas.microsoft.com/office/drawing/2014/main" id="{862E5BC3-DD10-4465-997F-9FE3AA2E8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Lístek s linkou tmavě modrý">
            <a:extLst>
              <a:ext uri="{FF2B5EF4-FFF2-40B4-BE49-F238E27FC236}">
                <a16:creationId xmlns:a16="http://schemas.microsoft.com/office/drawing/2014/main" id="{D03EAF01-9C44-4F00-8722-52E6F8902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Lístek s linkou tmavě modrý">
            <a:extLst>
              <a:ext uri="{FF2B5EF4-FFF2-40B4-BE49-F238E27FC236}">
                <a16:creationId xmlns:a16="http://schemas.microsoft.com/office/drawing/2014/main" id="{6FA1681F-18BC-4AA2-89C6-CC1797F46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>
              <a:ext uri="{FF2B5EF4-FFF2-40B4-BE49-F238E27FC236}">
                <a16:creationId xmlns:a16="http://schemas.microsoft.com/office/drawing/2014/main" id="{92AF821C-5C62-41EB-8EE6-BD2D59AAC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1200" y="4338000"/>
            <a:ext cx="7812387" cy="3780000"/>
          </a:xfrm>
          <a:noFill/>
        </p:spPr>
        <p:txBody>
          <a:bodyPr lIns="0" tIns="0" anchor="ctr" anchorCtr="0">
            <a:normAutofit/>
          </a:bodyPr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Kontakty:  Jméno, adresa, e-mail, telefonní číslo</a:t>
            </a:r>
            <a:br>
              <a:rPr lang="cs-CZ" dirty="0"/>
            </a:br>
            <a:r>
              <a:rPr lang="cs-CZ" dirty="0"/>
              <a:t>Autor fotografií: Jméno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1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 Položka obsahu 1"/>
          <p:cNvSpPr>
            <a:spLocks noGrp="1"/>
          </p:cNvSpPr>
          <p:nvPr>
            <p:ph type="body" sz="quarter" idx="14" hasCustomPrompt="1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2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Položka obsahu</a:t>
            </a:r>
          </a:p>
        </p:txBody>
      </p:sp>
      <p:pic>
        <p:nvPicPr>
          <p:cNvPr id="4" name="Lístek s linkou tmavě modrý">
            <a:extLst>
              <a:ext uri="{FF2B5EF4-FFF2-40B4-BE49-F238E27FC236}">
                <a16:creationId xmlns:a16="http://schemas.microsoft.com/office/drawing/2014/main" id="{69ACD24F-DBEE-434B-AD9C-84D36E9E6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11706224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7" name="Lístek s linkou tmavě modrý">
            <a:extLst>
              <a:ext uri="{FF2B5EF4-FFF2-40B4-BE49-F238E27FC236}">
                <a16:creationId xmlns:a16="http://schemas.microsoft.com/office/drawing/2014/main" id="{8FF7A68B-108B-4C90-9017-3546208DC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14879"/>
          <a:stretch/>
        </p:blipFill>
        <p:spPr>
          <a:xfrm flipH="1">
            <a:off x="6289621" y="2033714"/>
            <a:ext cx="525847" cy="11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Lístek s linkou tmavě modrý">
            <a:extLst>
              <a:ext uri="{FF2B5EF4-FFF2-40B4-BE49-F238E27FC236}">
                <a16:creationId xmlns:a16="http://schemas.microsoft.com/office/drawing/2014/main" id="{7D3C9E08-EFC7-45BA-9EE2-4FC19E8F3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6002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8684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21348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pic>
        <p:nvPicPr>
          <p:cNvPr id="15" name="Lístek s linkou tmavě modrý">
            <a:extLst>
              <a:ext uri="{FF2B5EF4-FFF2-40B4-BE49-F238E27FC236}">
                <a16:creationId xmlns:a16="http://schemas.microsoft.com/office/drawing/2014/main" id="{9022AE5E-DCFD-4C0E-9017-2A1064DEA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11439524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 hasCustomPrompt="1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/>
              <a:t>Kliknutím lze na ikonu lze vložit graf, ale i jiné objekty či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910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822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9278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A0F8F35C-3EBD-4D92-A682-98134090EC0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15.05.2023</a:t>
            </a:fld>
            <a:endParaRPr lang="cs-CZ" dirty="0"/>
          </a:p>
        </p:txBody>
      </p:sp>
      <p:sp>
        <p:nvSpPr>
          <p:cNvPr id="20" name="Zástupný symbol pro zápatí 19">
            <a:extLst>
              <a:ext uri="{FF2B5EF4-FFF2-40B4-BE49-F238E27FC236}">
                <a16:creationId xmlns:a16="http://schemas.microsoft.com/office/drawing/2014/main" id="{83CB2368-0C7F-4A8D-82C9-F3F9B375AD3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694D55FB-482C-4174-9D72-A2274FB4E1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2" name="Lístek s linkou tmavě modrý">
            <a:extLst>
              <a:ext uri="{FF2B5EF4-FFF2-40B4-BE49-F238E27FC236}">
                <a16:creationId xmlns:a16="http://schemas.microsoft.com/office/drawing/2014/main" id="{97D4A6D7-65B2-451C-8B29-3AE3EA52E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706"/>
          <a:stretch/>
        </p:blipFill>
        <p:spPr>
          <a:xfrm flipH="1">
            <a:off x="6289620" y="2033714"/>
            <a:ext cx="525847" cy="104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39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531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78200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1217565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2531600" y="10800000"/>
            <a:ext cx="38160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25316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8200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78200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35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90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BEB555-79A3-47E9-B777-CD6AF6AE243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15.05.2023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D4D53E-F1AF-46C3-8230-7A2D6B81B0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1FB46-E73A-4EC4-9E00-0D05DF8D0E6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6" name="Lístek s linkou tmavě modrý">
            <a:extLst>
              <a:ext uri="{FF2B5EF4-FFF2-40B4-BE49-F238E27FC236}">
                <a16:creationId xmlns:a16="http://schemas.microsoft.com/office/drawing/2014/main" id="{3D6DC962-F10B-453F-8BA5-564F0D017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654"/>
          <a:stretch/>
        </p:blipFill>
        <p:spPr>
          <a:xfrm flipH="1">
            <a:off x="6289620" y="2033714"/>
            <a:ext cx="525847" cy="10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903000"/>
            <a:ext cx="129600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81E1459-9530-4B93-9D6D-409F0958B9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98400" y="19798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91238411-F7B2-4C2E-B752-012ACEEB09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498400" y="3148010"/>
            <a:ext cx="432000" cy="43200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ACCC8690-2D85-435A-979C-ECFD7FD54A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98400" y="25639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symbol pro text 13">
            <a:extLst>
              <a:ext uri="{FF2B5EF4-FFF2-40B4-BE49-F238E27FC236}">
                <a16:creationId xmlns:a16="http://schemas.microsoft.com/office/drawing/2014/main" id="{D036E4CD-F9CC-4C94-9BC0-C61C87612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4400" y="2012154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570776ED-CE61-4689-82BC-FFCCE7766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74400" y="25632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E9C2F4F2-5EA5-44B2-970A-95EB1301C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74400" y="31464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4D73951F-C1A7-4F5F-ADFE-929DB12722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78150" y="2012154"/>
            <a:ext cx="4140000" cy="1566246"/>
          </a:xfrm>
        </p:spPr>
        <p:txBody>
          <a:bodyPr anchor="ctr" anchorCtr="0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7FEDBD48-8860-4068-B323-34D475515FC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7" name="Lístek s linkou tmavě modrý">
            <a:extLst>
              <a:ext uri="{FF2B5EF4-FFF2-40B4-BE49-F238E27FC236}">
                <a16:creationId xmlns:a16="http://schemas.microsoft.com/office/drawing/2014/main" id="{56F4C523-F866-4D9E-B095-AE5EEB606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14879"/>
          <a:stretch/>
        </p:blipFill>
        <p:spPr>
          <a:xfrm flipH="1">
            <a:off x="6289621" y="2033714"/>
            <a:ext cx="525847" cy="11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72000" y="1980000"/>
            <a:ext cx="4068000" cy="12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42480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5652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701025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7239600" y="8424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7239600" y="97725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7239600" y="11160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21" name="Lístek s linkou tmavě modrý">
            <a:extLst>
              <a:ext uri="{FF2B5EF4-FFF2-40B4-BE49-F238E27FC236}">
                <a16:creationId xmlns:a16="http://schemas.microsoft.com/office/drawing/2014/main" id="{374B7C71-89FE-4279-A0F9-7033D01CE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21888000" cy="12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200" y="3240000"/>
            <a:ext cx="21888000" cy="922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fld id="{9B3895B8-0BD6-4EDC-959F-D82D66CA15D6}" type="datetimeFigureOut">
              <a:rPr lang="cs-CZ" smtClean="0"/>
              <a:pPr/>
              <a:t>15.05.2023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199" y="12826800"/>
            <a:ext cx="16127999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7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C79EEDCB-EB91-4C4F-A503-5C6FE3AC84D2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id="{3C895B8F-B083-4AB2-ABAF-76FFED21E58B}"/>
              </a:ext>
            </a:extLst>
          </p:cNvPr>
          <p:cNvCxnSpPr/>
          <p:nvPr userDrawn="1"/>
        </p:nvCxnSpPr>
        <p:spPr>
          <a:xfrm>
            <a:off x="2392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id="{E20CCA9D-0858-4D06-AD11-DB0C32CCCB3F}"/>
              </a:ext>
            </a:extLst>
          </p:cNvPr>
          <p:cNvCxnSpPr/>
          <p:nvPr userDrawn="1"/>
        </p:nvCxnSpPr>
        <p:spPr>
          <a:xfrm>
            <a:off x="2313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id="{552F0DDD-210D-4D0D-B69E-49C20B18EE61}"/>
              </a:ext>
            </a:extLst>
          </p:cNvPr>
          <p:cNvCxnSpPr/>
          <p:nvPr userDrawn="1"/>
        </p:nvCxnSpPr>
        <p:spPr>
          <a:xfrm>
            <a:off x="124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id="{4605B7AA-218E-4F0A-B999-802A12C3C648}"/>
              </a:ext>
            </a:extLst>
          </p:cNvPr>
          <p:cNvCxnSpPr/>
          <p:nvPr userDrawn="1"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id="{02A43B78-8D94-4A2A-B8D6-D956D5628068}"/>
              </a:ext>
            </a:extLst>
          </p:cNvPr>
          <p:cNvCxnSpPr/>
          <p:nvPr userDrawn="1"/>
        </p:nvCxnSpPr>
        <p:spPr>
          <a:xfrm>
            <a:off x="0" y="13258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id="{98DFABD4-A214-480D-94A5-1E1544CD332E}"/>
              </a:ext>
            </a:extLst>
          </p:cNvPr>
          <p:cNvCxnSpPr/>
          <p:nvPr userDrawn="1"/>
        </p:nvCxnSpPr>
        <p:spPr>
          <a:xfrm>
            <a:off x="0" y="12466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id="{292E6A4A-D85F-47FA-88D3-6AFDEBD14EAC}"/>
              </a:ext>
            </a:extLst>
          </p:cNvPr>
          <p:cNvCxnSpPr/>
          <p:nvPr userDrawn="1"/>
        </p:nvCxnSpPr>
        <p:spPr>
          <a:xfrm>
            <a:off x="0" y="324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id="{CA282E34-2CFA-4C0E-88E6-0A81E1260065}"/>
              </a:ext>
            </a:extLst>
          </p:cNvPr>
          <p:cNvCxnSpPr/>
          <p:nvPr userDrawn="1"/>
        </p:nvCxnSpPr>
        <p:spPr>
          <a:xfrm>
            <a:off x="0" y="198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id="{0EB48E79-C8D3-4A13-B2EF-7C2BF5C2F322}"/>
              </a:ext>
            </a:extLst>
          </p:cNvPr>
          <p:cNvCxnSpPr/>
          <p:nvPr userDrawn="1"/>
        </p:nvCxnSpPr>
        <p:spPr>
          <a:xfrm>
            <a:off x="0" y="4572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4" r:id="rId13"/>
    <p:sldLayoutId id="2147483685" r:id="rId14"/>
    <p:sldLayoutId id="2147483682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800" rtl="0" eaLnBrk="1" latinLnBrk="0" hangingPunct="1">
        <a:lnSpc>
          <a:spcPct val="90000"/>
        </a:lnSpc>
        <a:spcBef>
          <a:spcPts val="2000"/>
        </a:spcBef>
        <a:buClr>
          <a:schemeClr val="accent2"/>
        </a:buClr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  <p15:guide id="3" pos="287" userDrawn="1">
          <p15:clr>
            <a:srgbClr val="F26B43"/>
          </p15:clr>
        </p15:guide>
        <p15:guide id="4" pos="15075" userDrawn="1">
          <p15:clr>
            <a:srgbClr val="F26B43"/>
          </p15:clr>
        </p15:guide>
        <p15:guide id="5" orient="horz" pos="283" userDrawn="1">
          <p15:clr>
            <a:srgbClr val="F26B43"/>
          </p15:clr>
        </p15:guide>
        <p15:guide id="6" orient="horz" pos="8357" userDrawn="1">
          <p15:clr>
            <a:srgbClr val="F26B43"/>
          </p15:clr>
        </p15:guide>
        <p15:guide id="7" orient="horz" pos="1236" userDrawn="1">
          <p15:clr>
            <a:srgbClr val="F26B43"/>
          </p15:clr>
        </p15:guide>
        <p15:guide id="8" orient="horz" pos="2029" userDrawn="1">
          <p15:clr>
            <a:srgbClr val="F26B43"/>
          </p15:clr>
        </p15:guide>
        <p15:guide id="9" orient="horz" pos="7858" userDrawn="1">
          <p15:clr>
            <a:srgbClr val="F26B43"/>
          </p15:clr>
        </p15:guide>
        <p15:guide id="10" pos="786" userDrawn="1">
          <p15:clr>
            <a:srgbClr val="F26B43"/>
          </p15:clr>
        </p15:guide>
        <p15:guide id="11" pos="14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18" Type="http://schemas.openxmlformats.org/officeDocument/2006/relationships/image" Target="../media/image2.pn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17" Type="http://schemas.openxmlformats.org/officeDocument/2006/relationships/image" Target="../media/image32.emf"/><Relationship Id="rId2" Type="http://schemas.openxmlformats.org/officeDocument/2006/relationships/image" Target="../media/image17.emf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5" Type="http://schemas.openxmlformats.org/officeDocument/2006/relationships/image" Target="../media/image30.emf"/><Relationship Id="rId10" Type="http://schemas.openxmlformats.org/officeDocument/2006/relationships/image" Target="../media/image25.emf"/><Relationship Id="rId19" Type="http://schemas.openxmlformats.org/officeDocument/2006/relationships/image" Target="../media/image33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emf"/><Relationship Id="rId18" Type="http://schemas.openxmlformats.org/officeDocument/2006/relationships/image" Target="../media/image2.pn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17" Type="http://schemas.openxmlformats.org/officeDocument/2006/relationships/image" Target="../media/image49.emf"/><Relationship Id="rId2" Type="http://schemas.openxmlformats.org/officeDocument/2006/relationships/image" Target="../media/image34.emf"/><Relationship Id="rId16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5" Type="http://schemas.openxmlformats.org/officeDocument/2006/relationships/image" Target="../media/image47.emf"/><Relationship Id="rId10" Type="http://schemas.openxmlformats.org/officeDocument/2006/relationships/image" Target="../media/image42.emf"/><Relationship Id="rId19" Type="http://schemas.openxmlformats.org/officeDocument/2006/relationships/image" Target="../media/image33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Relationship Id="rId1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 Puerto Rico Drought">
            <a:extLst>
              <a:ext uri="{FF2B5EF4-FFF2-40B4-BE49-F238E27FC236}">
                <a16:creationId xmlns:a16="http://schemas.microsoft.com/office/drawing/2014/main" id="{CED6DA3D-B259-6B21-FAEC-CD96AAFD2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92" y="-48650"/>
            <a:ext cx="20136289" cy="134241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AC30C6E-C67C-3D0A-5FF7-68549B38233E}"/>
              </a:ext>
            </a:extLst>
          </p:cNvPr>
          <p:cNvSpPr txBox="1"/>
          <p:nvPr/>
        </p:nvSpPr>
        <p:spPr>
          <a:xfrm>
            <a:off x="4017278" y="2843903"/>
            <a:ext cx="166931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>
                <a:solidFill>
                  <a:schemeClr val="bg1"/>
                </a:solidFill>
                <a:cs typeface="Times New Roman" panose="02020603050405020304" pitchFamily="18" charset="0"/>
              </a:rPr>
              <a:t>Koncepce ochrany před následky sucha pro území České republiky </a:t>
            </a:r>
            <a:br>
              <a:rPr lang="cs-CZ" sz="66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cs-CZ" sz="6600" b="1" dirty="0">
                <a:solidFill>
                  <a:schemeClr val="bg1"/>
                </a:solidFill>
                <a:cs typeface="Times New Roman" panose="02020603050405020304" pitchFamily="18" charset="0"/>
              </a:rPr>
              <a:t>– současný stav a její další pokračování</a:t>
            </a:r>
            <a:endParaRPr lang="en-GB" sz="6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FAD2BBA-0798-2B08-78F3-097EA50DF39F}"/>
              </a:ext>
            </a:extLst>
          </p:cNvPr>
          <p:cNvSpPr txBox="1"/>
          <p:nvPr/>
        </p:nvSpPr>
        <p:spPr>
          <a:xfrm>
            <a:off x="9780900" y="9459435"/>
            <a:ext cx="157787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RNDr. Pavel Punčochář, CSc.,</a:t>
            </a:r>
            <a:br>
              <a:rPr lang="cs-CZ" sz="4800" b="1" i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cs-CZ" sz="48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Sekce vodního hospodářství </a:t>
            </a:r>
            <a:br>
              <a:rPr lang="cs-CZ" sz="4800" b="1" i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cs-CZ" sz="48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Ministerstvo zemědělství</a:t>
            </a:r>
            <a:endParaRPr lang="en-GB" sz="4800" b="1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45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3904AA-F6EA-5307-F868-B9DE73D6E6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7216" y="796079"/>
            <a:ext cx="10321200" cy="1266651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Revize a doplnění stávající monitorovací sítě s ohledem na sledování sucha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Rozvoj a propojení monitoringů sucha, vznik varovného systému na sucho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Program hospodaření s omezenými vodními zdroji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Předpověď vývoje stavu vodních zdrojů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rozvoje vodárenské infrastruktury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Ochranná pásma vodních zdrojů povrchových a podzemních vod pro hromadné zásobování obyvatelstva pitnou vodou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trike="sngStrike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Podpora využívání moderních technologií ve vodárenství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Propojování skupinových vodovodů do vodárenských soustav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Uplatnění technologií umělé infiltrace a břehové infiltrace pro zvýšení zdrojů podzemní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Nové víceúčelové přehradní nádrže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Převody vody mezi povodími a zvýšení integrace vodohospodářských soustav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modernizace a rozvoje zemědělských závlah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trike="sngStrike" dirty="0">
                <a:solidFill>
                  <a:schemeClr val="accent2"/>
                </a:solidFill>
                <a:highlight>
                  <a:srgbClr val="FFFF00"/>
                </a:highlight>
              </a:rPr>
              <a:t>Obnova stávajících a výstavba nových závlahových nádrží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obnovy a výstavba vodních zdrojů požární vody v lesních ekosystémech (a MV - HZS)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Optimalizace monitoringu stavu zemědělské půdy a aktualizace bonitace půd za účelem zlepšení ochrany půdy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Zvýšení ochrany půd před účinky eroze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Organická hmota v půdě a opatření na její zachování a zvýšení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Sledování kvality podzemních a povrchových vod v souvislosti s používáním hnojiv a pesticidů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trike="sngStrike" dirty="0">
                <a:solidFill>
                  <a:schemeClr val="accent2"/>
                </a:solidFill>
                <a:highlight>
                  <a:srgbClr val="FFFF00"/>
                </a:highlight>
              </a:rPr>
              <a:t>Změna zemědělské politiky v oblasti podpory pěstování energetických plodin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3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F3CD22-9F23-198E-3324-1264389000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765569" y="484240"/>
            <a:ext cx="12047741" cy="12834769"/>
          </a:xfrm>
        </p:spPr>
        <p:txBody>
          <a:bodyPr>
            <a:normAutofit fontScale="3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cs-CZ" sz="4200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chemeClr val="accent2"/>
                </a:solidFill>
              </a:rPr>
              <a:t>Podpora rozvoje ekologického zemědělství                   </a:t>
            </a:r>
            <a:r>
              <a:rPr lang="cs-CZ" sz="8000" dirty="0">
                <a:solidFill>
                  <a:srgbClr val="C00000"/>
                </a:solidFill>
              </a:rPr>
              <a:t>Nyní celkem 33 opatření.</a:t>
            </a:r>
            <a:endParaRPr lang="cs-CZ" sz="7700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chemeClr val="accent2"/>
                </a:solidFill>
              </a:rPr>
              <a:t>Podpora principů precizního zemědělství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chemeClr val="accent2"/>
                </a:solidFill>
              </a:rPr>
              <a:t>Podpora provádění komplexních pozemkových úprav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/>
              <a:t>Obnova přirozených funkcí vodních toků a niv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strike="sngStrike" dirty="0">
                <a:solidFill>
                  <a:schemeClr val="accent2"/>
                </a:solidFill>
                <a:highlight>
                  <a:srgbClr val="FFFF00"/>
                </a:highlight>
              </a:rPr>
              <a:t>Regulace odtoku z melioračních odvodňovacích zařízení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/>
              <a:t>Obnova přirozených vodních prvků v krajině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chemeClr val="accent2"/>
                </a:solidFill>
              </a:rPr>
              <a:t>Opatření na lesní půdě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rgbClr val="7030A0"/>
                </a:solidFill>
              </a:rPr>
              <a:t>Podpora opatření na snižování spotřeby vody v energetice a průmyslu (MPO)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/>
              <a:t>Podpora hospodaření se srážkovými vodami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/>
              <a:t>Podpora opětovného využívání vyčištěných odpadních vod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/>
              <a:t>Podpora moderních technologií čištění odpadních vod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rgbClr val="7030A0"/>
                </a:solidFill>
              </a:rPr>
              <a:t>Územní plánování (MMR)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strike="sngStrike" dirty="0">
                <a:solidFill>
                  <a:schemeClr val="accent2"/>
                </a:solidFill>
                <a:highlight>
                  <a:srgbClr val="FFFF00"/>
                </a:highlight>
              </a:rPr>
              <a:t>Návrh nové hlavy zákona o vodách zaměřené na zvládání sucha a nedostatku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strike="sngStrike" dirty="0">
                <a:solidFill>
                  <a:schemeClr val="accent2"/>
                </a:solidFill>
                <a:highlight>
                  <a:srgbClr val="FFFF00"/>
                </a:highlight>
              </a:rPr>
              <a:t>Úprava organizace státní správy v souvislosti se zvládáním sucha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/>
              <a:t>Přenastavení postupů pro stanovení minimálních zůstatkových průtoků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strike="sngStrike" dirty="0">
                <a:solidFill>
                  <a:schemeClr val="accent2"/>
                </a:solidFill>
                <a:highlight>
                  <a:srgbClr val="FFFF00"/>
                </a:highlight>
              </a:rPr>
              <a:t>Příprava tzv. protierozní vyhlášky </a:t>
            </a:r>
            <a:r>
              <a:rPr lang="cs-CZ" sz="7700" strike="sngStrike" dirty="0">
                <a:solidFill>
                  <a:schemeClr val="accent2"/>
                </a:solidFill>
              </a:rPr>
              <a:t>– </a:t>
            </a:r>
            <a:r>
              <a:rPr lang="cs-CZ" sz="7700" dirty="0">
                <a:solidFill>
                  <a:schemeClr val="accent2"/>
                </a:solidFill>
              </a:rPr>
              <a:t>chystá se doplněk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chemeClr val="accent2"/>
                </a:solidFill>
              </a:rPr>
              <a:t>Legislativní úprava pro zlepšení možností využití Státních hmotných rezerv pro řešení následků sucha mimo krizové stavy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chemeClr val="accent2"/>
                </a:solidFill>
              </a:rPr>
              <a:t>Financování vodního hospodářství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chemeClr val="accent2"/>
                </a:solidFill>
              </a:rPr>
              <a:t>Osvěta a vzdělávání veřejnosti k zodpovědnému </a:t>
            </a:r>
            <a:r>
              <a:rPr lang="cs-CZ" sz="7700" dirty="0"/>
              <a:t>hospodaření s vodou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strike="sngStrike" dirty="0">
                <a:solidFill>
                  <a:schemeClr val="accent2"/>
                </a:solidFill>
                <a:highlight>
                  <a:srgbClr val="FFFF00"/>
                </a:highlight>
              </a:rPr>
              <a:t>Opatření na drobných vodních tocích a malých vodních nádržích </a:t>
            </a:r>
            <a:r>
              <a:rPr lang="cs-CZ" sz="7700" dirty="0">
                <a:solidFill>
                  <a:schemeClr val="accent2"/>
                </a:solidFill>
                <a:highlight>
                  <a:srgbClr val="FFFF00"/>
                </a:highlight>
              </a:rPr>
              <a:t>vloženo k obnově vodních prvků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rgbClr val="7030A0"/>
                </a:solidFill>
              </a:rPr>
              <a:t>Využití důlních vod (MPO)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rgbClr val="C00000"/>
                </a:solidFill>
              </a:rPr>
              <a:t>Financování opatření navržených koncepcí (všechny resorty)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7700" dirty="0">
                <a:solidFill>
                  <a:schemeClr val="accent2">
                    <a:lumMod val="75000"/>
                  </a:schemeClr>
                </a:solidFill>
              </a:rPr>
              <a:t>Modře – gesce </a:t>
            </a:r>
            <a:r>
              <a:rPr lang="cs-CZ" sz="7700" dirty="0" err="1">
                <a:solidFill>
                  <a:schemeClr val="accent2">
                    <a:lumMod val="75000"/>
                  </a:schemeClr>
                </a:solidFill>
              </a:rPr>
              <a:t>MZe</a:t>
            </a:r>
            <a:r>
              <a:rPr lang="cs-CZ" sz="7700" dirty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cs-CZ" sz="7700" dirty="0">
                <a:solidFill>
                  <a:srgbClr val="C00000"/>
                </a:solidFill>
              </a:rPr>
              <a:t>  </a:t>
            </a:r>
            <a:r>
              <a:rPr lang="cs-CZ" sz="7700" dirty="0"/>
              <a:t>černě – gesce MŽP, </a:t>
            </a:r>
            <a:r>
              <a:rPr lang="cs-CZ" sz="7700" dirty="0">
                <a:solidFill>
                  <a:srgbClr val="7030A0"/>
                </a:solidFill>
              </a:rPr>
              <a:t>ostatní uvedeny zkratkou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7400" dirty="0"/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27B6C2-5F70-9FF0-E31A-66C992E38AAA}"/>
              </a:ext>
            </a:extLst>
          </p:cNvPr>
          <p:cNvSpPr txBox="1"/>
          <p:nvPr/>
        </p:nvSpPr>
        <p:spPr>
          <a:xfrm>
            <a:off x="1810871" y="2330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AB6C01B-BD8F-50A5-BEEE-FEACF143CFB9}"/>
              </a:ext>
            </a:extLst>
          </p:cNvPr>
          <p:cNvSpPr txBox="1"/>
          <p:nvPr/>
        </p:nvSpPr>
        <p:spPr>
          <a:xfrm>
            <a:off x="5504329" y="253408"/>
            <a:ext cx="1104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PŘEHLED OPATŘENÍ V KONCEPCI na 2023-2027</a:t>
            </a:r>
          </a:p>
        </p:txBody>
      </p:sp>
    </p:spTree>
    <p:extLst>
      <p:ext uri="{BB962C8B-B14F-4D97-AF65-F5344CB8AC3E}">
        <p14:creationId xmlns:p14="http://schemas.microsoft.com/office/powerpoint/2010/main" val="350452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20A3045-AC33-9321-030E-1DE13060EE32}"/>
              </a:ext>
            </a:extLst>
          </p:cNvPr>
          <p:cNvSpPr txBox="1"/>
          <p:nvPr/>
        </p:nvSpPr>
        <p:spPr>
          <a:xfrm>
            <a:off x="1050586" y="797669"/>
            <a:ext cx="966929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Indikátory pro hodnocení plnění jednotlivých opatření jsou uvedeny přímo v popisu každého opatření a jsou nedílnou součástí rámce pro pravidelné vyhodnocování plnění koncepce. </a:t>
            </a:r>
          </a:p>
          <a:p>
            <a:r>
              <a:rPr lang="cs-CZ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konci pětiletého období budou shrnuty jak vynaložené prostředky, tak charakteristiky realizovaných opatření do souhrnné tabulky podle charakteru opatření:</a:t>
            </a:r>
            <a:endParaRPr lang="cs-C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4000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0FE04CA-2E7E-7D5B-5B8B-EAF0641DC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299291"/>
              </p:ext>
            </p:extLst>
          </p:nvPr>
        </p:nvGraphicFramePr>
        <p:xfrm>
          <a:off x="1050586" y="5064186"/>
          <a:ext cx="9416376" cy="7863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4459">
                  <a:extLst>
                    <a:ext uri="{9D8B030D-6E8A-4147-A177-3AD203B41FA5}">
                      <a16:colId xmlns:a16="http://schemas.microsoft.com/office/drawing/2014/main" val="915210880"/>
                    </a:ext>
                  </a:extLst>
                </a:gridCol>
                <a:gridCol w="2584996">
                  <a:extLst>
                    <a:ext uri="{9D8B030D-6E8A-4147-A177-3AD203B41FA5}">
                      <a16:colId xmlns:a16="http://schemas.microsoft.com/office/drawing/2014/main" val="3065699057"/>
                    </a:ext>
                  </a:extLst>
                </a:gridCol>
                <a:gridCol w="2236921">
                  <a:extLst>
                    <a:ext uri="{9D8B030D-6E8A-4147-A177-3AD203B41FA5}">
                      <a16:colId xmlns:a16="http://schemas.microsoft.com/office/drawing/2014/main" val="3930651053"/>
                    </a:ext>
                  </a:extLst>
                </a:gridCol>
              </a:tblGrid>
              <a:tr h="633827">
                <a:tc gridSpan="3"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cs-CZ" sz="3600" b="1" dirty="0">
                          <a:solidFill>
                            <a:srgbClr val="FFFF00"/>
                          </a:solidFill>
                          <a:effectLst/>
                        </a:rPr>
                        <a:t>Rozvoj a posilování vodních zdrojů</a:t>
                      </a:r>
                    </a:p>
                    <a:p>
                      <a:r>
                        <a:rPr lang="cs-CZ" sz="24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603250"/>
                  </a:ext>
                </a:extLst>
              </a:tr>
              <a:tr h="845102"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>
                          <a:solidFill>
                            <a:srgbClr val="FFFF00"/>
                          </a:solidFill>
                          <a:effectLst/>
                        </a:rPr>
                        <a:t>Indikátor</a:t>
                      </a:r>
                      <a:endParaRPr lang="cs-CZ" sz="3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>
                          <a:solidFill>
                            <a:srgbClr val="C00000"/>
                          </a:solidFill>
                          <a:effectLst/>
                        </a:rPr>
                        <a:t>Hodnocení</a:t>
                      </a:r>
                      <a:endParaRPr lang="cs-CZ" sz="2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C00000"/>
                          </a:solidFill>
                          <a:effectLst/>
                        </a:rPr>
                        <a:t>Poskytnuté finanční prostředky</a:t>
                      </a:r>
                    </a:p>
                    <a:p>
                      <a:pPr algn="ctr"/>
                      <a:r>
                        <a:rPr lang="cs-CZ" sz="2400" b="1" dirty="0">
                          <a:solidFill>
                            <a:srgbClr val="C00000"/>
                          </a:solidFill>
                          <a:effectLst/>
                        </a:rPr>
                        <a:t>(mil. Kč)</a:t>
                      </a:r>
                      <a:endParaRPr lang="cs-CZ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7867090"/>
                  </a:ext>
                </a:extLst>
              </a:tr>
              <a:tr h="422551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FF00"/>
                          </a:solidFill>
                          <a:effectLst/>
                        </a:rPr>
                        <a:t>Počet obyvatel nově připojených na vodovod pro veřejnou potřebu</a:t>
                      </a:r>
                      <a:endParaRPr lang="cs-CZ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641049"/>
                  </a:ext>
                </a:extLst>
              </a:tr>
              <a:tr h="633827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FF00"/>
                          </a:solidFill>
                          <a:effectLst/>
                        </a:rPr>
                        <a:t>Počet obyvatel napojených na zlepšené zabezpečení nebo zásobování pitnou vodou</a:t>
                      </a:r>
                      <a:endParaRPr lang="cs-CZ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5120280"/>
                  </a:ext>
                </a:extLst>
              </a:tr>
              <a:tr h="633827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FF00"/>
                          </a:solidFill>
                          <a:effectLst/>
                        </a:rPr>
                        <a:t>Počet nově vyhlášených OPVZ a počet OPVZ s upraveným způsobem hospodaření</a:t>
                      </a:r>
                      <a:endParaRPr lang="cs-CZ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558489"/>
                  </a:ext>
                </a:extLst>
              </a:tr>
              <a:tr h="422551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FF00"/>
                          </a:solidFill>
                          <a:effectLst/>
                        </a:rPr>
                        <a:t>Nové plochy se zavedením kapkové závlahy na trvalých kulturách </a:t>
                      </a:r>
                      <a:endParaRPr lang="cs-CZ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6113674"/>
                  </a:ext>
                </a:extLst>
              </a:tr>
              <a:tr h="422551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FF00"/>
                          </a:solidFill>
                          <a:effectLst/>
                        </a:rPr>
                        <a:t>Počet vybudovaných nádrží pro hašení požárů v lesích</a:t>
                      </a:r>
                      <a:endParaRPr lang="cs-CZ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87717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AF0CE601-1294-4F76-E05A-8FCD00C34EC1}"/>
              </a:ext>
            </a:extLst>
          </p:cNvPr>
          <p:cNvSpPr txBox="1"/>
          <p:nvPr/>
        </p:nvSpPr>
        <p:spPr>
          <a:xfrm>
            <a:off x="11736422" y="2582773"/>
            <a:ext cx="1120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Návrh sady indikátorů pro sledování naplnění strategických cílů koncepce a jednotlivých opatření</a:t>
            </a:r>
            <a:endParaRPr lang="cs-CZ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1AB1575-8C5B-101C-4844-DEBFB9D65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199218"/>
              </p:ext>
            </p:extLst>
          </p:nvPr>
        </p:nvGraphicFramePr>
        <p:xfrm>
          <a:off x="11191672" y="4182894"/>
          <a:ext cx="11045757" cy="85528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5757">
                  <a:extLst>
                    <a:ext uri="{9D8B030D-6E8A-4147-A177-3AD203B41FA5}">
                      <a16:colId xmlns:a16="http://schemas.microsoft.com/office/drawing/2014/main" val="356289804"/>
                    </a:ext>
                  </a:extLst>
                </a:gridCol>
              </a:tblGrid>
              <a:tr h="644419">
                <a:tc>
                  <a:txBody>
                    <a:bodyPr/>
                    <a:lstStyle/>
                    <a:p>
                      <a:r>
                        <a:rPr lang="cs-CZ" sz="36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uživatelů systému </a:t>
                      </a:r>
                      <a:r>
                        <a:rPr lang="cs-CZ" sz="32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HAMR</a:t>
                      </a:r>
                      <a:endParaRPr lang="cs-CZ" sz="3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965714"/>
                  </a:ext>
                </a:extLst>
              </a:tr>
              <a:tr h="936699">
                <a:tc>
                  <a:txBody>
                    <a:bodyPr/>
                    <a:lstStyle/>
                    <a:p>
                      <a:r>
                        <a:rPr lang="cs-CZ" sz="36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zasedání Komisí pro sucho na krajské a ústřední úrovni</a:t>
                      </a:r>
                      <a:endParaRPr lang="cs-CZ" sz="240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38106"/>
                  </a:ext>
                </a:extLst>
              </a:tr>
              <a:tr h="936699">
                <a:tc>
                  <a:txBody>
                    <a:bodyPr/>
                    <a:lstStyle/>
                    <a:p>
                      <a:r>
                        <a:rPr lang="cs-CZ" sz="36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Současná míra vodního stresu - podíl objemu odebírané vody z celkového objemu disponibilní vody v daném roce</a:t>
                      </a:r>
                      <a:endParaRPr lang="cs-CZ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835950"/>
                  </a:ext>
                </a:extLst>
              </a:tr>
              <a:tr h="936699">
                <a:tc>
                  <a:txBody>
                    <a:bodyPr/>
                    <a:lstStyle/>
                    <a:p>
                      <a:r>
                        <a:rPr lang="cs-CZ" sz="36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Hodnota vyprodukovaného HDP na 1 mil. m3 odebrané vody (v mil. USD)</a:t>
                      </a:r>
                      <a:endParaRPr lang="cs-CZ" sz="360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268241"/>
                  </a:ext>
                </a:extLst>
              </a:tr>
              <a:tr h="936699">
                <a:tc>
                  <a:txBody>
                    <a:bodyPr/>
                    <a:lstStyle/>
                    <a:p>
                      <a:r>
                        <a:rPr lang="cs-CZ" sz="36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Podíl centrálně zásobovaných obyvatel z veřejných vodovodů</a:t>
                      </a:r>
                      <a:endParaRPr lang="cs-CZ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052129"/>
                  </a:ext>
                </a:extLst>
              </a:tr>
              <a:tr h="936699">
                <a:tc>
                  <a:txBody>
                    <a:bodyPr/>
                    <a:lstStyle/>
                    <a:p>
                      <a:r>
                        <a:rPr lang="cs-CZ" sz="36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Stav podzemních vod</a:t>
                      </a:r>
                      <a:endParaRPr lang="cs-CZ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154030"/>
                  </a:ext>
                </a:extLst>
              </a:tr>
              <a:tr h="936699">
                <a:tc>
                  <a:txBody>
                    <a:bodyPr/>
                    <a:lstStyle/>
                    <a:p>
                      <a:r>
                        <a:rPr lang="cs-CZ" sz="36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vodních útvarů, v nichž je dočasně zhoršen stav vod v důsledku sucha</a:t>
                      </a:r>
                      <a:endParaRPr lang="cs-CZ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99370"/>
                  </a:ext>
                </a:extLst>
              </a:tr>
              <a:tr h="936699">
                <a:tc>
                  <a:txBody>
                    <a:bodyPr/>
                    <a:lstStyle/>
                    <a:p>
                      <a:r>
                        <a:rPr lang="cs-CZ" sz="36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Retenční schopnost půd</a:t>
                      </a:r>
                      <a:endParaRPr lang="cs-CZ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25176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7B4D9A2D-21E8-B0BA-54D7-B0316E59CD68}"/>
              </a:ext>
            </a:extLst>
          </p:cNvPr>
          <p:cNvSpPr txBox="1"/>
          <p:nvPr/>
        </p:nvSpPr>
        <p:spPr>
          <a:xfrm>
            <a:off x="13404715" y="1120992"/>
            <a:ext cx="102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Indikátory efektů opatření </a:t>
            </a:r>
            <a:br>
              <a:rPr lang="cs-CZ" sz="3600" b="1" dirty="0">
                <a:solidFill>
                  <a:srgbClr val="C00000"/>
                </a:solidFill>
              </a:rPr>
            </a:br>
            <a:r>
              <a:rPr lang="cs-CZ" sz="3600" b="1" dirty="0">
                <a:solidFill>
                  <a:srgbClr val="C00000"/>
                </a:solidFill>
              </a:rPr>
              <a:t>v Příloze 4 a 5 „Koncepce“</a:t>
            </a:r>
          </a:p>
        </p:txBody>
      </p:sp>
    </p:spTree>
    <p:extLst>
      <p:ext uri="{BB962C8B-B14F-4D97-AF65-F5344CB8AC3E}">
        <p14:creationId xmlns:p14="http://schemas.microsoft.com/office/powerpoint/2010/main" val="15342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0653A7D-CC33-4AB4-4FAC-E1B26A4A3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015507"/>
              </p:ext>
            </p:extLst>
          </p:nvPr>
        </p:nvGraphicFramePr>
        <p:xfrm>
          <a:off x="2707343" y="2036956"/>
          <a:ext cx="15544802" cy="5174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8061">
                  <a:extLst>
                    <a:ext uri="{9D8B030D-6E8A-4147-A177-3AD203B41FA5}">
                      <a16:colId xmlns:a16="http://schemas.microsoft.com/office/drawing/2014/main" val="2963502615"/>
                    </a:ext>
                  </a:extLst>
                </a:gridCol>
                <a:gridCol w="2204084">
                  <a:extLst>
                    <a:ext uri="{9D8B030D-6E8A-4147-A177-3AD203B41FA5}">
                      <a16:colId xmlns:a16="http://schemas.microsoft.com/office/drawing/2014/main" val="2893840109"/>
                    </a:ext>
                  </a:extLst>
                </a:gridCol>
                <a:gridCol w="1987394">
                  <a:extLst>
                    <a:ext uri="{9D8B030D-6E8A-4147-A177-3AD203B41FA5}">
                      <a16:colId xmlns:a16="http://schemas.microsoft.com/office/drawing/2014/main" val="2884148540"/>
                    </a:ext>
                  </a:extLst>
                </a:gridCol>
                <a:gridCol w="1975012">
                  <a:extLst>
                    <a:ext uri="{9D8B030D-6E8A-4147-A177-3AD203B41FA5}">
                      <a16:colId xmlns:a16="http://schemas.microsoft.com/office/drawing/2014/main" val="1488772788"/>
                    </a:ext>
                  </a:extLst>
                </a:gridCol>
                <a:gridCol w="1975012">
                  <a:extLst>
                    <a:ext uri="{9D8B030D-6E8A-4147-A177-3AD203B41FA5}">
                      <a16:colId xmlns:a16="http://schemas.microsoft.com/office/drawing/2014/main" val="3504140076"/>
                    </a:ext>
                  </a:extLst>
                </a:gridCol>
                <a:gridCol w="2358960">
                  <a:extLst>
                    <a:ext uri="{9D8B030D-6E8A-4147-A177-3AD203B41FA5}">
                      <a16:colId xmlns:a16="http://schemas.microsoft.com/office/drawing/2014/main" val="1522047919"/>
                    </a:ext>
                  </a:extLst>
                </a:gridCol>
                <a:gridCol w="2316279">
                  <a:extLst>
                    <a:ext uri="{9D8B030D-6E8A-4147-A177-3AD203B41FA5}">
                      <a16:colId xmlns:a16="http://schemas.microsoft.com/office/drawing/2014/main" val="64651503"/>
                    </a:ext>
                  </a:extLst>
                </a:gridCol>
              </a:tblGrid>
              <a:tr h="851316">
                <a:tc>
                  <a:txBody>
                    <a:bodyPr/>
                    <a:lstStyle/>
                    <a:p>
                      <a:pPr algn="l"/>
                      <a:r>
                        <a:rPr lang="cs-CZ" sz="3600" dirty="0">
                          <a:effectLst/>
                        </a:rPr>
                        <a:t> </a:t>
                      </a:r>
                      <a:endParaRPr lang="cs-CZ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effectLst/>
                        </a:rPr>
                        <a:t>2017-18</a:t>
                      </a:r>
                      <a:endParaRPr lang="cs-C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effectLst/>
                        </a:rPr>
                        <a:t>2019</a:t>
                      </a:r>
                      <a:endParaRPr lang="cs-C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effectLst/>
                        </a:rPr>
                        <a:t>2020</a:t>
                      </a:r>
                      <a:endParaRPr lang="cs-C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effectLst/>
                        </a:rPr>
                        <a:t>2021</a:t>
                      </a:r>
                      <a:endParaRPr lang="cs-C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effectLst/>
                        </a:rPr>
                        <a:t>2022</a:t>
                      </a:r>
                      <a:endParaRPr lang="cs-C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celkem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8065700"/>
                  </a:ext>
                </a:extLst>
              </a:tr>
              <a:tr h="1258663">
                <a:tc>
                  <a:txBody>
                    <a:bodyPr/>
                    <a:lstStyle/>
                    <a:p>
                      <a:pPr algn="l"/>
                      <a:r>
                        <a:rPr lang="cs-CZ" sz="3600">
                          <a:effectLst/>
                        </a:rPr>
                        <a:t>Celkem národní zdroje</a:t>
                      </a:r>
                      <a:endParaRPr lang="cs-CZ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</a:rPr>
                        <a:t>6 211,9</a:t>
                      </a:r>
                      <a:endParaRPr lang="cs-CZ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</a:rPr>
                        <a:t>3 895,0</a:t>
                      </a:r>
                      <a:endParaRPr lang="cs-CZ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</a:rPr>
                        <a:t>4 901,9</a:t>
                      </a:r>
                      <a:endParaRPr lang="cs-CZ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</a:rPr>
                        <a:t>6 367,5</a:t>
                      </a:r>
                      <a:endParaRPr lang="cs-CZ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</a:rPr>
                        <a:t>6 227,25</a:t>
                      </a:r>
                      <a:endParaRPr lang="cs-CZ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27 603,55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3194497"/>
                  </a:ext>
                </a:extLst>
              </a:tr>
              <a:tr h="1031061">
                <a:tc>
                  <a:txBody>
                    <a:bodyPr/>
                    <a:lstStyle/>
                    <a:p>
                      <a:pPr algn="l"/>
                      <a:r>
                        <a:rPr lang="cs-CZ" sz="3600">
                          <a:effectLst/>
                        </a:rPr>
                        <a:t>Celkem EU</a:t>
                      </a:r>
                      <a:endParaRPr lang="cs-CZ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</a:rPr>
                        <a:t>14 855,8</a:t>
                      </a:r>
                      <a:endParaRPr lang="cs-CZ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>
                          <a:effectLst/>
                        </a:rPr>
                        <a:t>9 832,1</a:t>
                      </a:r>
                      <a:endParaRPr lang="cs-CZ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>
                          <a:effectLst/>
                        </a:rPr>
                        <a:t>10 017,9</a:t>
                      </a:r>
                      <a:endParaRPr lang="cs-CZ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>
                          <a:effectLst/>
                        </a:rPr>
                        <a:t>9 743,2</a:t>
                      </a:r>
                      <a:endParaRPr lang="cs-CZ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</a:rPr>
                        <a:t>7 315,9</a:t>
                      </a:r>
                      <a:endParaRPr lang="cs-CZ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51 764,9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4406856"/>
                  </a:ext>
                </a:extLst>
              </a:tr>
              <a:tr h="1258663">
                <a:tc>
                  <a:txBody>
                    <a:bodyPr/>
                    <a:lstStyle/>
                    <a:p>
                      <a:pPr algn="l"/>
                      <a:r>
                        <a:rPr lang="cs-CZ" sz="3600">
                          <a:effectLst/>
                        </a:rPr>
                        <a:t>Celkem všechny dotace</a:t>
                      </a:r>
                      <a:endParaRPr lang="cs-CZ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 dirty="0">
                          <a:effectLst/>
                        </a:rPr>
                        <a:t>21 067,7</a:t>
                      </a:r>
                      <a:endParaRPr lang="cs-CZ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>
                          <a:effectLst/>
                        </a:rPr>
                        <a:t>13 727,1</a:t>
                      </a:r>
                      <a:endParaRPr lang="cs-CZ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>
                          <a:effectLst/>
                        </a:rPr>
                        <a:t>14 919,8</a:t>
                      </a:r>
                      <a:endParaRPr lang="cs-CZ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3200" b="1">
                          <a:effectLst/>
                        </a:rPr>
                        <a:t>16 110,7</a:t>
                      </a:r>
                      <a:endParaRPr lang="cs-CZ" sz="3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3200" b="1" dirty="0">
                          <a:effectLst/>
                        </a:rPr>
                        <a:t>13 543,2</a:t>
                      </a:r>
                      <a:endParaRPr lang="cs-CZ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79 368,5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5276351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33FD5B6-4113-6666-F34F-1A3C4C8F3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581888"/>
              </p:ext>
            </p:extLst>
          </p:nvPr>
        </p:nvGraphicFramePr>
        <p:xfrm>
          <a:off x="1004047" y="7572359"/>
          <a:ext cx="18565907" cy="5397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9355">
                  <a:extLst>
                    <a:ext uri="{9D8B030D-6E8A-4147-A177-3AD203B41FA5}">
                      <a16:colId xmlns:a16="http://schemas.microsoft.com/office/drawing/2014/main" val="3220944843"/>
                    </a:ext>
                  </a:extLst>
                </a:gridCol>
                <a:gridCol w="1362616">
                  <a:extLst>
                    <a:ext uri="{9D8B030D-6E8A-4147-A177-3AD203B41FA5}">
                      <a16:colId xmlns:a16="http://schemas.microsoft.com/office/drawing/2014/main" val="1515720601"/>
                    </a:ext>
                  </a:extLst>
                </a:gridCol>
                <a:gridCol w="1363912">
                  <a:extLst>
                    <a:ext uri="{9D8B030D-6E8A-4147-A177-3AD203B41FA5}">
                      <a16:colId xmlns:a16="http://schemas.microsoft.com/office/drawing/2014/main" val="4274402087"/>
                    </a:ext>
                  </a:extLst>
                </a:gridCol>
                <a:gridCol w="1362616">
                  <a:extLst>
                    <a:ext uri="{9D8B030D-6E8A-4147-A177-3AD203B41FA5}">
                      <a16:colId xmlns:a16="http://schemas.microsoft.com/office/drawing/2014/main" val="542936873"/>
                    </a:ext>
                  </a:extLst>
                </a:gridCol>
                <a:gridCol w="1363912">
                  <a:extLst>
                    <a:ext uri="{9D8B030D-6E8A-4147-A177-3AD203B41FA5}">
                      <a16:colId xmlns:a16="http://schemas.microsoft.com/office/drawing/2014/main" val="2751151466"/>
                    </a:ext>
                  </a:extLst>
                </a:gridCol>
                <a:gridCol w="1362616">
                  <a:extLst>
                    <a:ext uri="{9D8B030D-6E8A-4147-A177-3AD203B41FA5}">
                      <a16:colId xmlns:a16="http://schemas.microsoft.com/office/drawing/2014/main" val="1521888933"/>
                    </a:ext>
                  </a:extLst>
                </a:gridCol>
                <a:gridCol w="1363912">
                  <a:extLst>
                    <a:ext uri="{9D8B030D-6E8A-4147-A177-3AD203B41FA5}">
                      <a16:colId xmlns:a16="http://schemas.microsoft.com/office/drawing/2014/main" val="226649874"/>
                    </a:ext>
                  </a:extLst>
                </a:gridCol>
                <a:gridCol w="1362616">
                  <a:extLst>
                    <a:ext uri="{9D8B030D-6E8A-4147-A177-3AD203B41FA5}">
                      <a16:colId xmlns:a16="http://schemas.microsoft.com/office/drawing/2014/main" val="1118528132"/>
                    </a:ext>
                  </a:extLst>
                </a:gridCol>
                <a:gridCol w="1363912">
                  <a:extLst>
                    <a:ext uri="{9D8B030D-6E8A-4147-A177-3AD203B41FA5}">
                      <a16:colId xmlns:a16="http://schemas.microsoft.com/office/drawing/2014/main" val="1416758212"/>
                    </a:ext>
                  </a:extLst>
                </a:gridCol>
                <a:gridCol w="1362616">
                  <a:extLst>
                    <a:ext uri="{9D8B030D-6E8A-4147-A177-3AD203B41FA5}">
                      <a16:colId xmlns:a16="http://schemas.microsoft.com/office/drawing/2014/main" val="2238466199"/>
                    </a:ext>
                  </a:extLst>
                </a:gridCol>
                <a:gridCol w="1363912">
                  <a:extLst>
                    <a:ext uri="{9D8B030D-6E8A-4147-A177-3AD203B41FA5}">
                      <a16:colId xmlns:a16="http://schemas.microsoft.com/office/drawing/2014/main" val="98159668"/>
                    </a:ext>
                  </a:extLst>
                </a:gridCol>
                <a:gridCol w="1363912">
                  <a:extLst>
                    <a:ext uri="{9D8B030D-6E8A-4147-A177-3AD203B41FA5}">
                      <a16:colId xmlns:a16="http://schemas.microsoft.com/office/drawing/2014/main" val="2856452480"/>
                    </a:ext>
                  </a:extLst>
                </a:gridCol>
              </a:tblGrid>
              <a:tr h="7135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 výhled 2020-2030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2021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2022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cs-CZ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2024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2025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2026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2027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2028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2029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2030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celkem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1497848"/>
                  </a:ext>
                </a:extLst>
              </a:tr>
              <a:tr h="1463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Plánovaná alokace </a:t>
                      </a:r>
                      <a:b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</a:b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(mil. Kč)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4 378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4 444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6 348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6 395 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6 461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6 559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6 655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2 737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2 732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2 728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49 436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4322989"/>
                  </a:ext>
                </a:extLst>
              </a:tr>
              <a:tr h="501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Celková nezajištěná alokace do optimálního stavu (mil. Kč.)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7 893 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8 623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8 712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8 985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9 507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10 318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10 415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14 780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15 218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14 833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109 282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259719"/>
                  </a:ext>
                </a:extLst>
              </a:tr>
              <a:tr h="1416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Celkem optimální prostředky pro </a:t>
                      </a:r>
                      <a:r>
                        <a:rPr lang="cs-CZ" sz="2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MZe</a:t>
                      </a:r>
                      <a:b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</a:br>
                      <a:r>
                        <a:rPr lang="cs-CZ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(mil. Kč)</a:t>
                      </a:r>
                      <a:endParaRPr lang="cs-CZ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12 271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13 067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15 060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15 379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15 967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16 876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17 069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17 517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17 950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>
                          <a:effectLst/>
                        </a:rPr>
                        <a:t>17 561</a:t>
                      </a:r>
                      <a:endParaRPr lang="cs-CZ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b="1" dirty="0">
                          <a:effectLst/>
                        </a:rPr>
                        <a:t>158 719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7369389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1FC01C6C-F46D-9572-237E-52B6FCD5A86F}"/>
              </a:ext>
            </a:extLst>
          </p:cNvPr>
          <p:cNvSpPr txBox="1"/>
          <p:nvPr/>
        </p:nvSpPr>
        <p:spPr>
          <a:xfrm>
            <a:off x="19569954" y="7901280"/>
            <a:ext cx="405204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</a:rPr>
              <a:t>Výhled zpracovaný pro informaci vládě ČR v roce 2020</a:t>
            </a:r>
          </a:p>
          <a:p>
            <a:pPr algn="ctr"/>
            <a:r>
              <a:rPr lang="cs-CZ" sz="3600" b="1" dirty="0">
                <a:solidFill>
                  <a:srgbClr val="C00000"/>
                </a:solidFill>
              </a:rPr>
              <a:t>(údaje v mil. Kč)</a:t>
            </a:r>
          </a:p>
          <a:p>
            <a:pPr algn="ctr"/>
            <a:endParaRPr lang="cs-CZ" sz="1400" b="1" dirty="0">
              <a:solidFill>
                <a:srgbClr val="C00000"/>
              </a:solidFill>
            </a:endParaRPr>
          </a:p>
          <a:p>
            <a:pPr algn="ctr"/>
            <a:r>
              <a:rPr lang="cs-CZ" sz="3600" b="1" dirty="0">
                <a:solidFill>
                  <a:schemeClr val="accent2"/>
                </a:solidFill>
              </a:rPr>
              <a:t>Optimální potřeba: </a:t>
            </a:r>
            <a:br>
              <a:rPr lang="cs-CZ" sz="3600" b="1" dirty="0">
                <a:solidFill>
                  <a:schemeClr val="accent2"/>
                </a:solidFill>
              </a:rPr>
            </a:br>
            <a:r>
              <a:rPr lang="cs-CZ" sz="3600" b="1" dirty="0">
                <a:solidFill>
                  <a:schemeClr val="accent2"/>
                </a:solidFill>
              </a:rPr>
              <a:t>15, 9 mld. Kč/rok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FA3FBE-27C5-B17E-2C2F-5DBA9EED3F63}"/>
              </a:ext>
            </a:extLst>
          </p:cNvPr>
          <p:cNvSpPr txBox="1"/>
          <p:nvPr/>
        </p:nvSpPr>
        <p:spPr>
          <a:xfrm>
            <a:off x="18467294" y="2727321"/>
            <a:ext cx="4966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</a:rPr>
              <a:t>Přehled poskytnutých finančních podpor pro naplnění opatření </a:t>
            </a:r>
            <a:br>
              <a:rPr lang="cs-CZ" sz="3600" b="1" dirty="0">
                <a:solidFill>
                  <a:srgbClr val="C00000"/>
                </a:solidFill>
              </a:rPr>
            </a:br>
            <a:r>
              <a:rPr lang="cs-CZ" sz="3600" b="1" dirty="0">
                <a:solidFill>
                  <a:srgbClr val="C00000"/>
                </a:solidFill>
              </a:rPr>
              <a:t>v Koncepci za období 2017-2022</a:t>
            </a:r>
            <a:br>
              <a:rPr lang="cs-CZ" sz="3600" b="1" dirty="0">
                <a:solidFill>
                  <a:srgbClr val="C00000"/>
                </a:solidFill>
              </a:rPr>
            </a:br>
            <a:r>
              <a:rPr lang="cs-CZ" sz="3600" b="1" dirty="0">
                <a:solidFill>
                  <a:srgbClr val="C00000"/>
                </a:solidFill>
              </a:rPr>
              <a:t>(údaje v mil. Kč)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FBE9924-B831-B143-014A-831C735C0683}"/>
              </a:ext>
            </a:extLst>
          </p:cNvPr>
          <p:cNvSpPr txBox="1"/>
          <p:nvPr/>
        </p:nvSpPr>
        <p:spPr>
          <a:xfrm>
            <a:off x="2985247" y="404757"/>
            <a:ext cx="17104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C00000"/>
                </a:solidFill>
              </a:rPr>
              <a:t>Finanční podpory </a:t>
            </a:r>
            <a:r>
              <a:rPr lang="cs-CZ" sz="4000" b="1" dirty="0" err="1">
                <a:solidFill>
                  <a:srgbClr val="C00000"/>
                </a:solidFill>
              </a:rPr>
              <a:t>MZe</a:t>
            </a:r>
            <a:r>
              <a:rPr lang="cs-CZ" sz="4000" b="1" dirty="0">
                <a:solidFill>
                  <a:srgbClr val="C00000"/>
                </a:solidFill>
              </a:rPr>
              <a:t> na opatření k ochraně před následky sucha – poskytnuté a předpokládané v dalších letech (MŽP má obdobnou vizi)</a:t>
            </a:r>
          </a:p>
        </p:txBody>
      </p:sp>
      <p:pic>
        <p:nvPicPr>
          <p:cNvPr id="11" name="Logo MZe">
            <a:extLst>
              <a:ext uri="{FF2B5EF4-FFF2-40B4-BE49-F238E27FC236}">
                <a16:creationId xmlns:a16="http://schemas.microsoft.com/office/drawing/2014/main" id="{746A9824-757B-AF1E-8B4A-6652E943D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456" y="316930"/>
            <a:ext cx="3046949" cy="130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94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85A4EBB-90AC-DCA8-B41D-8DE88CFDBA73}"/>
              </a:ext>
            </a:extLst>
          </p:cNvPr>
          <p:cNvSpPr txBox="1"/>
          <p:nvPr/>
        </p:nvSpPr>
        <p:spPr>
          <a:xfrm>
            <a:off x="1792941" y="824754"/>
            <a:ext cx="21371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C00000"/>
                </a:solidFill>
              </a:rPr>
              <a:t>Koncepce ochrany před následky sucha pro území České republiky na období 2023 – 2027</a:t>
            </a:r>
            <a:br>
              <a:rPr lang="cs-CZ" sz="4000" b="1" dirty="0">
                <a:solidFill>
                  <a:srgbClr val="C00000"/>
                </a:solidFill>
              </a:rPr>
            </a:br>
            <a:r>
              <a:rPr lang="cs-CZ" sz="4000" b="1" dirty="0">
                <a:solidFill>
                  <a:srgbClr val="C00000"/>
                </a:solidFill>
              </a:rPr>
              <a:t>(návrh usnesení vlády)</a:t>
            </a:r>
            <a:endParaRPr lang="cs-CZ" sz="4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4BE13F9-B6E2-27A3-838C-3039B0FD78AE}"/>
              </a:ext>
            </a:extLst>
          </p:cNvPr>
          <p:cNvSpPr txBox="1"/>
          <p:nvPr/>
        </p:nvSpPr>
        <p:spPr>
          <a:xfrm>
            <a:off x="1792942" y="2079812"/>
            <a:ext cx="20801292" cy="1121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Aft>
                <a:spcPts val="1800"/>
              </a:spcAft>
            </a:pPr>
            <a:r>
              <a:rPr lang="cs-CZ" sz="3000" b="1" dirty="0">
                <a:effectLst/>
                <a:ea typeface="Times New Roman" panose="02020603050405020304" pitchFamily="18" charset="0"/>
              </a:rPr>
              <a:t>Vláda</a:t>
            </a:r>
            <a:endParaRPr lang="cs-CZ" sz="3000" dirty="0">
              <a:effectLst/>
              <a:ea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1200"/>
              </a:spcAft>
              <a:buSzPts val="1100"/>
            </a:pPr>
            <a:r>
              <a:rPr lang="cs-CZ" sz="3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I. schvaluje </a:t>
            </a:r>
            <a:r>
              <a:rPr lang="cs-CZ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Koncepci ochrany před následky sucha pro území České republiky na období 2022-2027 (dále jen „Koncepce“) obsaženou v časti III materiálu č. j. XX;</a:t>
            </a:r>
          </a:p>
          <a:p>
            <a:pPr lvl="0" algn="just">
              <a:spcBef>
                <a:spcPts val="600"/>
              </a:spcBef>
              <a:spcAft>
                <a:spcPts val="1200"/>
              </a:spcAft>
              <a:buSzPts val="1100"/>
            </a:pPr>
            <a:r>
              <a:rPr lang="cs-CZ" sz="3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II.ukládá</a:t>
            </a:r>
            <a:r>
              <a:rPr lang="cs-CZ" sz="3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3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1200"/>
              </a:spcAft>
              <a:buSzPts val="1100"/>
            </a:pPr>
            <a:r>
              <a:rPr lang="cs-CZ" sz="3000" dirty="0">
                <a:effectLst/>
                <a:ea typeface="Calibri" panose="020F0502020204030204" pitchFamily="34" charset="0"/>
              </a:rPr>
              <a:t>1. ministrovi zemědělství a ministrovi životního prostředí ve spolupráci s 1. místopředsedou vlády a ministrem vnitra, </a:t>
            </a:r>
            <a:br>
              <a:rPr lang="cs-CZ" sz="3000" dirty="0">
                <a:effectLst/>
                <a:ea typeface="Calibri" panose="020F0502020204030204" pitchFamily="34" charset="0"/>
              </a:rPr>
            </a:br>
            <a:r>
              <a:rPr lang="cs-CZ" sz="3000" dirty="0">
                <a:effectLst/>
                <a:ea typeface="Calibri" panose="020F0502020204030204" pitchFamily="34" charset="0"/>
              </a:rPr>
              <a:t>s místopředsedou vlády a ministrem práce a sociálních věcí, místopředsedou vlády a ministrem zdravotnictví, ministry průmyslu </a:t>
            </a:r>
            <a:br>
              <a:rPr lang="cs-CZ" sz="3000" dirty="0">
                <a:effectLst/>
                <a:ea typeface="Calibri" panose="020F0502020204030204" pitchFamily="34" charset="0"/>
              </a:rPr>
            </a:br>
            <a:r>
              <a:rPr lang="cs-CZ" sz="3000" dirty="0">
                <a:effectLst/>
                <a:ea typeface="Calibri" panose="020F0502020204030204" pitchFamily="34" charset="0"/>
              </a:rPr>
              <a:t>a obchodu, financí a místopředsedou vlády pro digitalizaci a ministrem pro místní rozvoj respektovat a prosazovat Koncepci v řídících, metodických a organizačních pokynech, zasadit se o realizování opatření k omezení následků sucha obsažených v Koncepci,</a:t>
            </a:r>
          </a:p>
          <a:p>
            <a:pPr lvl="0" algn="just">
              <a:spcBef>
                <a:spcPts val="600"/>
              </a:spcBef>
              <a:spcAft>
                <a:spcPts val="1200"/>
              </a:spcAft>
              <a:buSzPts val="1100"/>
            </a:pPr>
            <a:r>
              <a:rPr lang="cs-CZ" sz="3000" dirty="0">
                <a:effectLst/>
                <a:ea typeface="Calibri" panose="020F0502020204030204" pitchFamily="34" charset="0"/>
              </a:rPr>
              <a:t>2.</a:t>
            </a:r>
            <a:r>
              <a:rPr lang="cs-CZ" sz="3000" dirty="0">
                <a:ea typeface="Calibri" panose="020F0502020204030204" pitchFamily="34" charset="0"/>
              </a:rPr>
              <a:t> </a:t>
            </a:r>
            <a:r>
              <a:rPr lang="cs-CZ" sz="3000" dirty="0">
                <a:effectLst/>
                <a:ea typeface="Times New Roman" panose="02020603050405020304" pitchFamily="18" charset="0"/>
              </a:rPr>
              <a:t>ministrům zemědělství a životního prostředí, 1. místopředsedovi vlády a ministrovi vnitra, místopředsedovi vlády a ministrovi práce </a:t>
            </a:r>
            <a:br>
              <a:rPr lang="cs-CZ" sz="3000" dirty="0">
                <a:effectLst/>
                <a:ea typeface="Times New Roman" panose="02020603050405020304" pitchFamily="18" charset="0"/>
              </a:rPr>
            </a:br>
            <a:r>
              <a:rPr lang="cs-CZ" sz="3000" dirty="0">
                <a:effectLst/>
                <a:ea typeface="Times New Roman" panose="02020603050405020304" pitchFamily="18" charset="0"/>
              </a:rPr>
              <a:t>a sociálních věcí, místopředsedovi vlády a ministrovi zdravotnictví, ministrovi průmyslu a obchodu a místopředsedovi vlády pro digitalizaci a ministrovi pro místní rozvoj zajistit finanční prostředky k naplňování cílů Koncepce, pro účely realizace přednostně využívat Evropské fondy, národní zdroje využívat komplementárně,</a:t>
            </a:r>
          </a:p>
          <a:p>
            <a:pPr lvl="0" algn="just">
              <a:spcBef>
                <a:spcPts val="600"/>
              </a:spcBef>
              <a:spcAft>
                <a:spcPts val="1200"/>
              </a:spcAft>
              <a:buSzPts val="1100"/>
            </a:pPr>
            <a:r>
              <a:rPr lang="cs-CZ" sz="3000" dirty="0">
                <a:ea typeface="Calibri" panose="020F0502020204030204" pitchFamily="34" charset="0"/>
              </a:rPr>
              <a:t>3. </a:t>
            </a:r>
            <a:r>
              <a:rPr lang="cs-CZ" sz="3000" dirty="0">
                <a:effectLst/>
                <a:ea typeface="Calibri" panose="020F0502020204030204" pitchFamily="34" charset="0"/>
              </a:rPr>
              <a:t>ministrům zemědělství a životního prostředí Koncepci zveřejnit,</a:t>
            </a:r>
          </a:p>
          <a:p>
            <a:pPr lvl="0" algn="just">
              <a:spcBef>
                <a:spcPts val="600"/>
              </a:spcBef>
              <a:spcAft>
                <a:spcPts val="1200"/>
              </a:spcAft>
              <a:buSzPts val="1100"/>
            </a:pPr>
            <a:r>
              <a:rPr lang="cs-CZ" sz="3000" dirty="0">
                <a:ea typeface="Calibri" panose="020F0502020204030204" pitchFamily="34" charset="0"/>
              </a:rPr>
              <a:t>4. </a:t>
            </a:r>
            <a:r>
              <a:rPr lang="cs-CZ" sz="3000" dirty="0">
                <a:effectLst/>
                <a:ea typeface="Calibri" panose="020F0502020204030204" pitchFamily="34" charset="0"/>
              </a:rPr>
              <a:t>ministrům zemědělství a životního prostředí ve spolupráci s ministry průmyslu a obchodu, vnitra a zdravotnictví realizovat opatření navržená v Koncepci ve vazbě na další koncepční a strategické materiály ke změně klimatu, zpracovat informaci o naplňování Koncepce a každoročně jí vládě předložit na vědomí do konce února a závěrečné vyhodnocení realizace opatření Koncepce předložit vládě do 29. února 2028.</a:t>
            </a:r>
          </a:p>
          <a:p>
            <a:pPr lvl="0" algn="just">
              <a:spcBef>
                <a:spcPts val="600"/>
              </a:spcBef>
              <a:spcAft>
                <a:spcPts val="1200"/>
              </a:spcAft>
              <a:buSzPts val="1100"/>
            </a:pPr>
            <a:r>
              <a:rPr lang="cs-CZ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III.  </a:t>
            </a:r>
            <a:r>
              <a:rPr lang="cs-CZ" sz="3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doporučuje </a:t>
            </a:r>
          </a:p>
          <a:p>
            <a:pPr lvl="0" algn="just">
              <a:spcBef>
                <a:spcPts val="600"/>
              </a:spcBef>
              <a:spcAft>
                <a:spcPts val="1200"/>
              </a:spcAft>
              <a:buSzPts val="1100"/>
            </a:pPr>
            <a:r>
              <a:rPr lang="cs-CZ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hejtmanům všech krajů, primátorovi hlavního města Prahy, primátorům měst Brno, Ostrava, Plzeň spolupracovat při realizaci opatření.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78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CFBB449-3ED0-4155-B005-5979EB581CA1}"/>
              </a:ext>
            </a:extLst>
          </p:cNvPr>
          <p:cNvSpPr txBox="1"/>
          <p:nvPr/>
        </p:nvSpPr>
        <p:spPr>
          <a:xfrm>
            <a:off x="4980561" y="194134"/>
            <a:ext cx="1528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Mapy vydatnosti pramenů v roce 2022 – 2023 (zdroj: www.hamr.cz)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561A56B-E93A-494F-ADD7-3C469928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04" y="1458890"/>
            <a:ext cx="4282396" cy="27820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978A732-8867-4167-972A-B29D50E6815D}"/>
              </a:ext>
            </a:extLst>
          </p:cNvPr>
          <p:cNvSpPr txBox="1"/>
          <p:nvPr/>
        </p:nvSpPr>
        <p:spPr>
          <a:xfrm>
            <a:off x="4630366" y="1926077"/>
            <a:ext cx="1614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leden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9B8A024-E542-4AFF-9748-3F924CE91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801" y="1609399"/>
            <a:ext cx="4421575" cy="241892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82885FF-4872-4BB4-839D-5960FDE7FC85}"/>
              </a:ext>
            </a:extLst>
          </p:cNvPr>
          <p:cNvSpPr txBox="1"/>
          <p:nvPr/>
        </p:nvSpPr>
        <p:spPr>
          <a:xfrm>
            <a:off x="9511883" y="1711526"/>
            <a:ext cx="1478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únor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A52F00D-BD5F-4475-9EF5-211251332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531" y="1667223"/>
            <a:ext cx="3760890" cy="241892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B680055-8848-47DC-91C7-778D44B4FB79}"/>
              </a:ext>
            </a:extLst>
          </p:cNvPr>
          <p:cNvSpPr txBox="1"/>
          <p:nvPr/>
        </p:nvSpPr>
        <p:spPr>
          <a:xfrm>
            <a:off x="13038866" y="1861589"/>
            <a:ext cx="165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březen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952E054-C60B-4909-BD25-FA40C2F7A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2569" y="1706134"/>
            <a:ext cx="3462086" cy="205140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D575C0F-9498-4C6C-845A-BE6F4301D1ED}"/>
              </a:ext>
            </a:extLst>
          </p:cNvPr>
          <p:cNvSpPr txBox="1"/>
          <p:nvPr/>
        </p:nvSpPr>
        <p:spPr>
          <a:xfrm>
            <a:off x="16740948" y="1667223"/>
            <a:ext cx="157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duben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62B190B7-CFC2-4667-ABC2-8062C2ABB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9279" y="1551523"/>
            <a:ext cx="3599240" cy="2305909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4D3D42EE-C897-418A-84C2-5303B2ACECB8}"/>
              </a:ext>
            </a:extLst>
          </p:cNvPr>
          <p:cNvSpPr txBox="1"/>
          <p:nvPr/>
        </p:nvSpPr>
        <p:spPr>
          <a:xfrm>
            <a:off x="20983488" y="1617276"/>
            <a:ext cx="194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květen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70B049FE-4666-40E0-965D-6DA9EDBD3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04" y="4755090"/>
            <a:ext cx="4146426" cy="2490186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5D9CA5B9-3EF9-4D50-BF27-16EFB633290D}"/>
              </a:ext>
            </a:extLst>
          </p:cNvPr>
          <p:cNvSpPr txBox="1"/>
          <p:nvPr/>
        </p:nvSpPr>
        <p:spPr>
          <a:xfrm>
            <a:off x="4179529" y="4739598"/>
            <a:ext cx="1556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5A5A5C8C-E815-40CB-B005-9BA29D52D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9777" y="4768683"/>
            <a:ext cx="4146425" cy="2214123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3C394DAB-25F2-4D6C-956D-A37BE0F8A582}"/>
              </a:ext>
            </a:extLst>
          </p:cNvPr>
          <p:cNvSpPr txBox="1"/>
          <p:nvPr/>
        </p:nvSpPr>
        <p:spPr>
          <a:xfrm>
            <a:off x="8325955" y="4739597"/>
            <a:ext cx="2206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červenec</a:t>
            </a: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16778DB3-9BF0-4BA4-9B3D-37202A5482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7291" y="4589779"/>
            <a:ext cx="3730177" cy="2214123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45D22523-9A48-4BAD-B977-1FA15258930D}"/>
              </a:ext>
            </a:extLst>
          </p:cNvPr>
          <p:cNvSpPr txBox="1"/>
          <p:nvPr/>
        </p:nvSpPr>
        <p:spPr>
          <a:xfrm>
            <a:off x="13290568" y="4665509"/>
            <a:ext cx="1536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srpen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EC2B03-29B9-429C-8801-B9B23FE3A7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175"/>
          <a:stretch/>
        </p:blipFill>
        <p:spPr>
          <a:xfrm>
            <a:off x="14562383" y="4623210"/>
            <a:ext cx="3722458" cy="2056467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3059F773-CC82-4794-A6E4-34A55813EB5D}"/>
              </a:ext>
            </a:extLst>
          </p:cNvPr>
          <p:cNvSpPr txBox="1"/>
          <p:nvPr/>
        </p:nvSpPr>
        <p:spPr>
          <a:xfrm>
            <a:off x="17477445" y="4617502"/>
            <a:ext cx="1614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září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DCE76EB5-BE74-4771-9CF2-34698F8F2A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6478" y="4366412"/>
            <a:ext cx="3304480" cy="2280239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2CF9D543-043F-41B4-BB50-4B3BADD8D7FA}"/>
              </a:ext>
            </a:extLst>
          </p:cNvPr>
          <p:cNvSpPr txBox="1"/>
          <p:nvPr/>
        </p:nvSpPr>
        <p:spPr>
          <a:xfrm>
            <a:off x="20642673" y="4531645"/>
            <a:ext cx="1921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říjen</a:t>
            </a: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BDC2B04E-E8E1-4001-9EC7-33C90E90B2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6325" y="7616929"/>
            <a:ext cx="3929630" cy="2708656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0047EBE0-2447-432B-BB4B-E8DF7BD1929A}"/>
              </a:ext>
            </a:extLst>
          </p:cNvPr>
          <p:cNvSpPr txBox="1"/>
          <p:nvPr/>
        </p:nvSpPr>
        <p:spPr>
          <a:xfrm>
            <a:off x="4296261" y="7954433"/>
            <a:ext cx="167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listopad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0B1708E-2360-BD05-F570-EB5EFECA43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8541" y="7785896"/>
            <a:ext cx="4362134" cy="245355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27A21D9-040C-CE1C-F148-058BF351A1EF}"/>
              </a:ext>
            </a:extLst>
          </p:cNvPr>
          <p:cNvSpPr txBox="1"/>
          <p:nvPr/>
        </p:nvSpPr>
        <p:spPr>
          <a:xfrm>
            <a:off x="8737263" y="7919706"/>
            <a:ext cx="167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prosinec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F0D376F-2332-09B8-C444-2758FA74C30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662" t="6332" r="12848"/>
          <a:stretch/>
        </p:blipFill>
        <p:spPr>
          <a:xfrm>
            <a:off x="11064060" y="7785896"/>
            <a:ext cx="3949611" cy="237187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2E022E-C755-91DA-AB93-ACB8713C1F97}"/>
              </a:ext>
            </a:extLst>
          </p:cNvPr>
          <p:cNvSpPr txBox="1"/>
          <p:nvPr/>
        </p:nvSpPr>
        <p:spPr>
          <a:xfrm>
            <a:off x="13414794" y="7785896"/>
            <a:ext cx="1536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leden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53A3AE5A-25D8-4033-1C8F-BDF81CBAD6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71889" y="7358115"/>
            <a:ext cx="4084128" cy="236218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AB229B77-1069-172B-F06A-CF000E3BFBDD}"/>
              </a:ext>
            </a:extLst>
          </p:cNvPr>
          <p:cNvSpPr txBox="1"/>
          <p:nvPr/>
        </p:nvSpPr>
        <p:spPr>
          <a:xfrm>
            <a:off x="21280711" y="7537015"/>
            <a:ext cx="1536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březen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A5B499FA-6631-7850-3688-D2C8497E79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42793" y="7616929"/>
            <a:ext cx="3583506" cy="2379726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B8320D17-EC97-C712-823D-CF78D265FDD9}"/>
              </a:ext>
            </a:extLst>
          </p:cNvPr>
          <p:cNvSpPr txBox="1"/>
          <p:nvPr/>
        </p:nvSpPr>
        <p:spPr>
          <a:xfrm>
            <a:off x="17244476" y="7597407"/>
            <a:ext cx="1536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únor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EA6502B-D743-711F-AB8C-04593F977196}"/>
              </a:ext>
            </a:extLst>
          </p:cNvPr>
          <p:cNvSpPr txBox="1"/>
          <p:nvPr/>
        </p:nvSpPr>
        <p:spPr>
          <a:xfrm>
            <a:off x="4706324" y="12569188"/>
            <a:ext cx="15139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/>
                </a:solidFill>
              </a:rPr>
              <a:t>Údaje z www. </a:t>
            </a:r>
            <a:r>
              <a:rPr lang="cs-CZ" sz="3200" b="1" dirty="0" err="1">
                <a:solidFill>
                  <a:schemeClr val="accent2"/>
                </a:solidFill>
              </a:rPr>
              <a:t>eAgri</a:t>
            </a:r>
            <a:r>
              <a:rPr lang="cs-CZ" sz="3200" b="1" dirty="0">
                <a:solidFill>
                  <a:schemeClr val="accent2"/>
                </a:solidFill>
              </a:rPr>
              <a:t> – „vodní zpravodajství“ – každý týden ve středu k dispozici</a:t>
            </a:r>
            <a:br>
              <a:rPr lang="cs-CZ" sz="3200" b="1" dirty="0">
                <a:solidFill>
                  <a:schemeClr val="accent2"/>
                </a:solidFill>
              </a:rPr>
            </a:br>
            <a:endParaRPr lang="cs-CZ" sz="3200" b="1" dirty="0">
              <a:solidFill>
                <a:schemeClr val="accent2"/>
              </a:solidFill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867DDD5D-02B4-F946-9AF0-D5BC3ED5D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00095" y="10573751"/>
            <a:ext cx="3655922" cy="1900438"/>
          </a:xfrm>
          <a:prstGeom prst="rect">
            <a:avLst/>
          </a:prstGeom>
        </p:spPr>
      </p:pic>
      <p:sp>
        <p:nvSpPr>
          <p:cNvPr id="40" name="TextovéPole 39">
            <a:extLst>
              <a:ext uri="{FF2B5EF4-FFF2-40B4-BE49-F238E27FC236}">
                <a16:creationId xmlns:a16="http://schemas.microsoft.com/office/drawing/2014/main" id="{CD3E0F0E-0F33-0E9B-345C-67AF0E4A2626}"/>
              </a:ext>
            </a:extLst>
          </p:cNvPr>
          <p:cNvSpPr txBox="1"/>
          <p:nvPr/>
        </p:nvSpPr>
        <p:spPr>
          <a:xfrm>
            <a:off x="21280711" y="10388994"/>
            <a:ext cx="1536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duben</a:t>
            </a:r>
          </a:p>
        </p:txBody>
      </p:sp>
      <p:pic>
        <p:nvPicPr>
          <p:cNvPr id="41" name="Logo MZe">
            <a:extLst>
              <a:ext uri="{FF2B5EF4-FFF2-40B4-BE49-F238E27FC236}">
                <a16:creationId xmlns:a16="http://schemas.microsoft.com/office/drawing/2014/main" id="{48B3D21F-8166-085E-4002-574AE871ED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6" y="11069096"/>
            <a:ext cx="3692756" cy="1582207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E2FCC3C9-B1BF-6CEA-4410-94DE28687A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07069" y="10827580"/>
            <a:ext cx="11971331" cy="1384565"/>
          </a:xfrm>
          <a:prstGeom prst="rect">
            <a:avLst/>
          </a:prstGeom>
        </p:spPr>
      </p:pic>
      <p:sp>
        <p:nvSpPr>
          <p:cNvPr id="44" name="Obdélník 43">
            <a:extLst>
              <a:ext uri="{FF2B5EF4-FFF2-40B4-BE49-F238E27FC236}">
                <a16:creationId xmlns:a16="http://schemas.microsoft.com/office/drawing/2014/main" id="{C48999CB-0E4F-EE42-82AA-315A94FC9125}"/>
              </a:ext>
            </a:extLst>
          </p:cNvPr>
          <p:cNvSpPr/>
          <p:nvPr/>
        </p:nvSpPr>
        <p:spPr>
          <a:xfrm>
            <a:off x="6178541" y="10894110"/>
            <a:ext cx="5610955" cy="611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Mimořádně podnormální</a:t>
            </a: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F7DAB13D-76BF-9090-E3BC-F39EC2E1B23C}"/>
              </a:ext>
            </a:extLst>
          </p:cNvPr>
          <p:cNvSpPr/>
          <p:nvPr/>
        </p:nvSpPr>
        <p:spPr>
          <a:xfrm>
            <a:off x="6245157" y="11495301"/>
            <a:ext cx="5175575" cy="5091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Silně  podnormální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261FABF4-CF87-DC2B-672F-3D026344016F}"/>
              </a:ext>
            </a:extLst>
          </p:cNvPr>
          <p:cNvSpPr/>
          <p:nvPr/>
        </p:nvSpPr>
        <p:spPr>
          <a:xfrm>
            <a:off x="12756232" y="10666461"/>
            <a:ext cx="4622168" cy="828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Mírně podnormální</a:t>
            </a:r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43B43C88-909D-1AB2-C84D-57BB95E89EF6}"/>
              </a:ext>
            </a:extLst>
          </p:cNvPr>
          <p:cNvSpPr/>
          <p:nvPr/>
        </p:nvSpPr>
        <p:spPr>
          <a:xfrm>
            <a:off x="12805654" y="11461640"/>
            <a:ext cx="3069052" cy="5428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Normální</a:t>
            </a:r>
          </a:p>
        </p:txBody>
      </p:sp>
    </p:spTree>
    <p:extLst>
      <p:ext uri="{BB962C8B-B14F-4D97-AF65-F5344CB8AC3E}">
        <p14:creationId xmlns:p14="http://schemas.microsoft.com/office/powerpoint/2010/main" val="59069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64CCE3D-DBCC-8CB6-2D58-4B815EC99E47}"/>
              </a:ext>
            </a:extLst>
          </p:cNvPr>
          <p:cNvSpPr txBox="1"/>
          <p:nvPr/>
        </p:nvSpPr>
        <p:spPr>
          <a:xfrm>
            <a:off x="6147881" y="272374"/>
            <a:ext cx="1521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Stav </a:t>
            </a:r>
            <a:r>
              <a:rPr lang="cs-CZ" sz="3600" b="1" i="1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hydrologického povrchového sucha </a:t>
            </a:r>
            <a:r>
              <a:rPr lang="cs-CZ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2022-23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A813E7-2738-EC9D-C208-9A46AF8BB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99" y="2230247"/>
            <a:ext cx="3953954" cy="253837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0807826-893C-03BB-725B-6444936955D4}"/>
              </a:ext>
            </a:extLst>
          </p:cNvPr>
          <p:cNvSpPr txBox="1"/>
          <p:nvPr/>
        </p:nvSpPr>
        <p:spPr>
          <a:xfrm>
            <a:off x="3539780" y="2150087"/>
            <a:ext cx="173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leden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AA84244-6E07-FC4A-8A18-A56F7A5CC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187" y="2150088"/>
            <a:ext cx="4259496" cy="25768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0FD972B-F285-C2EA-4E93-3CCD4C77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692" y="2150088"/>
            <a:ext cx="3962495" cy="224235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9679DA4-5C15-EB37-1CDF-98BE6496E8BD}"/>
              </a:ext>
            </a:extLst>
          </p:cNvPr>
          <p:cNvSpPr txBox="1"/>
          <p:nvPr/>
        </p:nvSpPr>
        <p:spPr>
          <a:xfrm>
            <a:off x="8173655" y="2150087"/>
            <a:ext cx="173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únor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5939914-173C-DAD7-5455-BDB3CF3E9D89}"/>
              </a:ext>
            </a:extLst>
          </p:cNvPr>
          <p:cNvSpPr txBox="1"/>
          <p:nvPr/>
        </p:nvSpPr>
        <p:spPr>
          <a:xfrm>
            <a:off x="12645957" y="2062264"/>
            <a:ext cx="1589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březen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5D38F2A-C4CC-A9BD-CB9C-989157F26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0503" y="2058635"/>
            <a:ext cx="3776555" cy="2425262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26CE2E9-3908-A0E8-1743-9E2C101BF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499" y="5526180"/>
            <a:ext cx="3953954" cy="254918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458E15FA-2A6F-1D39-C759-350C4804E37D}"/>
              </a:ext>
            </a:extLst>
          </p:cNvPr>
          <p:cNvSpPr txBox="1"/>
          <p:nvPr/>
        </p:nvSpPr>
        <p:spPr>
          <a:xfrm>
            <a:off x="3287949" y="5503892"/>
            <a:ext cx="171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červen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F62629AF-C15D-8AFF-7D6B-036F27BAA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8152" y="2161348"/>
            <a:ext cx="3385501" cy="2231097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9613AF78-9D03-420C-A4D6-871218F6D554}"/>
              </a:ext>
            </a:extLst>
          </p:cNvPr>
          <p:cNvSpPr txBox="1"/>
          <p:nvPr/>
        </p:nvSpPr>
        <p:spPr>
          <a:xfrm>
            <a:off x="20642230" y="2140761"/>
            <a:ext cx="170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květen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0DF4553E-2B80-0643-529F-970F0FC3D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3332" y="5488214"/>
            <a:ext cx="3925619" cy="2604398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7A037534-1598-BCE5-9C7F-7B53360B3633}"/>
              </a:ext>
            </a:extLst>
          </p:cNvPr>
          <p:cNvSpPr txBox="1"/>
          <p:nvPr/>
        </p:nvSpPr>
        <p:spPr>
          <a:xfrm>
            <a:off x="7964160" y="5488214"/>
            <a:ext cx="173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červenec</a:t>
            </a: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025BC90B-BDAD-7FD4-4E7E-CD7B71C13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3702" y="5487395"/>
            <a:ext cx="3808485" cy="2397846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A7073694-741A-809D-8CE6-FA067398B1FD}"/>
              </a:ext>
            </a:extLst>
          </p:cNvPr>
          <p:cNvSpPr txBox="1"/>
          <p:nvPr/>
        </p:nvSpPr>
        <p:spPr>
          <a:xfrm>
            <a:off x="12480827" y="5396124"/>
            <a:ext cx="165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srpen</a:t>
            </a:r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64176225-77A7-1A6F-6B42-86FF7E2048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80453" y="5273059"/>
            <a:ext cx="3496605" cy="2407832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E10E2916-2F74-159F-8250-51CD03835D39}"/>
              </a:ext>
            </a:extLst>
          </p:cNvPr>
          <p:cNvSpPr txBox="1"/>
          <p:nvPr/>
        </p:nvSpPr>
        <p:spPr>
          <a:xfrm>
            <a:off x="16885681" y="5273059"/>
            <a:ext cx="1191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září</a:t>
            </a:r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18E5D62D-C0B0-8568-88BE-04A82B1A08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98908" y="5273059"/>
            <a:ext cx="3496605" cy="2218820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1FA37C0F-050A-60F7-0F4D-4D3F19E875A7}"/>
              </a:ext>
            </a:extLst>
          </p:cNvPr>
          <p:cNvSpPr txBox="1"/>
          <p:nvPr/>
        </p:nvSpPr>
        <p:spPr>
          <a:xfrm>
            <a:off x="20982494" y="5295347"/>
            <a:ext cx="169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říjen</a:t>
            </a:r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E04CF6EF-4A58-1086-55D7-CA6A0FCAA1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9383" y="8435167"/>
            <a:ext cx="3801920" cy="2554868"/>
          </a:xfrm>
          <a:prstGeom prst="rect">
            <a:avLst/>
          </a:prstGeom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4CA6033E-85F9-1342-C162-93EE54B56CF9}"/>
              </a:ext>
            </a:extLst>
          </p:cNvPr>
          <p:cNvSpPr txBox="1"/>
          <p:nvPr/>
        </p:nvSpPr>
        <p:spPr>
          <a:xfrm>
            <a:off x="3677055" y="8435167"/>
            <a:ext cx="159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listopad</a:t>
            </a:r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5FE388FA-D391-810E-2BA7-44A7C5B0B4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7772" y="8235648"/>
            <a:ext cx="3801920" cy="2480431"/>
          </a:xfrm>
          <a:prstGeom prst="rect">
            <a:avLst/>
          </a:prstGeom>
        </p:spPr>
      </p:pic>
      <p:sp>
        <p:nvSpPr>
          <p:cNvPr id="50" name="TextovéPole 49">
            <a:extLst>
              <a:ext uri="{FF2B5EF4-FFF2-40B4-BE49-F238E27FC236}">
                <a16:creationId xmlns:a16="http://schemas.microsoft.com/office/drawing/2014/main" id="{D611E607-0758-CF15-25A3-4DF86DDE0120}"/>
              </a:ext>
            </a:extLst>
          </p:cNvPr>
          <p:cNvSpPr txBox="1"/>
          <p:nvPr/>
        </p:nvSpPr>
        <p:spPr>
          <a:xfrm>
            <a:off x="8367664" y="8339294"/>
            <a:ext cx="152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prosinec</a:t>
            </a:r>
          </a:p>
        </p:txBody>
      </p:sp>
      <p:pic>
        <p:nvPicPr>
          <p:cNvPr id="52" name="Obrázek 51">
            <a:extLst>
              <a:ext uri="{FF2B5EF4-FFF2-40B4-BE49-F238E27FC236}">
                <a16:creationId xmlns:a16="http://schemas.microsoft.com/office/drawing/2014/main" id="{CBE48A76-E109-FF2B-080D-4698BCAFB1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2493" y="8233851"/>
            <a:ext cx="3542187" cy="2308997"/>
          </a:xfrm>
          <a:prstGeom prst="rect">
            <a:avLst/>
          </a:prstGeom>
        </p:spPr>
      </p:pic>
      <p:sp>
        <p:nvSpPr>
          <p:cNvPr id="53" name="TextovéPole 52">
            <a:extLst>
              <a:ext uri="{FF2B5EF4-FFF2-40B4-BE49-F238E27FC236}">
                <a16:creationId xmlns:a16="http://schemas.microsoft.com/office/drawing/2014/main" id="{5C1EF99B-0BAF-893B-DDBA-7FD20CD46156}"/>
              </a:ext>
            </a:extLst>
          </p:cNvPr>
          <p:cNvSpPr txBox="1"/>
          <p:nvPr/>
        </p:nvSpPr>
        <p:spPr>
          <a:xfrm>
            <a:off x="12668980" y="8184078"/>
            <a:ext cx="173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leden</a:t>
            </a:r>
          </a:p>
        </p:txBody>
      </p:sp>
      <p:pic>
        <p:nvPicPr>
          <p:cNvPr id="55" name="Obrázek 54">
            <a:extLst>
              <a:ext uri="{FF2B5EF4-FFF2-40B4-BE49-F238E27FC236}">
                <a16:creationId xmlns:a16="http://schemas.microsoft.com/office/drawing/2014/main" id="{CE6E46DD-B5F7-636C-8913-0B82E671CC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80453" y="8019473"/>
            <a:ext cx="3636428" cy="2425262"/>
          </a:xfrm>
          <a:prstGeom prst="rect">
            <a:avLst/>
          </a:prstGeom>
        </p:spPr>
      </p:pic>
      <p:sp>
        <p:nvSpPr>
          <p:cNvPr id="56" name="TextovéPole 55">
            <a:extLst>
              <a:ext uri="{FF2B5EF4-FFF2-40B4-BE49-F238E27FC236}">
                <a16:creationId xmlns:a16="http://schemas.microsoft.com/office/drawing/2014/main" id="{830ADE6F-B7FB-E729-00B1-3A7782F8FB86}"/>
              </a:ext>
            </a:extLst>
          </p:cNvPr>
          <p:cNvSpPr txBox="1"/>
          <p:nvPr/>
        </p:nvSpPr>
        <p:spPr>
          <a:xfrm>
            <a:off x="16967385" y="7943692"/>
            <a:ext cx="173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únor</a:t>
            </a:r>
          </a:p>
        </p:txBody>
      </p:sp>
      <p:pic>
        <p:nvPicPr>
          <p:cNvPr id="58" name="Obrázek 57">
            <a:extLst>
              <a:ext uri="{FF2B5EF4-FFF2-40B4-BE49-F238E27FC236}">
                <a16:creationId xmlns:a16="http://schemas.microsoft.com/office/drawing/2014/main" id="{FF511ADA-01F3-A926-AFCF-16383CE8C0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20133" y="8075362"/>
            <a:ext cx="3375380" cy="2227972"/>
          </a:xfrm>
          <a:prstGeom prst="rect">
            <a:avLst/>
          </a:prstGeom>
        </p:spPr>
      </p:pic>
      <p:sp>
        <p:nvSpPr>
          <p:cNvPr id="59" name="TextovéPole 58">
            <a:extLst>
              <a:ext uri="{FF2B5EF4-FFF2-40B4-BE49-F238E27FC236}">
                <a16:creationId xmlns:a16="http://schemas.microsoft.com/office/drawing/2014/main" id="{54F60F40-7CB1-44ED-930F-FC90DC16CCE0}"/>
              </a:ext>
            </a:extLst>
          </p:cNvPr>
          <p:cNvSpPr txBox="1"/>
          <p:nvPr/>
        </p:nvSpPr>
        <p:spPr>
          <a:xfrm>
            <a:off x="20758298" y="7943691"/>
            <a:ext cx="1589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březen</a:t>
            </a:r>
          </a:p>
        </p:txBody>
      </p:sp>
      <p:pic>
        <p:nvPicPr>
          <p:cNvPr id="61" name="Obrázek 60">
            <a:extLst>
              <a:ext uri="{FF2B5EF4-FFF2-40B4-BE49-F238E27FC236}">
                <a16:creationId xmlns:a16="http://schemas.microsoft.com/office/drawing/2014/main" id="{B541CAED-E2B4-4E19-6BF8-F2BAAF4ACF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29370" y="10640200"/>
            <a:ext cx="3884705" cy="2480430"/>
          </a:xfrm>
          <a:prstGeom prst="rect">
            <a:avLst/>
          </a:prstGeom>
        </p:spPr>
      </p:pic>
      <p:sp>
        <p:nvSpPr>
          <p:cNvPr id="62" name="TextovéPole 61">
            <a:extLst>
              <a:ext uri="{FF2B5EF4-FFF2-40B4-BE49-F238E27FC236}">
                <a16:creationId xmlns:a16="http://schemas.microsoft.com/office/drawing/2014/main" id="{BE1D0D31-6928-538F-AEB4-D38C66257ECE}"/>
              </a:ext>
            </a:extLst>
          </p:cNvPr>
          <p:cNvSpPr txBox="1"/>
          <p:nvPr/>
        </p:nvSpPr>
        <p:spPr>
          <a:xfrm>
            <a:off x="16961796" y="2253574"/>
            <a:ext cx="168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duben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CAAE4C29-BCC3-1A3A-1FC5-5059360A30C0}"/>
              </a:ext>
            </a:extLst>
          </p:cNvPr>
          <p:cNvSpPr txBox="1"/>
          <p:nvPr/>
        </p:nvSpPr>
        <p:spPr>
          <a:xfrm>
            <a:off x="21206461" y="10570645"/>
            <a:ext cx="124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duben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D8FC5B72-CB77-4AC1-28C6-6D12ED227821}"/>
              </a:ext>
            </a:extLst>
          </p:cNvPr>
          <p:cNvSpPr txBox="1"/>
          <p:nvPr/>
        </p:nvSpPr>
        <p:spPr>
          <a:xfrm>
            <a:off x="4624045" y="12838809"/>
            <a:ext cx="15139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/>
                </a:solidFill>
              </a:rPr>
              <a:t>Údaje z www. </a:t>
            </a:r>
            <a:r>
              <a:rPr lang="cs-CZ" sz="3200" b="1" dirty="0" err="1">
                <a:solidFill>
                  <a:schemeClr val="accent2"/>
                </a:solidFill>
              </a:rPr>
              <a:t>eAgri</a:t>
            </a:r>
            <a:r>
              <a:rPr lang="cs-CZ" sz="3200" b="1" dirty="0">
                <a:solidFill>
                  <a:schemeClr val="accent2"/>
                </a:solidFill>
              </a:rPr>
              <a:t> – „vodní zpravodajství“ – každý týden ve středu k dispozici</a:t>
            </a:r>
            <a:br>
              <a:rPr lang="cs-CZ" sz="3200" b="1" dirty="0">
                <a:solidFill>
                  <a:schemeClr val="accent2"/>
                </a:solidFill>
              </a:rPr>
            </a:br>
            <a:endParaRPr lang="cs-CZ" sz="3200" b="1" dirty="0">
              <a:solidFill>
                <a:schemeClr val="accent2"/>
              </a:solidFill>
            </a:endParaRPr>
          </a:p>
        </p:txBody>
      </p:sp>
      <p:pic>
        <p:nvPicPr>
          <p:cNvPr id="66" name="Logo MZe">
            <a:extLst>
              <a:ext uri="{FF2B5EF4-FFF2-40B4-BE49-F238E27FC236}">
                <a16:creationId xmlns:a16="http://schemas.microsoft.com/office/drawing/2014/main" id="{F2EB4F2E-818F-CD55-37B8-E01EE41E447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5" y="11374293"/>
            <a:ext cx="3692756" cy="1582207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C8619175-2254-6630-5ACC-E3FFAFBBAF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3332" y="11021802"/>
            <a:ext cx="11971331" cy="1384565"/>
          </a:xfrm>
          <a:prstGeom prst="rect">
            <a:avLst/>
          </a:prstGeom>
        </p:spPr>
      </p:pic>
      <p:sp>
        <p:nvSpPr>
          <p:cNvPr id="68" name="Obdélník 67">
            <a:extLst>
              <a:ext uri="{FF2B5EF4-FFF2-40B4-BE49-F238E27FC236}">
                <a16:creationId xmlns:a16="http://schemas.microsoft.com/office/drawing/2014/main" id="{F4A584F9-08FB-5C5E-CD74-4F3B0CF5139A}"/>
              </a:ext>
            </a:extLst>
          </p:cNvPr>
          <p:cNvSpPr/>
          <p:nvPr/>
        </p:nvSpPr>
        <p:spPr>
          <a:xfrm>
            <a:off x="6582632" y="10990035"/>
            <a:ext cx="5610955" cy="611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Mimořádně podnormální</a:t>
            </a:r>
          </a:p>
        </p:txBody>
      </p:sp>
      <p:sp>
        <p:nvSpPr>
          <p:cNvPr id="69" name="Obdélník 68">
            <a:extLst>
              <a:ext uri="{FF2B5EF4-FFF2-40B4-BE49-F238E27FC236}">
                <a16:creationId xmlns:a16="http://schemas.microsoft.com/office/drawing/2014/main" id="{B8699730-6CE1-DC80-21A7-BC691C1F554A}"/>
              </a:ext>
            </a:extLst>
          </p:cNvPr>
          <p:cNvSpPr/>
          <p:nvPr/>
        </p:nvSpPr>
        <p:spPr>
          <a:xfrm>
            <a:off x="6539381" y="11608772"/>
            <a:ext cx="5610955" cy="611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Silně  podnormální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5152EF8E-94EC-D8EE-0995-3BF117950952}"/>
              </a:ext>
            </a:extLst>
          </p:cNvPr>
          <p:cNvSpPr/>
          <p:nvPr/>
        </p:nvSpPr>
        <p:spPr>
          <a:xfrm>
            <a:off x="13202970" y="10923689"/>
            <a:ext cx="4278314" cy="7217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Mírně podnormální</a:t>
            </a:r>
          </a:p>
        </p:txBody>
      </p:sp>
      <p:sp>
        <p:nvSpPr>
          <p:cNvPr id="71" name="Obdélník 70">
            <a:extLst>
              <a:ext uri="{FF2B5EF4-FFF2-40B4-BE49-F238E27FC236}">
                <a16:creationId xmlns:a16="http://schemas.microsoft.com/office/drawing/2014/main" id="{EEB13E91-7209-EFB2-5A59-A2EBF80241EA}"/>
              </a:ext>
            </a:extLst>
          </p:cNvPr>
          <p:cNvSpPr/>
          <p:nvPr/>
        </p:nvSpPr>
        <p:spPr>
          <a:xfrm>
            <a:off x="13020497" y="11677238"/>
            <a:ext cx="3069052" cy="5428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Normální</a:t>
            </a:r>
          </a:p>
        </p:txBody>
      </p:sp>
    </p:spTree>
    <p:extLst>
      <p:ext uri="{BB962C8B-B14F-4D97-AF65-F5344CB8AC3E}">
        <p14:creationId xmlns:p14="http://schemas.microsoft.com/office/powerpoint/2010/main" val="3245154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sah obrázku tráva, obloha, exteriér, voda&#10;&#10;Popis byl vytvořen automaticky">
            <a:extLst>
              <a:ext uri="{FF2B5EF4-FFF2-40B4-BE49-F238E27FC236}">
                <a16:creationId xmlns:a16="http://schemas.microsoft.com/office/drawing/2014/main" id="{71ACA1D5-F347-FC64-40CF-CCB1DEADC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r="1" b="3446"/>
          <a:stretch/>
        </p:blipFill>
        <p:spPr bwMode="auto">
          <a:xfrm>
            <a:off x="295" y="-81091"/>
            <a:ext cx="24386880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12C59AB-05A2-D8FB-B1BA-0DD5126279E1}"/>
              </a:ext>
            </a:extLst>
          </p:cNvPr>
          <p:cNvSpPr txBox="1"/>
          <p:nvPr/>
        </p:nvSpPr>
        <p:spPr>
          <a:xfrm>
            <a:off x="3748834" y="7956856"/>
            <a:ext cx="1742738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solidFill>
                  <a:srgbClr val="FFFF00"/>
                </a:solidFill>
              </a:rPr>
              <a:t>Děkuji za pozornost! </a:t>
            </a:r>
          </a:p>
          <a:p>
            <a:pPr algn="ctr"/>
            <a:endParaRPr lang="cs-CZ" sz="4000" b="1" i="1" dirty="0">
              <a:solidFill>
                <a:srgbClr val="FFFF00"/>
              </a:solidFill>
            </a:endParaRPr>
          </a:p>
          <a:p>
            <a:pPr algn="ctr"/>
            <a:r>
              <a:rPr lang="cs-CZ" sz="5400" b="1" i="1" dirty="0">
                <a:solidFill>
                  <a:srgbClr val="FFFF00"/>
                </a:solidFill>
              </a:rPr>
              <a:t>pavel. puncochar@mze.cz</a:t>
            </a:r>
          </a:p>
        </p:txBody>
      </p:sp>
    </p:spTree>
    <p:extLst>
      <p:ext uri="{BB962C8B-B14F-4D97-AF65-F5344CB8AC3E}">
        <p14:creationId xmlns:p14="http://schemas.microsoft.com/office/powerpoint/2010/main" val="268818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4B38FE4-692B-1038-AFF8-0D3C0CFB9650}"/>
              </a:ext>
            </a:extLst>
          </p:cNvPr>
          <p:cNvSpPr txBox="1"/>
          <p:nvPr/>
        </p:nvSpPr>
        <p:spPr>
          <a:xfrm>
            <a:off x="843088" y="1467842"/>
            <a:ext cx="22051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Vývoj a sledování výsledků opatření Koncepce ochrany před následky sucha</a:t>
            </a:r>
            <a:endParaRPr lang="en-GB" sz="44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34D4E3-64C4-F06B-E7DF-2BA94EF427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98" y="3813450"/>
            <a:ext cx="4536506" cy="245890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B044DD-420B-60A6-2AA9-E5ABB0556229}"/>
              </a:ext>
            </a:extLst>
          </p:cNvPr>
          <p:cNvSpPr txBox="1"/>
          <p:nvPr/>
        </p:nvSpPr>
        <p:spPr>
          <a:xfrm>
            <a:off x="1616298" y="6858000"/>
            <a:ext cx="471613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/>
                </a:solidFill>
              </a:rPr>
              <a:t>Koncepce ochrany před následky sucha pro území České republiky</a:t>
            </a:r>
          </a:p>
          <a:p>
            <a:pPr algn="ctr"/>
            <a:r>
              <a:rPr lang="cs-CZ" sz="3200" i="1" dirty="0">
                <a:solidFill>
                  <a:schemeClr val="accent2"/>
                </a:solidFill>
              </a:rPr>
              <a:t>(66 stran,  18 příloh)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01D115D-B001-CF83-2597-A5A8A8A8FE1C}"/>
              </a:ext>
            </a:extLst>
          </p:cNvPr>
          <p:cNvSpPr txBox="1"/>
          <p:nvPr/>
        </p:nvSpPr>
        <p:spPr>
          <a:xfrm>
            <a:off x="1421001" y="9333756"/>
            <a:ext cx="51867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/>
                </a:solidFill>
              </a:rPr>
              <a:t>Usnesení vlády  č. 528</a:t>
            </a:r>
            <a:r>
              <a:rPr lang="cs-CZ" sz="3200" dirty="0">
                <a:solidFill>
                  <a:schemeClr val="accent2"/>
                </a:solidFill>
              </a:rPr>
              <a:t> </a:t>
            </a:r>
            <a:r>
              <a:rPr lang="cs-CZ" sz="3200" b="1" dirty="0">
                <a:solidFill>
                  <a:schemeClr val="accent2"/>
                </a:solidFill>
              </a:rPr>
              <a:t>ze dne 24. července 2017</a:t>
            </a:r>
          </a:p>
          <a:p>
            <a:endParaRPr lang="cs-CZ" dirty="0"/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82179FCE-62C9-B986-2029-5A5DFF422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045" y="3813450"/>
            <a:ext cx="4754274" cy="23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8E5C993-D10C-2EE5-C8BE-F337719EE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46144" y="6822914"/>
            <a:ext cx="5363387" cy="29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Koncepce ochrany </a:t>
            </a:r>
            <a:b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před následky sucha </a:t>
            </a:r>
            <a:b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 území České republiky </a:t>
            </a:r>
            <a:b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 období 2023–2027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73 stran  a 5 příloh</a:t>
            </a:r>
            <a:endParaRPr kumimoji="0" lang="cs-CZ" altLang="cs-CZ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005D0D2-700F-AFD1-9133-053E8D3200C6}"/>
              </a:ext>
            </a:extLst>
          </p:cNvPr>
          <p:cNvSpPr txBox="1"/>
          <p:nvPr/>
        </p:nvSpPr>
        <p:spPr>
          <a:xfrm>
            <a:off x="18122827" y="10010865"/>
            <a:ext cx="5830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>
                <a:solidFill>
                  <a:srgbClr val="FF0000"/>
                </a:solidFill>
              </a:rPr>
              <a:t>Předloženo vládě do 30. dubna 2023</a:t>
            </a:r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6C90D3EF-1EC1-AB7F-330F-06EAA3690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9"/>
          <a:stretch/>
        </p:blipFill>
        <p:spPr>
          <a:xfrm>
            <a:off x="6721514" y="3409299"/>
            <a:ext cx="5540247" cy="7248584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1F0355E-3430-2CE9-E0DF-3EBD29D68310}"/>
              </a:ext>
            </a:extLst>
          </p:cNvPr>
          <p:cNvSpPr txBox="1"/>
          <p:nvPr/>
        </p:nvSpPr>
        <p:spPr>
          <a:xfrm>
            <a:off x="12448883" y="3640577"/>
            <a:ext cx="518670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Koncepce obsahovala 41 opatření (26 v gesci </a:t>
            </a:r>
            <a:r>
              <a:rPr lang="cs-CZ" sz="3000" b="1" dirty="0" err="1"/>
              <a:t>MZe</a:t>
            </a:r>
            <a:r>
              <a:rPr lang="cs-CZ" sz="3000" b="1" dirty="0"/>
              <a:t>).</a:t>
            </a:r>
          </a:p>
          <a:p>
            <a:r>
              <a:rPr lang="cs-CZ" sz="3000" b="1" dirty="0"/>
              <a:t>V průběhu 2017 – 2022 byla ročně poskytnuta finanční podpora ve výši 15,9 mld. Kč (67 % bylo pokryto </a:t>
            </a:r>
            <a:br>
              <a:rPr lang="cs-CZ" sz="3000" b="1" dirty="0"/>
            </a:br>
            <a:r>
              <a:rPr lang="cs-CZ" sz="3000" b="1" dirty="0"/>
              <a:t>z fondů EU), zbytek byly národní zdroje,  a tyto investice navíc  podporovali investoři podílem 20 – 50 % z vlastních prostředků.</a:t>
            </a:r>
          </a:p>
          <a:p>
            <a:r>
              <a:rPr lang="cs-CZ" sz="3000" b="1" dirty="0"/>
              <a:t>Většina opatření je dlouhodobých, a proto jejich naplňování bude pokračovat.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C2B968-2BEF-9242-6513-B3237DECC59C}"/>
              </a:ext>
            </a:extLst>
          </p:cNvPr>
          <p:cNvSpPr txBox="1"/>
          <p:nvPr/>
        </p:nvSpPr>
        <p:spPr>
          <a:xfrm>
            <a:off x="1918447" y="11241741"/>
            <a:ext cx="21820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accent2"/>
                </a:solidFill>
              </a:rPr>
              <a:t>„Koncepce“, každoroční „poziční zprávy“ o jejím naplňování a závěrečná Zpráva o plnění jsou k dispozici na stránkách Ministerstva zemědělství: </a:t>
            </a:r>
            <a:r>
              <a:rPr lang="cs-CZ" sz="4400" b="1" dirty="0">
                <a:solidFill>
                  <a:schemeClr val="accent2"/>
                </a:solidFill>
              </a:rPr>
              <a:t>www.eAgri.cz</a:t>
            </a:r>
          </a:p>
        </p:txBody>
      </p:sp>
      <p:pic>
        <p:nvPicPr>
          <p:cNvPr id="2" name="Logo MZe">
            <a:extLst>
              <a:ext uri="{FF2B5EF4-FFF2-40B4-BE49-F238E27FC236}">
                <a16:creationId xmlns:a16="http://schemas.microsoft.com/office/drawing/2014/main" id="{8E290D7C-00E5-DE7A-4FF4-58BD8F4769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138" y="247029"/>
            <a:ext cx="3046949" cy="130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5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4839DCE-4AE1-96C9-D533-1BD0FB2D4720}"/>
              </a:ext>
            </a:extLst>
          </p:cNvPr>
          <p:cNvSpPr txBox="1"/>
          <p:nvPr/>
        </p:nvSpPr>
        <p:spPr>
          <a:xfrm>
            <a:off x="4984376" y="735106"/>
            <a:ext cx="12197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Výchozí informace pro Koncepci ochrany před následky sucha pro území České republiky,  přijaté v r. 2017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BA3E30-54DC-92C4-8C1B-5A5DCD452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0" y="2186447"/>
            <a:ext cx="8269228" cy="689401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18EA7F1-254F-FE3C-C5EE-DE5B69A4CA7E}"/>
              </a:ext>
            </a:extLst>
          </p:cNvPr>
          <p:cNvSpPr txBox="1"/>
          <p:nvPr/>
        </p:nvSpPr>
        <p:spPr>
          <a:xfrm>
            <a:off x="9968753" y="1830650"/>
            <a:ext cx="13662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accent2"/>
                </a:solidFill>
              </a:rPr>
              <a:t>Východiska k řešení dopadů jsou zjevná ze schématu </a:t>
            </a:r>
            <a:br>
              <a:rPr lang="cs-CZ" sz="3600" b="1" dirty="0">
                <a:solidFill>
                  <a:schemeClr val="accent2"/>
                </a:solidFill>
              </a:rPr>
            </a:br>
            <a:r>
              <a:rPr lang="cs-CZ" sz="3600" b="1" dirty="0">
                <a:solidFill>
                  <a:schemeClr val="accent2"/>
                </a:solidFill>
              </a:rPr>
              <a:t>a ze znalostí vývoje klimatu  k úrovni 2017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60525D-31B7-B96B-BBEB-5D0602D28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r="624"/>
          <a:stretch>
            <a:fillRect/>
          </a:stretch>
        </p:blipFill>
        <p:spPr bwMode="auto">
          <a:xfrm>
            <a:off x="9923297" y="3060151"/>
            <a:ext cx="5525770" cy="349504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4F2426D-1C44-E79F-9F64-9914C80451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r="2316" b="7192"/>
          <a:stretch/>
        </p:blipFill>
        <p:spPr bwMode="auto">
          <a:xfrm>
            <a:off x="16906507" y="3077425"/>
            <a:ext cx="5854833" cy="349504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3EBF77-0F1D-7109-EB67-768943D8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267" y="7966985"/>
            <a:ext cx="6479427" cy="4444514"/>
          </a:xfrm>
          <a:prstGeom prst="rect">
            <a:avLst/>
          </a:prstGeom>
        </p:spPr>
      </p:pic>
      <p:pic>
        <p:nvPicPr>
          <p:cNvPr id="9" name="Obrázek 8" descr="koncentrace2">
            <a:extLst>
              <a:ext uri="{FF2B5EF4-FFF2-40B4-BE49-F238E27FC236}">
                <a16:creationId xmlns:a16="http://schemas.microsoft.com/office/drawing/2014/main" id="{0AEDC2AB-8513-18A8-B461-293A18A10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15349"/>
          <a:stretch>
            <a:fillRect/>
          </a:stretch>
        </p:blipFill>
        <p:spPr bwMode="auto">
          <a:xfrm>
            <a:off x="17157477" y="8337177"/>
            <a:ext cx="7229698" cy="4150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C976960-2022-486C-12CE-FA0917ADF308}"/>
              </a:ext>
            </a:extLst>
          </p:cNvPr>
          <p:cNvSpPr txBox="1"/>
          <p:nvPr/>
        </p:nvSpPr>
        <p:spPr>
          <a:xfrm>
            <a:off x="855537" y="10451384"/>
            <a:ext cx="82692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buSzPts val="1200"/>
              <a:buFont typeface="Symbol" panose="05050102010706020507" pitchFamily="18" charset="2"/>
              <a:buChar char=""/>
            </a:pPr>
            <a:r>
              <a:rPr lang="cs-CZ" sz="2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Symbol" panose="05050102010706020507" pitchFamily="18" charset="2"/>
              </a:rPr>
              <a:t>meteorologické sucho, </a:t>
            </a:r>
          </a:p>
          <a:p>
            <a:pPr marL="342900" lvl="0" indent="-342900" algn="just">
              <a:buSzPts val="1200"/>
              <a:buFont typeface="Symbol" panose="05050102010706020507" pitchFamily="18" charset="2"/>
              <a:buChar char=""/>
            </a:pPr>
            <a:r>
              <a:rPr lang="cs-CZ" sz="2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Symbol" panose="05050102010706020507" pitchFamily="18" charset="2"/>
              </a:rPr>
              <a:t>zemědělské (půdní) sucho,</a:t>
            </a:r>
          </a:p>
          <a:p>
            <a:pPr marL="342900" lvl="0" indent="-342900" algn="just">
              <a:buSzPts val="1200"/>
              <a:buFont typeface="Symbol" panose="05050102010706020507" pitchFamily="18" charset="2"/>
              <a:buChar char=""/>
            </a:pPr>
            <a:r>
              <a:rPr lang="cs-CZ" sz="2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Symbol" panose="05050102010706020507" pitchFamily="18" charset="2"/>
              </a:rPr>
              <a:t>hydrologické sucho,</a:t>
            </a:r>
          </a:p>
          <a:p>
            <a:pPr marL="342900" lvl="0" indent="-342900" algn="just">
              <a:spcAft>
                <a:spcPts val="1200"/>
              </a:spcAft>
              <a:buSzPts val="1200"/>
              <a:buFont typeface="Symbol" panose="05050102010706020507" pitchFamily="18" charset="2"/>
              <a:buChar char=""/>
            </a:pPr>
            <a:r>
              <a:rPr lang="cs-CZ" sz="2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Symbol" panose="05050102010706020507" pitchFamily="18" charset="2"/>
              </a:rPr>
              <a:t>socioekonomické sucho (kdy již následkem přírodních procesů dochází k výrazným dopadům na společnost, hospodářství a životní prostředí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.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81EB41-776F-E7C5-6B66-CF5DEB92F767}"/>
              </a:ext>
            </a:extLst>
          </p:cNvPr>
          <p:cNvSpPr txBox="1"/>
          <p:nvPr/>
        </p:nvSpPr>
        <p:spPr>
          <a:xfrm>
            <a:off x="642137" y="9314030"/>
            <a:ext cx="86960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>
                <a:effectLst/>
                <a:ea typeface="Calibri" panose="020F0502020204030204" pitchFamily="34" charset="0"/>
              </a:rPr>
              <a:t>Propagace sucha do jednotlivých částí hydrologického cyklu, zdroj: VÚV, ČZÚ</a:t>
            </a: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91AFF90-65C3-6EA7-7C2F-1E69EF9495DF}"/>
              </a:ext>
            </a:extLst>
          </p:cNvPr>
          <p:cNvSpPr txBox="1"/>
          <p:nvPr/>
        </p:nvSpPr>
        <p:spPr>
          <a:xfrm>
            <a:off x="16906507" y="6716157"/>
            <a:ext cx="6455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100" b="1" i="1" dirty="0">
                <a:effectLst/>
                <a:ea typeface="Calibri" panose="020F0502020204030204" pitchFamily="34" charset="0"/>
              </a:rPr>
              <a:t>Mapa vodní bilance (rozdíl ročního úhrnu srážek a potenciální evapotranspirace), zdroj: VÚV TGM </a:t>
            </a:r>
            <a:r>
              <a:rPr lang="cs-CZ" sz="2100" b="1" i="1" dirty="0" err="1">
                <a:effectLst/>
                <a:ea typeface="Calibri" panose="020F0502020204030204" pitchFamily="34" charset="0"/>
              </a:rPr>
              <a:t>v.v.i</a:t>
            </a:r>
            <a:r>
              <a:rPr lang="cs-CZ" sz="2100" b="1" i="1" dirty="0">
                <a:effectLst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A4809AD-02AB-06C1-D0A3-CAD1EDE9A51B}"/>
              </a:ext>
            </a:extLst>
          </p:cNvPr>
          <p:cNvSpPr txBox="1"/>
          <p:nvPr/>
        </p:nvSpPr>
        <p:spPr>
          <a:xfrm>
            <a:off x="9923297" y="6824911"/>
            <a:ext cx="66793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Hodnocení zranitelnosti území ČR z hlediska výskytu zemědělského sucha, zdroj: </a:t>
            </a:r>
            <a:r>
              <a:rPr lang="cs-CZ" sz="21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CzechGlobe</a:t>
            </a:r>
            <a:br>
              <a:rPr lang="cs-CZ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cs-CZ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 MENDELU.</a:t>
            </a:r>
          </a:p>
          <a:p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5D50C55-859F-2824-409F-91BC43F7F661}"/>
              </a:ext>
            </a:extLst>
          </p:cNvPr>
          <p:cNvSpPr txBox="1"/>
          <p:nvPr/>
        </p:nvSpPr>
        <p:spPr>
          <a:xfrm>
            <a:off x="9613938" y="12487613"/>
            <a:ext cx="7093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Výsledky posouzení zranitelnosti nádrží a povodí vůči nedostatku (vyhodnoceny bilanční stavy 1999–2015).</a:t>
            </a:r>
            <a:endParaRPr lang="cs-CZ" sz="2100" b="1" i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25A5872-7F28-9275-4F19-326BA2B49C24}"/>
              </a:ext>
            </a:extLst>
          </p:cNvPr>
          <p:cNvSpPr txBox="1"/>
          <p:nvPr/>
        </p:nvSpPr>
        <p:spPr>
          <a:xfrm>
            <a:off x="17306941" y="12636597"/>
            <a:ext cx="7080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Porovnání koncentrací oxidu uhličitého dle emisních scénářů RCP, zdroj: </a:t>
            </a:r>
            <a:r>
              <a:rPr lang="cs-CZ" sz="21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Fuss</a:t>
            </a:r>
            <a:r>
              <a:rPr lang="cs-CZ" sz="2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2014.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367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9BA77B0-E9B2-14C7-3A9F-FD0F50C35C33}"/>
              </a:ext>
            </a:extLst>
          </p:cNvPr>
          <p:cNvSpPr txBox="1"/>
          <p:nvPr/>
        </p:nvSpPr>
        <p:spPr>
          <a:xfrm>
            <a:off x="4984374" y="291661"/>
            <a:ext cx="12197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Základní struktura Koncepce ochrany před následky sucha pro území České republiky,  přijaté v r. 2017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776C55A-7236-4897-5994-D89BCADFEDD8}"/>
              </a:ext>
            </a:extLst>
          </p:cNvPr>
          <p:cNvSpPr txBox="1"/>
          <p:nvPr/>
        </p:nvSpPr>
        <p:spPr>
          <a:xfrm>
            <a:off x="793375" y="1792942"/>
            <a:ext cx="8382001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cs-CZ" sz="3600" b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Strategické cíle</a:t>
            </a:r>
          </a:p>
          <a:p>
            <a:pPr marL="342900" lvl="0" indent="-342900" algn="just">
              <a:spcBef>
                <a:spcPts val="1200"/>
              </a:spcBef>
              <a:buFont typeface="+mj-lt"/>
              <a:buAutoNum type="arabicPeriod"/>
            </a:pPr>
            <a:r>
              <a:rPr lang="cs-CZ" sz="3600" b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Zvýšit informovanost o riziku sucha prostřednictvím monitoringu a predikce výskytu sucha, zajistit připravenost na události sucha pomocí plánů pro zvládání sucha a všeobecné osvěty.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cs-CZ" sz="3600" b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Zabezpečit udržení rovnováhy mezi vodními zdroji a potřebou vody napříč sektory i v měnících se klimatických a socioekonomických podmínkách. 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cs-CZ" sz="3600" b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Zmírňovat dopady sucha na </a:t>
            </a:r>
            <a:r>
              <a:rPr lang="cs-CZ" sz="3600" b="1" dirty="0" err="1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akvatické</a:t>
            </a:r>
            <a:r>
              <a:rPr lang="cs-CZ" sz="3600" b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 i terestrické ekosystémy prostřednictvím obnovy přirozeného vodního režimu krajiny.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048E730-A287-5A4B-8D19-82DD4EA114F8}"/>
              </a:ext>
            </a:extLst>
          </p:cNvPr>
          <p:cNvSpPr txBox="1"/>
          <p:nvPr/>
        </p:nvSpPr>
        <p:spPr>
          <a:xfrm>
            <a:off x="9913659" y="1792942"/>
            <a:ext cx="13680141" cy="1355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cs-CZ" sz="30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TEMATICKÉ PILÍŘE KONCEPCE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1) Opatření pro vytvoření informační platformy o suchu a nedostatku</a:t>
            </a:r>
            <a:b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</a:b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	 vody (celkem 4 opatření)</a:t>
            </a:r>
            <a:br>
              <a:rPr lang="cs-CZ" sz="2600" b="1" dirty="0">
                <a:solidFill>
                  <a:schemeClr val="accent2"/>
                </a:solidFill>
                <a:ea typeface="Times New Roman" panose="02020603050405020304" pitchFamily="18" charset="0"/>
              </a:rPr>
            </a:b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cs-CZ" sz="2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)Rozvoj a posilování </a:t>
            </a: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  vodních zdrojů	</a:t>
            </a:r>
            <a:r>
              <a:rPr lang="cs-CZ" sz="2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(</a:t>
            </a: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celkem 10 opatření)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3) Zemědělství jako nástroj ochrany množství a jakosti vody a ochrany</a:t>
            </a:r>
            <a:b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</a:b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   půdy (celkem 8 opatření)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4) Zvýšení retenční a akumulační schopnosti krajiny (celkem 4 opatření)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5) Podpora principů zodpovědného hospodaření s vodou napříč sektory</a:t>
            </a:r>
            <a:b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</a:br>
            <a:r>
              <a:rPr lang="cs-CZ" sz="26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	(celkem 5 opatření)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rgbClr val="C00000"/>
                </a:solidFill>
                <a:ea typeface="Times New Roman" panose="02020603050405020304" pitchFamily="18" charset="0"/>
              </a:rPr>
              <a:t>IMPLEMENTACE OPATŘENÍ K OMEZOVÁNÍ NÁSLEDKŮ SUCHA </a:t>
            </a:r>
            <a:br>
              <a:rPr lang="cs-CZ" sz="2600" b="1" dirty="0">
                <a:solidFill>
                  <a:srgbClr val="C00000"/>
                </a:solidFill>
                <a:ea typeface="Times New Roman" panose="02020603050405020304" pitchFamily="18" charset="0"/>
              </a:rPr>
            </a:br>
            <a:r>
              <a:rPr lang="cs-CZ" sz="2600" b="1" dirty="0">
                <a:solidFill>
                  <a:srgbClr val="C00000"/>
                </a:solidFill>
                <a:ea typeface="Times New Roman" panose="02020603050405020304" pitchFamily="18" charset="0"/>
              </a:rPr>
              <a:t>A NEDOSTATKU VODY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Legislativní opatření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Úprava organizace státní správy v souvislosti se zvládáním sucha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Přenastavení postupů pro stanovení minimálních zůstatkových průtoků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Příprava tzv. protierozní vyhlášky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Legislativní úprava pro zlepšení možnosti využití státních hmotných rezerv pro řešení následku sucha mimo krizové stavy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rgbClr val="C00000"/>
                </a:solidFill>
                <a:ea typeface="Times New Roman" panose="02020603050405020304" pitchFamily="18" charset="0"/>
              </a:rPr>
              <a:t>Ekonomická opatření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Osvěta a vzdělávání veřejnosti k zodpovědnému hospodaření s vodou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rgbClr val="C00000"/>
                </a:solidFill>
                <a:ea typeface="Times New Roman" panose="02020603050405020304" pitchFamily="18" charset="0"/>
              </a:rPr>
              <a:t>Implementační dokumenty a nástroje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Zaměření výzkumu a vědy na problematiku sucha a nedostatku vody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cs-CZ" sz="2600" b="1" dirty="0">
              <a:solidFill>
                <a:schemeClr val="accent2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br>
              <a:rPr lang="cs-CZ" dirty="0">
                <a:effectLst/>
              </a:rPr>
            </a:b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8D1B3C-05E3-5EFD-5ECC-C642BFF20186}"/>
              </a:ext>
            </a:extLst>
          </p:cNvPr>
          <p:cNvSpPr txBox="1"/>
          <p:nvPr/>
        </p:nvSpPr>
        <p:spPr>
          <a:xfrm>
            <a:off x="1613644" y="11066511"/>
            <a:ext cx="6795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Cekem bylo obsaženo </a:t>
            </a:r>
            <a:br>
              <a:rPr lang="cs-CZ" sz="3200" b="1" dirty="0">
                <a:solidFill>
                  <a:srgbClr val="C00000"/>
                </a:solidFill>
              </a:rPr>
            </a:br>
            <a:r>
              <a:rPr lang="cs-CZ" sz="3200" b="1" dirty="0">
                <a:solidFill>
                  <a:srgbClr val="C00000"/>
                </a:solidFill>
              </a:rPr>
              <a:t>41 opatření, o jejichž plnění se dělily </a:t>
            </a:r>
            <a:r>
              <a:rPr lang="cs-CZ" sz="3200" b="1" dirty="0" err="1">
                <a:solidFill>
                  <a:srgbClr val="C00000"/>
                </a:solidFill>
              </a:rPr>
              <a:t>MZe</a:t>
            </a:r>
            <a:r>
              <a:rPr lang="cs-CZ" sz="3200" b="1" dirty="0">
                <a:solidFill>
                  <a:srgbClr val="C00000"/>
                </a:solidFill>
              </a:rPr>
              <a:t>, MŽP, MPO,MV a MMR</a:t>
            </a:r>
          </a:p>
        </p:txBody>
      </p:sp>
    </p:spTree>
    <p:extLst>
      <p:ext uri="{BB962C8B-B14F-4D97-AF65-F5344CB8AC3E}">
        <p14:creationId xmlns:p14="http://schemas.microsoft.com/office/powerpoint/2010/main" val="2106758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3904AA-F6EA-5307-F868-B9DE73D6E6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7216" y="796079"/>
            <a:ext cx="10321200" cy="1266651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Revize a doplnění stávající monitorovací sítě s ohledem na sledování sucha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Rozvoj a propojení monitoringů sucha, vznik varovného systému na sucho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Program hospodaření s omezenými vodními zdroji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Předpověď vývoje stavu vodních zdrojů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rozvoje vodárenské infrastruktury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Ochranná pásma vodních zdrojů povrchových a podzemních vod pro hromadné zásobování obyvatelstva pitnou vodou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Podpora využívání moderních technologií ve vodárenství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Propojování skupinových vodovodů do vodárenských soustav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Uplatnění technologií umělé infiltrace a břehové infiltrace pro zvýšení zdrojů podzemní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Nové víceúčelové přehradní nádrže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Převody vody mezi povodími a zvýšení integrace vodohospodářských soustav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modernizace a rozvoje zemědělských závlah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Obnova stávajících a výstavba nových závlahových nádrží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obnovy a výstavba vodních zdrojů požární vody v lesních ekosystémech (a MV - HZS)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Optimalizace monitoringu stavu zemědělské půdy a aktualizace bonitace půd za účelem zlepšení ochrany půdy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Zvýšení ochrany půd před účinky eroze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Organická hmota v půdě a opatření na její zachování a zvýšení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Sledování kvality podzemních a povrchových vod v souvislosti s používáním hnojiv a pesticidů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Změna zemědělské politiky v oblasti podpory pěstování energetických plodin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3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F3CD22-9F23-198E-3324-1264389000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600849" y="883331"/>
            <a:ext cx="10321200" cy="1249201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rozvoje ekologického zemědělství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principů precizního zemědělství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Podpora provádění komplexních pozemkových úprav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Obnova přirozených funkcí vodních toků a niv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Regulace odtoku z melioračních odvodňovacích zařízení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Obnova přirozených vodních prvků v krajině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Opatření na lesní půdě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7030A0"/>
                </a:solidFill>
              </a:rPr>
              <a:t>Podpora opatření na snižování spotřeby vody v energetice a průmyslu (MPO)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Podpora hospodaření se srážkovými vodami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Podpora opětovného využívání vyčištěných odpadních vod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Podpora moderních technologií čištění odpadních vod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7030A0"/>
                </a:solidFill>
              </a:rPr>
              <a:t>Územní plánování (MMR)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Návrh nové hlavy zákona o vodách zaměřené na zvládání sucha a nedostatku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Úprava organizace státní správy v souvislosti se zvládáním sucha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Přenastavení postupů pro stanovení minimálních zůstatkových průtoků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Příprava tzv. protierozní vyhlášky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Legislativní úprava pro zlepšení možností využití Státních hmotných rezerv pro řešení následků sucha mimo krizové stavy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Financování vodního hospodářství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Osvěta a vzdělávání veřejnosti k zodpovědnému </a:t>
            </a:r>
            <a:r>
              <a:rPr lang="cs-CZ" dirty="0"/>
              <a:t>hospodaření s vodou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/>
                </a:solidFill>
              </a:rPr>
              <a:t>Opatření na drobných vodních tocích a malých vodních nádržích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7030A0"/>
                </a:solidFill>
              </a:rPr>
              <a:t>Využití důlních vod (MPO)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C00000"/>
                </a:solidFill>
              </a:rPr>
              <a:t>Financování opatření navržených koncepcí (všechny resorty)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Modře – gesce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MZe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cs-CZ" dirty="0">
                <a:solidFill>
                  <a:srgbClr val="C00000"/>
                </a:solidFill>
              </a:rPr>
              <a:t>  </a:t>
            </a:r>
            <a:r>
              <a:rPr lang="cs-CZ" dirty="0"/>
              <a:t>černě – gesce MŽP, </a:t>
            </a:r>
            <a:r>
              <a:rPr lang="cs-CZ" dirty="0">
                <a:solidFill>
                  <a:srgbClr val="7030A0"/>
                </a:solidFill>
              </a:rPr>
              <a:t>ostatní uvedeny zkratkou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27B6C2-5F70-9FF0-E31A-66C992E38AAA}"/>
              </a:ext>
            </a:extLst>
          </p:cNvPr>
          <p:cNvSpPr txBox="1"/>
          <p:nvPr/>
        </p:nvSpPr>
        <p:spPr>
          <a:xfrm>
            <a:off x="1810871" y="2330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AB6C01B-BD8F-50A5-BEEE-FEACF143CFB9}"/>
              </a:ext>
            </a:extLst>
          </p:cNvPr>
          <p:cNvSpPr txBox="1"/>
          <p:nvPr/>
        </p:nvSpPr>
        <p:spPr>
          <a:xfrm>
            <a:off x="5504329" y="253408"/>
            <a:ext cx="1104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PŘEHLED NÁZVŮ OPATŘENÍ V KONCEPCI PŘIJATÉ V R. 2017</a:t>
            </a:r>
          </a:p>
        </p:txBody>
      </p:sp>
    </p:spTree>
    <p:extLst>
      <p:ext uri="{BB962C8B-B14F-4D97-AF65-F5344CB8AC3E}">
        <p14:creationId xmlns:p14="http://schemas.microsoft.com/office/powerpoint/2010/main" val="343157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7FB6975-5412-5677-5B2C-F091EA7C177C}"/>
              </a:ext>
            </a:extLst>
          </p:cNvPr>
          <p:cNvSpPr txBox="1"/>
          <p:nvPr/>
        </p:nvSpPr>
        <p:spPr>
          <a:xfrm>
            <a:off x="2026023" y="735106"/>
            <a:ext cx="21228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Zpráva o plnění Koncepce ochrany před následky sucha pro území České republiky </a:t>
            </a:r>
          </a:p>
          <a:p>
            <a:pPr algn="ctr"/>
            <a:r>
              <a:rPr lang="cs-CZ" sz="4000" b="1" dirty="0">
                <a:solidFill>
                  <a:srgbClr val="C00000"/>
                </a:solidFill>
              </a:rPr>
              <a:t>za období 2017 - 2022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B726D24-6F22-0F0D-B909-87A23602C7E6}"/>
              </a:ext>
            </a:extLst>
          </p:cNvPr>
          <p:cNvSpPr txBox="1"/>
          <p:nvPr/>
        </p:nvSpPr>
        <p:spPr>
          <a:xfrm>
            <a:off x="1132729" y="1717886"/>
            <a:ext cx="22053175" cy="1284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„Předkládací zprávy“:</a:t>
            </a:r>
          </a:p>
          <a:p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3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Předložená „Zpráva o plnění Koncepce ochrany před následky sucha pro území České republiky za období 2017–2022“ (dále „Zpráva“) </a:t>
            </a:r>
            <a:br>
              <a:rPr lang="cs-CZ" sz="3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v úvodu stručně hodnotí hydrologickou situaci, ve které až do roku 2020 dominoval výskyt sucha a nedostatku vody, závislý na nerovnoměrnosti srážek a na vysokých letních teplotách vzduchu, což jsou průvodní jevy změny klimatu odpovídající scénářům jejího vývoje i do budoucnosti.</a:t>
            </a:r>
            <a:b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	V rámci Koncepce nebyly explicitně stanoveny hodnotící ukazatele pro posouzení míry dosahování strategických cílů. Pro řadu opatření je tedy uváděno kvalitativní slovní vyhodnocení, zejména v případě aktivit k posílení vodních poměrů v krajině a v zemědělské činnosti. V případě provádění většiny technických opatření jsou uvedeny údaje o počtu projektů včetně vybraných ukazatelů jejich realizace a efektů.</a:t>
            </a:r>
          </a:p>
          <a:p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	Pro podporu realizace opatření vytvořily jednotlivé resorty finanční zdroje, poskytované jak z fondů Evropské unie, tak ze státního rozpočtu, a většinou </a:t>
            </a:r>
            <a:b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</a:br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i se zapojením finančních zdrojů od subjektů, kterým opatření přináší efekt v podobě omezení dopadů sucha. Přehled a využití různých finančních zdrojů přinášejí přehledy v tabulkách</a:t>
            </a:r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	</a:t>
            </a:r>
            <a:r>
              <a:rPr lang="cs-CZ" sz="31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Vyplývá z nich, že k plnění Koncepce bylo v hodnoceném období 2017–2021 průměrně každoročně vynaloženo 13,2 mld. Kč na opatření Ministerstva zemědělství a 2,7 mld. Kč na opatření Ministerstva životního prostředí. </a:t>
            </a:r>
          </a:p>
          <a:p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	Koncepce by měla i nadále pokračovat, i když roky 2021 a 2022 neměly výrazná suchá období. Trend efektivity </a:t>
            </a:r>
            <a:r>
              <a:rPr lang="cs-CZ" sz="3100" dirty="0" err="1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mitigačních</a:t>
            </a:r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opatření na omezení produkce skleníkových plynů a zpřesňované scénáře vývoje klimatu naznačují, že první projevy </a:t>
            </a:r>
            <a:r>
              <a:rPr lang="cs-CZ" sz="3100" dirty="0" err="1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mitigačních</a:t>
            </a:r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politik dle scénářů s celosvětovou redukcí emisí CO</a:t>
            </a:r>
            <a:r>
              <a:rPr lang="cs-CZ" sz="3100" baseline="-250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100" dirty="0"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nelze očekávat před rokem 2050. Tedy situace výskytu sucha, nerovnoměrných srážek a růst teploty vzduchu je třeba v rámci předběžné opatrnosti vnímat, a pokračovat v realizaci efektivních adaptačních opatření.</a:t>
            </a:r>
          </a:p>
          <a:p>
            <a:r>
              <a:rPr lang="cs-CZ" sz="3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31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Z těchto důvodů je součástí Zprávy jednak výčet nenaplněných potřeb, z něhož rovněž vyplývá záměr na upřesnění obsahu Koncepce, zejména zvolení konkrétních indikátorů, které by lépe vystihovaly efektivitu změny dosaženou realizací jednotlivých opatření. Komise tedy </a:t>
            </a:r>
            <a:br>
              <a:rPr lang="cs-CZ" sz="31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1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v závěru Zprávy navrhuje předložit vládě do konce dubna 2023 úpravu Koncepce včetně návrhu indikátorové soustavy pro sledování jejího pokroku v plnění strategických cílů.</a:t>
            </a:r>
          </a:p>
          <a:p>
            <a:endParaRPr lang="cs-CZ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11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708FAB7-1DF6-6710-BBEE-3359C5B212CB}"/>
              </a:ext>
            </a:extLst>
          </p:cNvPr>
          <p:cNvSpPr txBox="1"/>
          <p:nvPr/>
        </p:nvSpPr>
        <p:spPr>
          <a:xfrm>
            <a:off x="600176" y="868409"/>
            <a:ext cx="184070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2"/>
                </a:solidFill>
              </a:rPr>
              <a:t>Prioritou Ministerstva zemědělství je zabezpečení jednak pitné vody v dostatečném, udržitelném množství a výborné kvalitě, a rovněž posílení dostatku a dostupnosti vodních zdrojů. V tomto směru je pro tyto vybrané vodohospodářské priority v Koncepci ochrany před následky sucha pro území České republiky uvedeno </a:t>
            </a:r>
            <a:br>
              <a:rPr lang="cs-CZ" sz="2800" b="1" dirty="0">
                <a:solidFill>
                  <a:schemeClr val="accent2"/>
                </a:solidFill>
              </a:rPr>
            </a:br>
            <a:r>
              <a:rPr lang="cs-CZ" sz="2800" b="1" dirty="0">
                <a:solidFill>
                  <a:schemeClr val="accent2"/>
                </a:solidFill>
              </a:rPr>
              <a:t>5 podstatných souborů opatření:</a:t>
            </a:r>
          </a:p>
          <a:p>
            <a:endParaRPr lang="cs-CZ" sz="3200" b="1" dirty="0">
              <a:solidFill>
                <a:schemeClr val="accent2"/>
              </a:solidFill>
            </a:endParaRPr>
          </a:p>
          <a:p>
            <a:endParaRPr lang="cs-CZ" sz="3200" b="1" dirty="0">
              <a:solidFill>
                <a:schemeClr val="accent2"/>
              </a:solidFill>
            </a:endParaRPr>
          </a:p>
          <a:p>
            <a:endParaRPr lang="cs-CZ" sz="3200" b="1" dirty="0">
              <a:solidFill>
                <a:schemeClr val="accent2"/>
              </a:solidFill>
            </a:endParaRPr>
          </a:p>
        </p:txBody>
      </p:sp>
      <p:pic>
        <p:nvPicPr>
          <p:cNvPr id="3" name="Logo MZe">
            <a:extLst>
              <a:ext uri="{FF2B5EF4-FFF2-40B4-BE49-F238E27FC236}">
                <a16:creationId xmlns:a16="http://schemas.microsoft.com/office/drawing/2014/main" id="{E5BDF195-ED8A-F0E0-286B-EFA77AD69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977" y="276949"/>
            <a:ext cx="4477022" cy="1918236"/>
          </a:xfrm>
          <a:prstGeom prst="rect">
            <a:avLst/>
          </a:prstGeom>
        </p:spPr>
      </p:pic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5D7AD54C-173C-52FE-4D93-25AF34028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17695"/>
              </p:ext>
            </p:extLst>
          </p:nvPr>
        </p:nvGraphicFramePr>
        <p:xfrm>
          <a:off x="2420471" y="2911111"/>
          <a:ext cx="20762259" cy="1042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8329">
                  <a:extLst>
                    <a:ext uri="{9D8B030D-6E8A-4147-A177-3AD203B41FA5}">
                      <a16:colId xmlns:a16="http://schemas.microsoft.com/office/drawing/2014/main" val="1200086204"/>
                    </a:ext>
                  </a:extLst>
                </a:gridCol>
                <a:gridCol w="4374777">
                  <a:extLst>
                    <a:ext uri="{9D8B030D-6E8A-4147-A177-3AD203B41FA5}">
                      <a16:colId xmlns:a16="http://schemas.microsoft.com/office/drawing/2014/main" val="871756917"/>
                    </a:ext>
                  </a:extLst>
                </a:gridCol>
                <a:gridCol w="9359153">
                  <a:extLst>
                    <a:ext uri="{9D8B030D-6E8A-4147-A177-3AD203B41FA5}">
                      <a16:colId xmlns:a16="http://schemas.microsoft.com/office/drawing/2014/main" val="3728408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FFFF"/>
                          </a:solidFill>
                        </a:rPr>
                        <a:t>Soubor opatření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>
                          <a:solidFill>
                            <a:srgbClr val="FFFFFF"/>
                          </a:solidFill>
                        </a:rPr>
                        <a:t>podpora investic za období 2017-2022</a:t>
                      </a:r>
                      <a:endParaRPr lang="cs-CZ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FFFF"/>
                          </a:solidFill>
                        </a:rPr>
                        <a:t>Příklady pořízené infrastruktury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999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3600" b="1" dirty="0">
                          <a:solidFill>
                            <a:schemeClr val="accent2"/>
                          </a:solidFill>
                        </a:rPr>
                        <a:t>Podpora rozvoje infrastruktury vodovodů a kanalizací </a:t>
                      </a:r>
                      <a:r>
                        <a:rPr lang="cs-CZ" sz="3600" b="1" dirty="0" err="1">
                          <a:solidFill>
                            <a:schemeClr val="accent2"/>
                          </a:solidFill>
                        </a:rPr>
                        <a:t>VaK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b="1" dirty="0">
                          <a:solidFill>
                            <a:schemeClr val="accent2"/>
                          </a:solidFill>
                        </a:rPr>
                        <a:t>5,475 mld. Kč</a:t>
                      </a:r>
                    </a:p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Celkem realizováno 520 km vodovodů, 27 úpraven vod, 642 km kanalizací, 79 zdrojů vody a vrtů, vodojemy o objemu 7 718 m3 vody, 641 km kanalizací a 180 ČOV.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990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3600" b="1" dirty="0">
                          <a:solidFill>
                            <a:schemeClr val="accent2"/>
                          </a:solidFill>
                        </a:rPr>
                        <a:t>Zkvalitnění vodních poměrů v krajině – rybníky, malé vodní nádrže, drobné vodní toky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b="1" dirty="0">
                          <a:solidFill>
                            <a:schemeClr val="accent2"/>
                          </a:solidFill>
                        </a:rPr>
                        <a:t>4,253 mld. Kč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Podpořeno 2200 projektů, z toho 186 výstaveb, </a:t>
                      </a:r>
                      <a:br>
                        <a:rPr lang="cs-CZ" sz="28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1309 rekonstrukcí rybníků a malých vodních nádrží. </a:t>
                      </a:r>
                      <a:br>
                        <a:rPr lang="cs-CZ" sz="28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705 projektů se týkalo drobných  vodních toků.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31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b="1" dirty="0">
                          <a:solidFill>
                            <a:schemeClr val="accent2"/>
                          </a:solidFill>
                        </a:rPr>
                        <a:t>Propojení a posílení vodárenských </a:t>
                      </a:r>
                      <a:br>
                        <a:rPr lang="cs-CZ" sz="3600" b="1" dirty="0">
                          <a:solidFill>
                            <a:schemeClr val="accent2"/>
                          </a:solidFill>
                        </a:rPr>
                      </a:br>
                      <a:r>
                        <a:rPr lang="cs-CZ" sz="3600" b="1" dirty="0">
                          <a:solidFill>
                            <a:schemeClr val="accent2"/>
                          </a:solidFill>
                        </a:rPr>
                        <a:t>a vodohospodářských soustav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accent2"/>
                          </a:solidFill>
                        </a:rPr>
                        <a:t>1,114 mld. Kč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63 projektů propojení </a:t>
                      </a:r>
                      <a:r>
                        <a:rPr lang="cs-CZ" sz="2800" b="1" dirty="0" err="1">
                          <a:solidFill>
                            <a:srgbClr val="C00000"/>
                          </a:solidFill>
                        </a:rPr>
                        <a:t>VaK</a:t>
                      </a:r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 podpořeno částkou </a:t>
                      </a:r>
                      <a:br>
                        <a:rPr lang="cs-CZ" sz="28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1114 mil. Kč; rovněž 173 km vodovodů, 12 úpraven vody, vodojemy o objemu 13 465 m3. Pro vodní zdroje realizace přivaděčů do VD Hubenov, projekty posílení Rakovnicka a nádrže Josefův důl, a povodí Moravy z Povodí Odry.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1053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b="1" dirty="0">
                          <a:solidFill>
                            <a:schemeClr val="accent2"/>
                          </a:solidFill>
                        </a:rPr>
                        <a:t>Výstavba vodních děl (přehradních nádrží, poldrů)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accent2"/>
                          </a:solidFill>
                        </a:rPr>
                        <a:t>1, 634 mld. Kč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Příprava a výkupy pozemků pro realizaci VD  Vlachovice, Kryry, Senomaty, Šanov, Skalička.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0975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b="1" dirty="0">
                          <a:solidFill>
                            <a:schemeClr val="accent2"/>
                          </a:solidFill>
                        </a:rPr>
                        <a:t>Investice do modernizace a rozvoje závlahových soustav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accent2"/>
                          </a:solidFill>
                        </a:rPr>
                        <a:t>0,476 mld. Kč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Podpora kapkové závlahy a modernizace stávajících využívaných závlahových systémů.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050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01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357EEAB-67FA-FB6D-161A-E32E1D91BFE5}"/>
              </a:ext>
            </a:extLst>
          </p:cNvPr>
          <p:cNvSpPr txBox="1"/>
          <p:nvPr/>
        </p:nvSpPr>
        <p:spPr>
          <a:xfrm>
            <a:off x="2026023" y="735106"/>
            <a:ext cx="21228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Zpráva o plnění Koncepce ochrany před následky sucha pro území České republiky </a:t>
            </a:r>
          </a:p>
          <a:p>
            <a:pPr algn="ctr"/>
            <a:r>
              <a:rPr lang="cs-CZ" sz="4000" b="1" dirty="0">
                <a:solidFill>
                  <a:srgbClr val="C00000"/>
                </a:solidFill>
              </a:rPr>
              <a:t>za období 2017 – 2022: Přijaté usnesení vlády č. 27 ze dne 11. ledna 2023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D78AF16-AD09-A89F-62FA-377AA6DFD20F}"/>
              </a:ext>
            </a:extLst>
          </p:cNvPr>
          <p:cNvSpPr txBox="1"/>
          <p:nvPr/>
        </p:nvSpPr>
        <p:spPr>
          <a:xfrm>
            <a:off x="2026023" y="3299012"/>
            <a:ext cx="20977412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Vláda</a:t>
            </a:r>
          </a:p>
          <a:p>
            <a:endParaRPr lang="cs-CZ" dirty="0"/>
          </a:p>
          <a:p>
            <a:pPr marL="571500" indent="-571500">
              <a:buAutoNum type="romanUcPeriod"/>
            </a:pPr>
            <a:r>
              <a:rPr lang="cs-CZ" sz="3600" b="1" dirty="0"/>
              <a:t>schvaluje Zprávu o plnění Koncepce ochrany před následky sucha pro území České republiky za období 2017-2022 (dále jen Zpráva) obsaženou v části III. </a:t>
            </a:r>
            <a:r>
              <a:rPr lang="cs-CZ" sz="3600" b="1" dirty="0" err="1"/>
              <a:t>Materiálučj</a:t>
            </a:r>
            <a:r>
              <a:rPr lang="cs-CZ" sz="3600" b="1" dirty="0"/>
              <a:t>. 13/23;</a:t>
            </a:r>
          </a:p>
          <a:p>
            <a:pPr marL="571500" indent="-571500">
              <a:buAutoNum type="romanUcPeriod"/>
            </a:pPr>
            <a:endParaRPr lang="cs-CZ" sz="3600" b="1" dirty="0"/>
          </a:p>
          <a:p>
            <a:pPr marL="571500" indent="-571500">
              <a:buAutoNum type="romanUcPeriod"/>
            </a:pPr>
            <a:r>
              <a:rPr lang="cs-CZ" sz="3600" b="1" dirty="0"/>
              <a:t>ukládá ministru zemědělství a místopředsedovi vlády a ministru životního prostředí ve spolupráci s 1. místopředsedou vlády a ministrem vnitra, místopředsedou vlády a ministrem zdravotnictví, ministry průmyslu a obchodu a financí a místopředsedou vlády pro digitalizaci a ministrem pro místní rozvoj zpracovat a </a:t>
            </a:r>
            <a:r>
              <a:rPr lang="cs-CZ" sz="3600" b="1" dirty="0">
                <a:highlight>
                  <a:srgbClr val="FFFF00"/>
                </a:highlight>
              </a:rPr>
              <a:t>předložit vládě ke schválení úpravu Koncepce podle doporučení uvedených v této zprávě včetně návrhu indikátorové soustavy potřebné ke sledování pokroku v naplňování strategických cílů Koncepce do 30. dubna 2023.</a:t>
            </a:r>
          </a:p>
          <a:p>
            <a:endParaRPr lang="cs-CZ" sz="3600" b="1" dirty="0"/>
          </a:p>
          <a:p>
            <a:r>
              <a:rPr lang="cs-CZ" sz="2800" b="1" u="sng" dirty="0"/>
              <a:t>Provedou:</a:t>
            </a:r>
          </a:p>
          <a:p>
            <a:r>
              <a:rPr lang="cs-CZ" sz="2800" dirty="0"/>
              <a:t>ministr zemědělství,</a:t>
            </a:r>
          </a:p>
          <a:p>
            <a:pPr marL="514350" indent="-514350">
              <a:buAutoNum type="arabicPeriod"/>
            </a:pPr>
            <a:r>
              <a:rPr lang="cs-CZ" sz="2800" dirty="0"/>
              <a:t>místopředseda vlády a ministr vnitra,</a:t>
            </a:r>
          </a:p>
          <a:p>
            <a:pPr marL="514350" indent="-514350">
              <a:buAutoNum type="arabicPeriod"/>
            </a:pPr>
            <a:r>
              <a:rPr lang="cs-CZ" sz="2800" dirty="0"/>
              <a:t>místopředseda vlády pro digitalizaci a ministr pro místní rozvoj,</a:t>
            </a:r>
          </a:p>
          <a:p>
            <a:pPr marL="514350" indent="-514350">
              <a:buAutoNum type="arabicPeriod"/>
            </a:pPr>
            <a:r>
              <a:rPr lang="cs-CZ" sz="2800" dirty="0"/>
              <a:t>místopředseda vlády a ministr zdravotnictví,</a:t>
            </a:r>
          </a:p>
          <a:p>
            <a:pPr marL="514350" indent="-514350">
              <a:buAutoNum type="arabicPeriod"/>
            </a:pPr>
            <a:r>
              <a:rPr lang="cs-CZ" sz="2800" dirty="0"/>
              <a:t>ministři průmyslu a obchodu, financí</a:t>
            </a:r>
          </a:p>
        </p:txBody>
      </p:sp>
    </p:spTree>
    <p:extLst>
      <p:ext uri="{BB962C8B-B14F-4D97-AF65-F5344CB8AC3E}">
        <p14:creationId xmlns:p14="http://schemas.microsoft.com/office/powerpoint/2010/main" val="60005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81AEAEA5-EA21-BA65-A8AF-DD4101EA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931" y="6674035"/>
            <a:ext cx="9382158" cy="5629295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821C764-AB56-F33A-356E-1C21CAAF19B5}"/>
              </a:ext>
            </a:extLst>
          </p:cNvPr>
          <p:cNvSpPr txBox="1"/>
          <p:nvPr/>
        </p:nvSpPr>
        <p:spPr>
          <a:xfrm>
            <a:off x="2052828" y="5750004"/>
            <a:ext cx="96887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Porovnání koncentrací oxidu uhličitého dle emisních scénářů RCP s výhledem vývoje teplot, zdroj: </a:t>
            </a:r>
            <a:r>
              <a:rPr lang="cs-CZ" sz="2400" b="1" i="1" dirty="0" err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Fuss</a:t>
            </a:r>
            <a:r>
              <a:rPr lang="cs-CZ" sz="2400" b="1" i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 et al., 2014</a:t>
            </a:r>
          </a:p>
          <a:p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483C2CE-B949-16C3-516E-A989726FA261}"/>
              </a:ext>
            </a:extLst>
          </p:cNvPr>
          <p:cNvSpPr txBox="1"/>
          <p:nvPr/>
        </p:nvSpPr>
        <p:spPr>
          <a:xfrm>
            <a:off x="758757" y="12439523"/>
            <a:ext cx="11790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0" i="0" u="none" strike="noStrike" baseline="0" dirty="0">
                <a:latin typeface="KozMinPr6N-Regular-Identity-H"/>
              </a:rPr>
              <a:t> </a:t>
            </a:r>
            <a:r>
              <a:rPr lang="cs-CZ" sz="2400" b="1" i="0" u="none" strike="noStrike" baseline="0" dirty="0">
                <a:solidFill>
                  <a:srgbClr val="C00000"/>
                </a:solidFill>
              </a:rPr>
              <a:t>Předpokládaný trend vývoje průměrných teplot vzduchu následkem změny klimatu podle globálních a regionálních scénářů. Zdroj: Zpráva VÚV TGM /2021/</a:t>
            </a:r>
            <a:endParaRPr lang="cs-CZ" sz="2400" b="1" dirty="0">
              <a:solidFill>
                <a:srgbClr val="C00000"/>
              </a:solidFill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1A1BD72-A78E-47F4-A813-3C079EFFB75C}"/>
              </a:ext>
            </a:extLst>
          </p:cNvPr>
          <p:cNvCxnSpPr/>
          <p:nvPr/>
        </p:nvCxnSpPr>
        <p:spPr>
          <a:xfrm>
            <a:off x="2052828" y="10175132"/>
            <a:ext cx="833631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C5DC0FF8-3C1D-52B8-FE00-C1D9ACBEFA93}"/>
              </a:ext>
            </a:extLst>
          </p:cNvPr>
          <p:cNvCxnSpPr/>
          <p:nvPr/>
        </p:nvCxnSpPr>
        <p:spPr>
          <a:xfrm flipV="1">
            <a:off x="5447489" y="8793804"/>
            <a:ext cx="0" cy="305448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ED51189-02A6-9414-9ADC-246326F01410}"/>
              </a:ext>
            </a:extLst>
          </p:cNvPr>
          <p:cNvSpPr txBox="1"/>
          <p:nvPr/>
        </p:nvSpPr>
        <p:spPr>
          <a:xfrm>
            <a:off x="5175119" y="11903220"/>
            <a:ext cx="87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2030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F39437-6B28-C767-CCC6-1771EEAE0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52" y="1215920"/>
            <a:ext cx="11172116" cy="39462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6C98A3D-0B2D-1A6C-9878-85C9B5B0C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31" t="60604" r="20897" b="1515"/>
          <a:stretch/>
        </p:blipFill>
        <p:spPr>
          <a:xfrm>
            <a:off x="11944068" y="1449001"/>
            <a:ext cx="12164612" cy="337468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70BA9A-CCB3-890E-B331-15A17439B641}"/>
              </a:ext>
            </a:extLst>
          </p:cNvPr>
          <p:cNvSpPr txBox="1"/>
          <p:nvPr/>
        </p:nvSpPr>
        <p:spPr>
          <a:xfrm>
            <a:off x="12193587" y="9286226"/>
            <a:ext cx="121646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Očekávaný nárůst + 2  C v období 2040 – 2050 se zjevně projeví mnohem dříve – nyní se očekává okolo r. 2030.</a:t>
            </a:r>
          </a:p>
          <a:p>
            <a:r>
              <a:rPr lang="cs-CZ" sz="3600" b="1" dirty="0">
                <a:solidFill>
                  <a:srgbClr val="C00000"/>
                </a:solidFill>
              </a:rPr>
              <a:t>Pro představu následkem výparu „ztráta“ 180 - 200 mm srážek představuje přibližně 25 % průměrného  ročního srážkového úhrnu vody (t. j.14 – 15,6 mld. m3; což je množství přibližně 20x objem nádrže Orlík).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5E665D-913A-3AE3-8B85-4845145F75EB}"/>
              </a:ext>
            </a:extLst>
          </p:cNvPr>
          <p:cNvSpPr txBox="1"/>
          <p:nvPr/>
        </p:nvSpPr>
        <p:spPr>
          <a:xfrm>
            <a:off x="11964185" y="5162132"/>
            <a:ext cx="116510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070C0"/>
                </a:solidFill>
                <a:cs typeface="Times New Roman" panose="02020603050405020304" pitchFamily="18" charset="0"/>
              </a:rPr>
              <a:t>Rostoucí teploty vzduchu zvýší výrazně výpar a evapotranspiraci. Navíc se prodlužuje vegetační sezóna.</a:t>
            </a:r>
          </a:p>
          <a:p>
            <a:endParaRPr lang="cs-CZ" sz="3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cs-CZ" sz="3000" b="1" dirty="0">
                <a:solidFill>
                  <a:srgbClr val="0070C0"/>
                </a:solidFill>
                <a:cs typeface="Times New Roman" panose="02020603050405020304" pitchFamily="18" charset="0"/>
              </a:rPr>
              <a:t>Naštěstí se roční úhrny srážek nezmění,</a:t>
            </a:r>
          </a:p>
          <a:p>
            <a:r>
              <a:rPr lang="cs-CZ" sz="3000" b="1" dirty="0">
                <a:solidFill>
                  <a:srgbClr val="0070C0"/>
                </a:solidFill>
                <a:cs typeface="Times New Roman" panose="02020603050405020304" pitchFamily="18" charset="0"/>
              </a:rPr>
              <a:t>spíše mírně narostou, zvýší se však jejich nepravidelnost a vzroste výskyt přívalových srážkových epizod. Sněhová pokrývka v  nižších </a:t>
            </a:r>
            <a:r>
              <a:rPr lang="cs-CZ" sz="3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nadm</a:t>
            </a:r>
            <a:r>
              <a:rPr lang="cs-CZ" sz="3000" b="1" dirty="0">
                <a:solidFill>
                  <a:srgbClr val="0070C0"/>
                </a:solidFill>
                <a:cs typeface="Times New Roman" panose="02020603050405020304" pitchFamily="18" charset="0"/>
              </a:rPr>
              <a:t>. výškách bude chybět – podzemní zdroje vody se nedoplní včas…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C71F361-261D-6E87-58D8-8DA1AD1D3A3B}"/>
              </a:ext>
            </a:extLst>
          </p:cNvPr>
          <p:cNvCxnSpPr>
            <a:cxnSpLocks/>
          </p:cNvCxnSpPr>
          <p:nvPr/>
        </p:nvCxnSpPr>
        <p:spPr>
          <a:xfrm>
            <a:off x="13404716" y="2548647"/>
            <a:ext cx="104593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448028"/>
      </p:ext>
    </p:extLst>
  </p:cSld>
  <p:clrMapOvr>
    <a:masterClrMapping/>
  </p:clrMapOvr>
</p:sld>
</file>

<file path=ppt/theme/theme1.xml><?xml version="1.0" encoding="utf-8"?>
<a:theme xmlns:a="http://schemas.openxmlformats.org/drawingml/2006/main" name="MZe - Vodní hospodářství - 16:9">
  <a:themeElements>
    <a:clrScheme name="MZe - Vodní hospodář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29B4E9"/>
      </a:accent1>
      <a:accent2>
        <a:srgbClr val="004A99"/>
      </a:accent2>
      <a:accent3>
        <a:srgbClr val="98D0BF"/>
      </a:accent3>
      <a:accent4>
        <a:srgbClr val="80733D"/>
      </a:accent4>
      <a:accent5>
        <a:srgbClr val="CDCE00"/>
      </a:accent5>
      <a:accent6>
        <a:srgbClr val="005C2B"/>
      </a:accent6>
      <a:hlink>
        <a:srgbClr val="29B4E9"/>
      </a:hlink>
      <a:folHlink>
        <a:srgbClr val="29B4E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V 2021 - NM - 17-3-21" id="{F0705A69-85EB-4564-8033-3F9750F4F686}" vid="{2D839945-67AA-43C4-8203-9783A1BE4DC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SDV 2021 - NM - 17-3-21</Template>
  <TotalTime>0</TotalTime>
  <Words>3183</Words>
  <Application>Microsoft Office PowerPoint</Application>
  <PresentationFormat>Vlastní</PresentationFormat>
  <Paragraphs>365</Paragraphs>
  <Slides>16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Arial</vt:lpstr>
      <vt:lpstr>Calibri</vt:lpstr>
      <vt:lpstr>Gill Sans MT</vt:lpstr>
      <vt:lpstr>KozMinPr6N-Regular-Identity-H</vt:lpstr>
      <vt:lpstr>Symbol</vt:lpstr>
      <vt:lpstr>Times New Roman</vt:lpstr>
      <vt:lpstr>Wingdings</vt:lpstr>
      <vt:lpstr>MZe - Vodní hospodářství - 16:9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2021-03-17T17:02:13Z</dcterms:created>
  <dcterms:modified xsi:type="dcterms:W3CDTF">2023-05-15T21:01:23Z</dcterms:modified>
</cp:coreProperties>
</file>