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2"/>
  </p:notesMasterIdLst>
  <p:sldIdLst>
    <p:sldId id="295" r:id="rId4"/>
    <p:sldId id="396" r:id="rId5"/>
    <p:sldId id="386" r:id="rId6"/>
    <p:sldId id="420" r:id="rId7"/>
    <p:sldId id="397" r:id="rId8"/>
    <p:sldId id="425" r:id="rId9"/>
    <p:sldId id="426" r:id="rId10"/>
    <p:sldId id="419" r:id="rId11"/>
    <p:sldId id="424" r:id="rId12"/>
    <p:sldId id="421" r:id="rId13"/>
    <p:sldId id="422" r:id="rId14"/>
    <p:sldId id="423" r:id="rId15"/>
    <p:sldId id="398" r:id="rId16"/>
    <p:sldId id="403" r:id="rId17"/>
    <p:sldId id="404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05" r:id="rId26"/>
    <p:sldId id="414" r:id="rId27"/>
    <p:sldId id="415" r:id="rId28"/>
    <p:sldId id="418" r:id="rId29"/>
    <p:sldId id="416" r:id="rId30"/>
    <p:sldId id="294" r:id="rId31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00"/>
    <a:srgbClr val="006047"/>
    <a:srgbClr val="006648"/>
    <a:srgbClr val="3A6A5D"/>
    <a:srgbClr val="06FF4D"/>
    <a:srgbClr val="00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3035" autoAdjust="0"/>
  </p:normalViewPr>
  <p:slideViewPr>
    <p:cSldViewPr snapToGrid="0" showGuides="1">
      <p:cViewPr varScale="1">
        <p:scale>
          <a:sx n="80" d="100"/>
          <a:sy n="80" d="100"/>
        </p:scale>
        <p:origin x="21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9F6B4-61D7-4766-B8C7-34A167277E23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C212-D530-46A6-8B4B-83B748685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72935"/>
            <a:ext cx="10363200" cy="176911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68126"/>
            <a:ext cx="9144000" cy="45921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cap="none" baseline="0">
                <a:solidFill>
                  <a:srgbClr val="00604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Sekce, odbor AOPK ČR autora prezentace</a:t>
            </a:r>
            <a:endParaRPr lang="en-US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51E8B05-EF91-1143-8AA4-983037E4193E}"/>
              </a:ext>
            </a:extLst>
          </p:cNvPr>
          <p:cNvCxnSpPr>
            <a:cxnSpLocks/>
          </p:cNvCxnSpPr>
          <p:nvPr userDrawn="1"/>
        </p:nvCxnSpPr>
        <p:spPr>
          <a:xfrm>
            <a:off x="5375997" y="4206434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1" y="6408000"/>
            <a:ext cx="12191999" cy="253916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 </a:t>
            </a:r>
            <a:r>
              <a:rPr lang="cs-CZ" sz="105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0" hasCustomPrompt="1"/>
          </p:nvPr>
        </p:nvSpPr>
        <p:spPr>
          <a:xfrm>
            <a:off x="914400" y="2982098"/>
            <a:ext cx="10363200" cy="486029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baseline="0">
                <a:solidFill>
                  <a:srgbClr val="84BF41"/>
                </a:solidFill>
              </a:defRPr>
            </a:lvl1pPr>
            <a:lvl2pPr marL="457200" indent="0">
              <a:buNone/>
              <a:defRPr b="1">
                <a:solidFill>
                  <a:srgbClr val="84BF41"/>
                </a:solidFill>
              </a:defRPr>
            </a:lvl2pPr>
            <a:lvl3pPr marL="914400" indent="0">
              <a:buNone/>
              <a:defRPr b="1">
                <a:solidFill>
                  <a:srgbClr val="84BF41"/>
                </a:solidFill>
              </a:defRPr>
            </a:lvl3pPr>
            <a:lvl4pPr marL="1371600" indent="0">
              <a:buNone/>
              <a:defRPr b="1">
                <a:solidFill>
                  <a:srgbClr val="84BF41"/>
                </a:solidFill>
              </a:defRPr>
            </a:lvl4pPr>
            <a:lvl5pPr marL="1828800" indent="0">
              <a:buNone/>
              <a:defRPr b="1">
                <a:solidFill>
                  <a:srgbClr val="84BF41"/>
                </a:solidFill>
              </a:defRPr>
            </a:lvl5pPr>
          </a:lstStyle>
          <a:p>
            <a:pPr lvl="0"/>
            <a:r>
              <a:rPr lang="cs-CZ" dirty="0" smtClean="0"/>
              <a:t>Autor prezentace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432517"/>
            <a:ext cx="9144000" cy="34543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cs-CZ" dirty="0" smtClean="0"/>
              <a:t>Datum a místo 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11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7"/>
          <p:cNvSpPr/>
          <p:nvPr/>
        </p:nvSpPr>
        <p:spPr>
          <a:xfrm>
            <a:off x="5375880" y="4206240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Obdélník 10"/>
          <p:cNvSpPr/>
          <p:nvPr/>
        </p:nvSpPr>
        <p:spPr>
          <a:xfrm>
            <a:off x="0" y="6408000"/>
            <a:ext cx="12190680" cy="249480"/>
          </a:xfrm>
          <a:prstGeom prst="rect">
            <a:avLst/>
          </a:prstGeom>
          <a:solidFill>
            <a:srgbClr val="00664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1050" b="1" strike="noStrike" spc="-1" dirty="0">
                <a:solidFill>
                  <a:srgbClr val="84BF41"/>
                </a:solidFill>
                <a:latin typeface="Arial"/>
                <a:ea typeface="DejaVu Sans"/>
              </a:rPr>
              <a:t>Agentura ochrany přírody a krajiny ČR  </a:t>
            </a:r>
            <a:r>
              <a:rPr lang="cs-CZ" sz="1050" b="0" strike="noStrike" spc="-1" dirty="0">
                <a:solidFill>
                  <a:srgbClr val="84BF41"/>
                </a:solidFill>
                <a:latin typeface="Arial"/>
                <a:ea typeface="DejaVu Sans"/>
              </a:rPr>
              <a:t>|</a:t>
            </a:r>
            <a:r>
              <a:rPr lang="cs-CZ" sz="1050" b="1" strike="noStrike" spc="-1" dirty="0">
                <a:solidFill>
                  <a:srgbClr val="84BF41"/>
                </a:solidFill>
                <a:latin typeface="Arial"/>
                <a:ea typeface="DejaVu Sans"/>
              </a:rPr>
              <a:t>  www.nature.cz</a:t>
            </a:r>
            <a:endParaRPr lang="cs-CZ" sz="1050" b="0" strike="noStrike" spc="-1" dirty="0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cap="all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OPŽP 2021 - 2027</a:t>
            </a:r>
            <a:endParaRPr lang="cs-CZ" cap="all" dirty="0">
              <a:solidFill>
                <a:srgbClr val="006047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RP</a:t>
            </a:r>
            <a:r>
              <a:rPr lang="cs-CZ" dirty="0"/>
              <a:t> </a:t>
            </a:r>
            <a:r>
              <a:rPr lang="cs-CZ" dirty="0" smtClean="0"/>
              <a:t>Střední Čechy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května 2023, Kutná Hora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Zástupný symbol pro obsah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178573"/>
            <a:ext cx="2958373" cy="7233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621" y="178573"/>
            <a:ext cx="1132654" cy="668336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1524000" y="2925481"/>
            <a:ext cx="9144000" cy="4592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cap="none" baseline="0">
                <a:solidFill>
                  <a:srgbClr val="006047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smtClean="0">
                <a:solidFill>
                  <a:schemeClr val="accent6"/>
                </a:solidFill>
              </a:rPr>
              <a:t>Mgr. Jakub Stodola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82792" y="41910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</a:t>
            </a: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prostředí</a:t>
            </a:r>
          </a:p>
          <a:p>
            <a:pPr algn="ctr">
              <a:lnSpc>
                <a:spcPct val="90000"/>
              </a:lnSpc>
            </a:pPr>
            <a:r>
              <a:rPr lang="cs-CZ" sz="3600" dirty="0"/>
              <a:t>Revitalizace Vltavy u Hořína</a:t>
            </a:r>
          </a:p>
          <a:p>
            <a:pPr algn="ctr">
              <a:lnSpc>
                <a:spcPct val="90000"/>
              </a:lnSpc>
            </a:pPr>
            <a:endParaRPr lang="cs-CZ" sz="3300" b="0" strike="noStrike" spc="-1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00" y="1326882"/>
            <a:ext cx="9731583" cy="4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82792" y="41910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</a:t>
            </a: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prostředí</a:t>
            </a:r>
          </a:p>
          <a:p>
            <a:pPr algn="ctr">
              <a:lnSpc>
                <a:spcPct val="90000"/>
              </a:lnSpc>
            </a:pPr>
            <a:r>
              <a:rPr lang="cs-CZ" sz="3600" dirty="0"/>
              <a:t>Revitalizace Vltavy u Hořína</a:t>
            </a:r>
          </a:p>
          <a:p>
            <a:pPr algn="ctr">
              <a:lnSpc>
                <a:spcPct val="90000"/>
              </a:lnSpc>
            </a:pPr>
            <a:endParaRPr lang="cs-CZ" sz="3300" b="0" strike="noStrike" spc="-1" dirty="0">
              <a:latin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80" y="1122188"/>
            <a:ext cx="7667624" cy="573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82792" y="41910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</a:t>
            </a: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prostředí</a:t>
            </a:r>
          </a:p>
          <a:p>
            <a:pPr algn="ctr">
              <a:lnSpc>
                <a:spcPct val="90000"/>
              </a:lnSpc>
            </a:pPr>
            <a:r>
              <a:rPr lang="cs-CZ" sz="3600" dirty="0"/>
              <a:t>Revitalizace Vltavy u Hořína</a:t>
            </a:r>
          </a:p>
          <a:p>
            <a:pPr algn="ctr">
              <a:lnSpc>
                <a:spcPct val="90000"/>
              </a:lnSpc>
            </a:pP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279" y="1097118"/>
            <a:ext cx="7515225" cy="57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7" y="728662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00100"/>
            <a:ext cx="908685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17" y="1219200"/>
            <a:ext cx="8458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79" y="819150"/>
            <a:ext cx="905827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67" y="838200"/>
            <a:ext cx="90297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0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2" y="986589"/>
            <a:ext cx="10458450" cy="58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3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7" y="799431"/>
            <a:ext cx="10791825" cy="60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542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Dotační zdroje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711" r="8181"/>
          <a:stretch/>
        </p:blipFill>
        <p:spPr>
          <a:xfrm>
            <a:off x="0" y="1502563"/>
            <a:ext cx="12193354" cy="4757469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5022494" y="2548439"/>
            <a:ext cx="1917645" cy="738077"/>
          </a:xfrm>
          <a:prstGeom prst="ellipse">
            <a:avLst/>
          </a:prstGeom>
          <a:noFill/>
          <a:ln w="76200">
            <a:solidFill>
              <a:srgbClr val="FF0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04417" y="723900"/>
            <a:ext cx="1135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https://dotace.nature.cz/evropske-dotacni-programy</a:t>
            </a:r>
          </a:p>
        </p:txBody>
      </p:sp>
    </p:spTree>
    <p:extLst>
      <p:ext uri="{BB962C8B-B14F-4D97-AF65-F5344CB8AC3E}">
        <p14:creationId xmlns:p14="http://schemas.microsoft.com/office/powerpoint/2010/main" val="4955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4" y="713873"/>
            <a:ext cx="10944225" cy="61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975122"/>
            <a:ext cx="10458450" cy="58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7" y="686329"/>
            <a:ext cx="10952543" cy="61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781050"/>
            <a:ext cx="91154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29" y="742950"/>
            <a:ext cx="91725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42" y="723900"/>
            <a:ext cx="920115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907782"/>
            <a:ext cx="10715625" cy="60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/>
          <p:nvPr/>
        </p:nvSpPr>
        <p:spPr>
          <a:xfrm>
            <a:off x="6161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OPŽP nejen tůně a rybníky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44" y="809369"/>
            <a:ext cx="9072946" cy="604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rázek 3" descr="Obsah obrázku jídlo, podepsat&#10;&#10;Popis byl vytvořen automaticky"/>
          <p:cNvPicPr/>
          <p:nvPr/>
        </p:nvPicPr>
        <p:blipFill>
          <a:blip r:embed="rId2"/>
          <a:stretch/>
        </p:blipFill>
        <p:spPr>
          <a:xfrm>
            <a:off x="4921920" y="935640"/>
            <a:ext cx="2346480" cy="1319040"/>
          </a:xfrm>
          <a:prstGeom prst="rect">
            <a:avLst/>
          </a:prstGeom>
          <a:ln w="0">
            <a:noFill/>
          </a:ln>
        </p:spPr>
      </p:pic>
      <p:sp>
        <p:nvSpPr>
          <p:cNvPr id="196" name="TextovéPole 4"/>
          <p:cNvSpPr/>
          <p:nvPr/>
        </p:nvSpPr>
        <p:spPr>
          <a:xfrm>
            <a:off x="1340280" y="3101040"/>
            <a:ext cx="9509400" cy="16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ts val="6001"/>
              </a:lnSpc>
            </a:pPr>
            <a:r>
              <a:rPr lang="cs-CZ" sz="6000" b="1" strike="noStrike" spc="-1" dirty="0">
                <a:solidFill>
                  <a:srgbClr val="006047"/>
                </a:solidFill>
                <a:latin typeface="Arial Black"/>
                <a:ea typeface="DejaVu Sans"/>
              </a:rPr>
              <a:t>DĚKUJI</a:t>
            </a:r>
            <a:endParaRPr lang="cs-CZ" sz="6000" b="0" strike="noStrike" spc="-1" dirty="0">
              <a:latin typeface="Arial"/>
            </a:endParaRPr>
          </a:p>
          <a:p>
            <a:pPr algn="ctr">
              <a:lnSpc>
                <a:spcPts val="6001"/>
              </a:lnSpc>
            </a:pPr>
            <a:r>
              <a:rPr lang="cs-CZ" sz="6000" b="1" strike="noStrike" spc="-1" dirty="0">
                <a:solidFill>
                  <a:srgbClr val="006047"/>
                </a:solidFill>
                <a:latin typeface="Arial Black"/>
                <a:ea typeface="DejaVu Sans"/>
              </a:rPr>
              <a:t>ZA VAŠI POZORNOST</a:t>
            </a:r>
            <a:endParaRPr lang="cs-CZ" sz="6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542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prostředí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" r="-78" b="8405"/>
          <a:stretch/>
        </p:blipFill>
        <p:spPr>
          <a:xfrm>
            <a:off x="-1" y="1243760"/>
            <a:ext cx="12192001" cy="44926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04417" y="723900"/>
            <a:ext cx="1135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https://dotace.nature.cz/evropske-dotacni-programy</a:t>
            </a:r>
          </a:p>
        </p:txBody>
      </p:sp>
    </p:spTree>
    <p:extLst>
      <p:ext uri="{BB962C8B-B14F-4D97-AF65-F5344CB8AC3E}">
        <p14:creationId xmlns:p14="http://schemas.microsoft.com/office/powerpoint/2010/main" val="41576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542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prostředí</a:t>
            </a:r>
            <a:endParaRPr lang="cs-CZ" sz="3300" b="0" strike="noStrike" spc="-1" dirty="0">
              <a:latin typeface="Arial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1475" y="907782"/>
            <a:ext cx="1012507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Oprávnění žadatelé (příjemci podpory</a:t>
            </a:r>
            <a:r>
              <a:rPr lang="cs-CZ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kraje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Obce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dobrovolné </a:t>
            </a:r>
            <a:r>
              <a:rPr lang="cs-CZ" dirty="0"/>
              <a:t>svazky obcí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státní podniky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fyzické osoby nepodnikající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fyzické osoby podnikající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obchodní společnosti a družstva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církve a náboženské společnosti a jejich svazy a jimi evidované právnické osoby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nadace, nadační fondy, ústavy, spolky, pobočné spolky, obecně prospěšné společnosti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veřejné výzkumné instituce a výzkumné organizace podle zákona č. 130/2002 Sb., o podpoře výzkumu, experimentálního vývoje a inovací z veřejných prostředků a o změně některých souvisejících zákonů (zákon o podpoře výzkumu a experimentálního vývoje a inovací), ve znění pozdějších předpisů, pokud jsou veřejnoprávními subjekty</a:t>
            </a:r>
            <a:r>
              <a:rPr lang="cs-CZ" dirty="0"/>
              <a:t> 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b="1" dirty="0" smtClean="0">
                <a:solidFill>
                  <a:srgbClr val="FF0000"/>
                </a:solidFill>
              </a:rPr>
              <a:t>= BEZ OMEZENÍ</a:t>
            </a:r>
          </a:p>
        </p:txBody>
      </p:sp>
    </p:spTree>
    <p:extLst>
      <p:ext uri="{BB962C8B-B14F-4D97-AF65-F5344CB8AC3E}">
        <p14:creationId xmlns:p14="http://schemas.microsoft.com/office/powerpoint/2010/main" val="27643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542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prostředí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b="3998"/>
          <a:stretch/>
        </p:blipFill>
        <p:spPr>
          <a:xfrm>
            <a:off x="2273802" y="723900"/>
            <a:ext cx="7415029" cy="54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542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prostředí</a:t>
            </a:r>
            <a:endParaRPr lang="cs-CZ" sz="3300" b="0" strike="noStrike" spc="-1" dirty="0">
              <a:latin typeface="Arial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7175" y="1158323"/>
            <a:ext cx="10401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Konzultace projektů 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AOPK ČR hodnotí projekty do 200 000 €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AOPK ČR vydává závazná stanoviska pro projekty nad 200 000 € 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96" y="616966"/>
            <a:ext cx="2237554" cy="13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54217" y="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prostředí</a:t>
            </a:r>
            <a:endParaRPr lang="cs-CZ" sz="3300" b="0" strike="noStrike" spc="-1" dirty="0">
              <a:latin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90" y="907782"/>
            <a:ext cx="9089253" cy="53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82792" y="41910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</a:t>
            </a: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prostředí</a:t>
            </a:r>
          </a:p>
          <a:p>
            <a:pPr algn="ctr">
              <a:lnSpc>
                <a:spcPct val="90000"/>
              </a:lnSpc>
            </a:pPr>
            <a:r>
              <a:rPr lang="cs-CZ" sz="3600" dirty="0"/>
              <a:t>Revitalizace Vltavy u Hořína</a:t>
            </a:r>
          </a:p>
          <a:p>
            <a:pPr algn="ctr">
              <a:lnSpc>
                <a:spcPct val="90000"/>
              </a:lnSpc>
            </a:pPr>
            <a:endParaRPr lang="cs-CZ" sz="3300" b="0" strike="noStrike" spc="-1" dirty="0">
              <a:latin typeface="Arial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33375" y="1326882"/>
            <a:ext cx="11753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Říční kilometry 5,6 – 10,2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Úpravy břehů a přiléhající nivy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Zvětšení profilu průtočného profilu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Odstranění koncentračních tůní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Tvorba občasně zaplavovaných říčních pláží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Tvorba bočních ramen, tůní, instalace mrtvého dřeva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6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/>
          <p:nvPr/>
        </p:nvSpPr>
        <p:spPr>
          <a:xfrm>
            <a:off x="682792" y="419100"/>
            <a:ext cx="10654200" cy="9077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Operační program Životní </a:t>
            </a:r>
            <a:r>
              <a:rPr lang="cs-CZ" sz="3300" b="1" spc="-1" dirty="0" smtClean="0">
                <a:solidFill>
                  <a:srgbClr val="006047"/>
                </a:solidFill>
                <a:latin typeface="Arial Black"/>
              </a:rPr>
              <a:t>prostředí</a:t>
            </a:r>
          </a:p>
          <a:p>
            <a:pPr algn="ctr">
              <a:lnSpc>
                <a:spcPct val="90000"/>
              </a:lnSpc>
            </a:pPr>
            <a:r>
              <a:rPr lang="cs-CZ" sz="3600" dirty="0"/>
              <a:t>Revitalizace Vltavy u Hořína</a:t>
            </a:r>
          </a:p>
          <a:p>
            <a:pPr algn="ctr">
              <a:lnSpc>
                <a:spcPct val="90000"/>
              </a:lnSpc>
            </a:pPr>
            <a:endParaRPr lang="cs-CZ" sz="3300" b="0" strike="noStrike" spc="-1" dirty="0">
              <a:latin typeface="Arial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4325" y="1326882"/>
            <a:ext cx="950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Celkový objem těžených zemin 212 828 m</a:t>
            </a:r>
            <a:r>
              <a:rPr lang="cs-CZ" baseline="30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 rámci stavby využito 43 754 m</a:t>
            </a:r>
            <a:r>
              <a:rPr lang="cs-CZ" baseline="30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Celkové výdaje 217 692 658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Způsobilé výdaje 173 714 379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Nezpůsobilé výdaje – DPH 45 144 272 Kč + výsadby dřevin 303 445 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3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4156</TotalTime>
  <Words>362</Words>
  <Application>Microsoft Office PowerPoint</Application>
  <PresentationFormat>Širokoúhlá obrazovka</PresentationFormat>
  <Paragraphs>69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DejaVu Sans</vt:lpstr>
      <vt:lpstr>Symbol</vt:lpstr>
      <vt:lpstr>Wingdings</vt:lpstr>
      <vt:lpstr>Office Theme</vt:lpstr>
      <vt:lpstr>Office Theme</vt:lpstr>
      <vt:lpstr>Office Theme</vt:lpstr>
      <vt:lpstr>OPŽP 2021 - 2027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Jan Smucar</dc:creator>
  <dc:description/>
  <cp:lastModifiedBy>Jakub Stodola</cp:lastModifiedBy>
  <cp:revision>342</cp:revision>
  <cp:lastPrinted>2022-08-22T08:48:19Z</cp:lastPrinted>
  <dcterms:created xsi:type="dcterms:W3CDTF">2020-01-30T14:26:49Z</dcterms:created>
  <dcterms:modified xsi:type="dcterms:W3CDTF">2023-05-16T10:31:50Z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31</vt:i4>
  </property>
</Properties>
</file>