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6" r:id="rId3"/>
    <p:sldId id="427" r:id="rId4"/>
    <p:sldId id="337" r:id="rId5"/>
    <p:sldId id="338" r:id="rId6"/>
    <p:sldId id="426" r:id="rId7"/>
    <p:sldId id="339" r:id="rId8"/>
    <p:sldId id="340" r:id="rId9"/>
    <p:sldId id="476" r:id="rId10"/>
    <p:sldId id="482" r:id="rId11"/>
    <p:sldId id="341" r:id="rId12"/>
    <p:sldId id="342" r:id="rId13"/>
    <p:sldId id="343" r:id="rId14"/>
    <p:sldId id="428" r:id="rId15"/>
    <p:sldId id="491" r:id="rId16"/>
    <p:sldId id="414" r:id="rId17"/>
    <p:sldId id="413" r:id="rId18"/>
    <p:sldId id="415" r:id="rId19"/>
    <p:sldId id="416" r:id="rId20"/>
    <p:sldId id="429" r:id="rId21"/>
    <p:sldId id="430" r:id="rId22"/>
    <p:sldId id="495" r:id="rId23"/>
    <p:sldId id="432" r:id="rId24"/>
    <p:sldId id="417" r:id="rId25"/>
    <p:sldId id="431" r:id="rId26"/>
    <p:sldId id="433" r:id="rId27"/>
    <p:sldId id="418" r:id="rId28"/>
    <p:sldId id="344" r:id="rId29"/>
    <p:sldId id="396" r:id="rId30"/>
    <p:sldId id="345" r:id="rId31"/>
    <p:sldId id="346" r:id="rId32"/>
    <p:sldId id="347" r:id="rId33"/>
    <p:sldId id="348" r:id="rId34"/>
    <p:sldId id="349" r:id="rId35"/>
    <p:sldId id="350" r:id="rId36"/>
    <p:sldId id="351" r:id="rId37"/>
    <p:sldId id="436" r:id="rId38"/>
    <p:sldId id="352" r:id="rId39"/>
    <p:sldId id="354" r:id="rId40"/>
    <p:sldId id="437" r:id="rId41"/>
    <p:sldId id="355" r:id="rId42"/>
    <p:sldId id="356" r:id="rId43"/>
    <p:sldId id="357" r:id="rId44"/>
    <p:sldId id="358" r:id="rId45"/>
    <p:sldId id="359" r:id="rId46"/>
    <p:sldId id="360" r:id="rId47"/>
    <p:sldId id="364" r:id="rId48"/>
    <p:sldId id="365" r:id="rId49"/>
    <p:sldId id="460" r:id="rId50"/>
    <p:sldId id="479" r:id="rId51"/>
    <p:sldId id="480" r:id="rId52"/>
    <p:sldId id="481" r:id="rId53"/>
    <p:sldId id="477" r:id="rId54"/>
    <p:sldId id="370" r:id="rId55"/>
    <p:sldId id="371" r:id="rId56"/>
    <p:sldId id="478" r:id="rId57"/>
    <p:sldId id="372" r:id="rId58"/>
    <p:sldId id="373" r:id="rId59"/>
    <p:sldId id="475" r:id="rId60"/>
    <p:sldId id="419" r:id="rId61"/>
    <p:sldId id="374" r:id="rId62"/>
    <p:sldId id="375" r:id="rId63"/>
    <p:sldId id="376" r:id="rId64"/>
    <p:sldId id="377" r:id="rId65"/>
    <p:sldId id="378" r:id="rId66"/>
    <p:sldId id="379" r:id="rId67"/>
    <p:sldId id="380" r:id="rId68"/>
    <p:sldId id="381" r:id="rId69"/>
    <p:sldId id="382" r:id="rId70"/>
    <p:sldId id="383" r:id="rId71"/>
    <p:sldId id="483" r:id="rId72"/>
    <p:sldId id="494" r:id="rId73"/>
    <p:sldId id="384" r:id="rId74"/>
    <p:sldId id="492" r:id="rId75"/>
    <p:sldId id="493" r:id="rId76"/>
    <p:sldId id="385" r:id="rId77"/>
    <p:sldId id="386" r:id="rId78"/>
    <p:sldId id="387" r:id="rId79"/>
    <p:sldId id="461" r:id="rId80"/>
    <p:sldId id="388" r:id="rId81"/>
    <p:sldId id="389" r:id="rId82"/>
    <p:sldId id="462" r:id="rId83"/>
    <p:sldId id="390" r:id="rId84"/>
    <p:sldId id="463" r:id="rId85"/>
    <p:sldId id="464" r:id="rId86"/>
    <p:sldId id="391" r:id="rId87"/>
    <p:sldId id="392" r:id="rId88"/>
    <p:sldId id="393" r:id="rId89"/>
    <p:sldId id="394" r:id="rId90"/>
    <p:sldId id="395" r:id="rId91"/>
    <p:sldId id="402" r:id="rId92"/>
    <p:sldId id="403" r:id="rId93"/>
    <p:sldId id="404" r:id="rId94"/>
    <p:sldId id="405" r:id="rId95"/>
    <p:sldId id="406" r:id="rId96"/>
    <p:sldId id="407" r:id="rId97"/>
    <p:sldId id="408" r:id="rId98"/>
    <p:sldId id="409" r:id="rId99"/>
    <p:sldId id="410" r:id="rId100"/>
    <p:sldId id="411" r:id="rId101"/>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F306E20C-3E33-4347-AF89-C6ABF092D442}" type="datetimeFigureOut">
              <a:rPr lang="cs-CZ" smtClean="0"/>
              <a:t>16.05.2023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21112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306E20C-3E33-4347-AF89-C6ABF092D442}" type="datetimeFigureOut">
              <a:rPr lang="cs-CZ" smtClean="0"/>
              <a:t>16.05.2023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554599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306E20C-3E33-4347-AF89-C6ABF092D442}" type="datetimeFigureOut">
              <a:rPr lang="cs-CZ" smtClean="0"/>
              <a:t>16.05.2023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3501753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306E20C-3E33-4347-AF89-C6ABF092D442}" type="datetimeFigureOut">
              <a:rPr lang="cs-CZ" smtClean="0"/>
              <a:t>16.05.2023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955629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F306E20C-3E33-4347-AF89-C6ABF092D442}" type="datetimeFigureOut">
              <a:rPr lang="cs-CZ" smtClean="0"/>
              <a:t>16.05.2023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586874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306E20C-3E33-4347-AF89-C6ABF092D442}" type="datetimeFigureOut">
              <a:rPr lang="cs-CZ" smtClean="0"/>
              <a:t>16.05.2023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333058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306E20C-3E33-4347-AF89-C6ABF092D442}" type="datetimeFigureOut">
              <a:rPr lang="cs-CZ" smtClean="0"/>
              <a:t>16.05.2023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2476817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306E20C-3E33-4347-AF89-C6ABF092D442}" type="datetimeFigureOut">
              <a:rPr lang="cs-CZ" smtClean="0"/>
              <a:t>16.05.2023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2455550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306E20C-3E33-4347-AF89-C6ABF092D442}" type="datetimeFigureOut">
              <a:rPr lang="cs-CZ" smtClean="0"/>
              <a:t>16.05.2023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135739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306E20C-3E33-4347-AF89-C6ABF092D442}" type="datetimeFigureOut">
              <a:rPr lang="cs-CZ" smtClean="0"/>
              <a:t>16.05.2023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2097493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306E20C-3E33-4347-AF89-C6ABF092D442}" type="datetimeFigureOut">
              <a:rPr lang="cs-CZ" smtClean="0"/>
              <a:t>16.05.2023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3D4E20-77A3-49F8-A47B-22390A5493EA}" type="slidenum">
              <a:rPr lang="cs-CZ" smtClean="0"/>
              <a:t>‹#›</a:t>
            </a:fld>
            <a:endParaRPr lang="cs-CZ"/>
          </a:p>
        </p:txBody>
      </p:sp>
    </p:spTree>
    <p:extLst>
      <p:ext uri="{BB962C8B-B14F-4D97-AF65-F5344CB8AC3E}">
        <p14:creationId xmlns:p14="http://schemas.microsoft.com/office/powerpoint/2010/main" val="348692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6E20C-3E33-4347-AF89-C6ABF092D442}" type="datetimeFigureOut">
              <a:rPr lang="cs-CZ" smtClean="0"/>
              <a:t>16.05.2023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D4E20-77A3-49F8-A47B-22390A5493EA}" type="slidenum">
              <a:rPr lang="cs-CZ" smtClean="0"/>
              <a:t>‹#›</a:t>
            </a:fld>
            <a:endParaRPr lang="cs-CZ"/>
          </a:p>
        </p:txBody>
      </p:sp>
    </p:spTree>
    <p:extLst>
      <p:ext uri="{BB962C8B-B14F-4D97-AF65-F5344CB8AC3E}">
        <p14:creationId xmlns:p14="http://schemas.microsoft.com/office/powerpoint/2010/main" val="1290317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NOVELA STAVEBNÍHO ZÁKONA</a:t>
            </a:r>
            <a:br>
              <a:rPr lang="cs-CZ" dirty="0"/>
            </a:br>
            <a:r>
              <a:rPr lang="cs-CZ" dirty="0"/>
              <a:t>v otázkách a odpovědích</a:t>
            </a:r>
          </a:p>
        </p:txBody>
      </p:sp>
      <p:sp>
        <p:nvSpPr>
          <p:cNvPr id="3" name="Podnadpis 2"/>
          <p:cNvSpPr>
            <a:spLocks noGrp="1"/>
          </p:cNvSpPr>
          <p:nvPr>
            <p:ph type="subTitle" idx="1"/>
          </p:nvPr>
        </p:nvSpPr>
        <p:spPr/>
        <p:txBody>
          <a:bodyPr>
            <a:normAutofit/>
          </a:bodyPr>
          <a:lstStyle/>
          <a:p>
            <a:r>
              <a:rPr lang="cs-CZ" sz="2800" dirty="0">
                <a:solidFill>
                  <a:schemeClr val="tx1"/>
                </a:solidFill>
              </a:rPr>
              <a:t>Novela Stavebního zákona </a:t>
            </a:r>
          </a:p>
          <a:p>
            <a:r>
              <a:rPr lang="cs-CZ" sz="2800" dirty="0">
                <a:solidFill>
                  <a:schemeClr val="tx1"/>
                </a:solidFill>
              </a:rPr>
              <a:t>č. 225/2017 Sb., (účinnost od 1.1. 2018)</a:t>
            </a:r>
          </a:p>
        </p:txBody>
      </p:sp>
    </p:spTree>
    <p:extLst>
      <p:ext uri="{BB962C8B-B14F-4D97-AF65-F5344CB8AC3E}">
        <p14:creationId xmlns:p14="http://schemas.microsoft.com/office/powerpoint/2010/main" val="3576927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p:txBody>
          <a:bodyPr>
            <a:normAutofit fontScale="85000" lnSpcReduction="20000"/>
          </a:bodyPr>
          <a:lstStyle/>
          <a:p>
            <a:pPr marL="0" lvl="0" indent="0">
              <a:buNone/>
            </a:pPr>
            <a:r>
              <a:rPr lang="cs-CZ" dirty="0"/>
              <a:t>Obecný stavební úřad vydá společné povolení pro navrhovaný soubor staveb (RD, přípojná vedení, studna, DČOV). Z dikce uvedeného ustanovení vyplývá, že v případě, kdyby např. stavba studny či DČOV byla provedena v rozporu s vydaným společným povolením, pak by řízení o nařízení odstranění stavby a o případném dodatečném povolení (tedy i v případě samostatné stavby vodního díla) vedl obecný stavební úřad, který povolení vydal. Je tento náš názor správný?</a:t>
            </a:r>
          </a:p>
          <a:p>
            <a:pPr lvl="0"/>
            <a:r>
              <a:rPr lang="cs-CZ" dirty="0"/>
              <a:t>Ano je správný, kdo povoloval, vede i případné řízení o odstranění stavby provedené v rozporu se společným povolením, včetně vedení řízení o jejím dodatečném povolení.  </a:t>
            </a:r>
          </a:p>
          <a:p>
            <a:endParaRPr lang="cs-CZ" dirty="0"/>
          </a:p>
        </p:txBody>
      </p:sp>
    </p:spTree>
    <p:extLst>
      <p:ext uri="{BB962C8B-B14F-4D97-AF65-F5344CB8AC3E}">
        <p14:creationId xmlns:p14="http://schemas.microsoft.com/office/powerpoint/2010/main" val="272272038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p:txBody>
          <a:bodyPr>
            <a:normAutofit fontScale="85000" lnSpcReduction="10000"/>
          </a:bodyPr>
          <a:lstStyle/>
          <a:p>
            <a:pPr marL="0" indent="0">
              <a:buNone/>
            </a:pPr>
            <a:r>
              <a:rPr lang="pl-PL" sz="2400" b="1" dirty="0"/>
              <a:t>PROJEKTY SPOLEČNÉHO ZÁJMU ENERGETICKÉ INFRASTRUKTURY - § 5a – pokračování</a:t>
            </a:r>
          </a:p>
          <a:p>
            <a:pPr>
              <a:buFont typeface="Wingdings" panose="05000000000000000000" pitchFamily="2" charset="2"/>
              <a:buChar char="Ø"/>
            </a:pPr>
            <a:r>
              <a:rPr lang="pl-PL" sz="2400" dirty="0"/>
              <a:t>MPO k projednání nařídí do 30 dnů od jeho podání společné jednání s DO k posouzení zralosti projektu atd. </a:t>
            </a:r>
            <a:r>
              <a:rPr lang="pl-PL" sz="2400" b="1" dirty="0"/>
              <a:t>viz § 5b odst. 1</a:t>
            </a:r>
          </a:p>
          <a:p>
            <a:pPr>
              <a:buFont typeface="Wingdings" panose="05000000000000000000" pitchFamily="2" charset="2"/>
              <a:buChar char="Ø"/>
            </a:pPr>
            <a:r>
              <a:rPr lang="pl-PL" sz="2400" dirty="0"/>
              <a:t>Účast DO a jejich výstupy jsou upraveny  v </a:t>
            </a:r>
            <a:r>
              <a:rPr lang="pl-PL" sz="2400" b="1" dirty="0"/>
              <a:t>§5b odst. 2</a:t>
            </a:r>
          </a:p>
          <a:p>
            <a:pPr>
              <a:buFont typeface="Wingdings" panose="05000000000000000000" pitchFamily="2" charset="2"/>
              <a:buChar char="Ø"/>
            </a:pPr>
            <a:r>
              <a:rPr lang="cs-CZ" sz="2800" dirty="0"/>
              <a:t>Další postup MPO upraven  </a:t>
            </a:r>
            <a:r>
              <a:rPr lang="cs-CZ" sz="2800" b="1" dirty="0"/>
              <a:t>§ 5b odst. 1 – 3</a:t>
            </a:r>
          </a:p>
          <a:p>
            <a:pPr>
              <a:buFont typeface="Wingdings" panose="05000000000000000000" pitchFamily="2" charset="2"/>
              <a:buChar char="Ø"/>
            </a:pPr>
            <a:r>
              <a:rPr lang="cs-CZ" sz="2800" dirty="0"/>
              <a:t>Možnosti postupu předkladatele projektu jsou upraveny § 5c</a:t>
            </a:r>
          </a:p>
          <a:p>
            <a:pPr marL="0" indent="0">
              <a:buNone/>
            </a:pPr>
            <a:r>
              <a:rPr lang="cs-CZ" sz="2800" b="1" dirty="0"/>
              <a:t> </a:t>
            </a:r>
            <a:r>
              <a:rPr lang="cs-CZ" sz="2800" b="1" dirty="0">
                <a:solidFill>
                  <a:srgbClr val="FF0000"/>
                </a:solidFill>
              </a:rPr>
              <a:t>§ 5d </a:t>
            </a:r>
            <a:endParaRPr lang="cs-CZ" sz="2800" dirty="0">
              <a:solidFill>
                <a:srgbClr val="FF0000"/>
              </a:solidFill>
            </a:endParaRPr>
          </a:p>
          <a:p>
            <a:pPr marL="0" indent="0">
              <a:buNone/>
            </a:pPr>
            <a:r>
              <a:rPr lang="cs-CZ" sz="2800" b="1" dirty="0">
                <a:solidFill>
                  <a:srgbClr val="FF0000"/>
                </a:solidFill>
              </a:rPr>
              <a:t>Stavby projektů společného zájmu energetické infrastruktury se umisťují a </a:t>
            </a:r>
            <a:r>
              <a:rPr lang="cs-CZ" sz="2800" b="1" u="sng" dirty="0">
                <a:solidFill>
                  <a:srgbClr val="FF0000"/>
                </a:solidFill>
              </a:rPr>
              <a:t>povolují vždy ve společném územním a stavebním řízení nebo ve společném územním a stavebním řízení s posouzením vlivů na životní prostředí podle stavebního zákona. </a:t>
            </a:r>
            <a:endParaRPr lang="cs-CZ" sz="2800" u="sng" dirty="0">
              <a:solidFill>
                <a:srgbClr val="FF0000"/>
              </a:solidFill>
            </a:endParaRPr>
          </a:p>
        </p:txBody>
      </p:sp>
    </p:spTree>
    <p:extLst>
      <p:ext uri="{BB962C8B-B14F-4D97-AF65-F5344CB8AC3E}">
        <p14:creationId xmlns:p14="http://schemas.microsoft.com/office/powerpoint/2010/main" val="1510310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p:txBody>
          <a:bodyPr>
            <a:normAutofit/>
          </a:bodyPr>
          <a:lstStyle/>
          <a:p>
            <a:pPr marL="0" indent="0">
              <a:buNone/>
            </a:pPr>
            <a:r>
              <a:rPr lang="cs-CZ" b="1" u="sng" dirty="0"/>
              <a:t>soubor staveb –</a:t>
            </a:r>
            <a:r>
              <a:rPr lang="cs-CZ" b="1" dirty="0"/>
              <a:t> pokračování</a:t>
            </a:r>
          </a:p>
          <a:p>
            <a:pPr>
              <a:buFont typeface="Wingdings" panose="05000000000000000000" pitchFamily="2" charset="2"/>
              <a:buChar char="Ø"/>
            </a:pPr>
            <a:r>
              <a:rPr lang="cs-CZ" sz="2400" dirty="0"/>
              <a:t>Stavební úřad, který </a:t>
            </a:r>
            <a:r>
              <a:rPr lang="cs-CZ" sz="2400" b="1" dirty="0"/>
              <a:t>vydal společné povolení</a:t>
            </a:r>
            <a:r>
              <a:rPr lang="cs-CZ" sz="2400" dirty="0"/>
              <a:t>, je příslušný </a:t>
            </a:r>
            <a:r>
              <a:rPr lang="cs-CZ" sz="2400" b="1" dirty="0"/>
              <a:t>k provedení kontrolní prohlídky rozestavěné stavby, k povolení změny stavby před dokončením podle § 118, k vydání rozhodnutí o odstranění stavby podle § 129 odst. 1 písm. b), </a:t>
            </a:r>
            <a:r>
              <a:rPr lang="cs-CZ" sz="2400" dirty="0"/>
              <a:t>bude-li jím povolená stavba prováděna v rozporu s povolením, popřípadě ji dodatečně povolit. </a:t>
            </a:r>
          </a:p>
          <a:p>
            <a:pPr>
              <a:buFont typeface="Wingdings" panose="05000000000000000000" pitchFamily="2" charset="2"/>
              <a:buChar char="Ø"/>
            </a:pPr>
            <a:endParaRPr lang="cs-CZ" sz="2400" dirty="0"/>
          </a:p>
          <a:p>
            <a:pPr>
              <a:buFont typeface="Wingdings" panose="05000000000000000000" pitchFamily="2" charset="2"/>
              <a:buChar char="Ø"/>
            </a:pPr>
            <a:endParaRPr lang="cs-CZ" sz="2400" dirty="0"/>
          </a:p>
          <a:p>
            <a:pPr marL="0" indent="0">
              <a:buNone/>
            </a:pPr>
            <a:r>
              <a:rPr lang="cs-CZ" sz="2400" b="1" dirty="0"/>
              <a:t>§ 94j odst. 3</a:t>
            </a:r>
          </a:p>
        </p:txBody>
      </p:sp>
    </p:spTree>
    <p:extLst>
      <p:ext uri="{BB962C8B-B14F-4D97-AF65-F5344CB8AC3E}">
        <p14:creationId xmlns:p14="http://schemas.microsoft.com/office/powerpoint/2010/main" val="1196650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řízení</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sz="2800" b="1" dirty="0"/>
              <a:t>Účastníci společného územního a stavebního řízení</a:t>
            </a:r>
          </a:p>
          <a:p>
            <a:endParaRPr lang="cs-CZ" sz="2800" dirty="0"/>
          </a:p>
          <a:p>
            <a:pPr marL="0" indent="0">
              <a:buNone/>
            </a:pPr>
            <a:r>
              <a:rPr lang="cs-CZ" sz="2800" b="1" dirty="0"/>
              <a:t>     a) stavebník, </a:t>
            </a:r>
            <a:endParaRPr lang="cs-CZ" sz="2800" dirty="0"/>
          </a:p>
          <a:p>
            <a:r>
              <a:rPr lang="cs-CZ" sz="2800" b="1" dirty="0"/>
              <a:t>b) obec, na jejímž území má být požadovaný stavební záměr uskutečněn, </a:t>
            </a:r>
            <a:endParaRPr lang="cs-CZ" sz="2800" dirty="0"/>
          </a:p>
          <a:p>
            <a:r>
              <a:rPr lang="cs-CZ" sz="2800" b="1" dirty="0"/>
              <a:t>c) vlastník stavby, na které má být požadovaný stavební záměr uskutečněn, není-li sám stavebníkem, nebo ten, kdo má ke stavbě jiné věcné právo, není-li sám stavebníkem, </a:t>
            </a:r>
            <a:endParaRPr lang="cs-CZ" sz="2800" dirty="0"/>
          </a:p>
          <a:p>
            <a:r>
              <a:rPr lang="cs-CZ" sz="2800" b="1" dirty="0"/>
              <a:t>d) vlastník pozemku, na kterém má být požadovaný stavební záměr uskutečněn, není-li sám stavebníkem, nebo ten, kdo má jiné věcné právo k tomuto pozemku, </a:t>
            </a:r>
            <a:endParaRPr lang="cs-CZ" sz="2800" dirty="0"/>
          </a:p>
          <a:p>
            <a:r>
              <a:rPr lang="cs-CZ" sz="2800" b="1" dirty="0"/>
              <a:t>e) osoba, jejíž vlastnické právo nebo jiné věcné právo k sousedním stavbám anebo sousedním pozemkům nebo stavbám na nich, může být společným povolením přímo dotčeno. </a:t>
            </a:r>
          </a:p>
          <a:p>
            <a:pPr marL="0" indent="0">
              <a:buNone/>
            </a:pPr>
            <a:endParaRPr lang="cs-CZ" sz="2800" b="1" dirty="0"/>
          </a:p>
          <a:p>
            <a:pPr marL="0" indent="0">
              <a:buNone/>
            </a:pPr>
            <a:r>
              <a:rPr lang="cs-CZ" sz="3400" b="1" dirty="0"/>
              <a:t>§ 94k</a:t>
            </a:r>
            <a:endParaRPr lang="cs-CZ" sz="3400" dirty="0"/>
          </a:p>
          <a:p>
            <a:pPr marL="0" indent="0">
              <a:buNone/>
            </a:pPr>
            <a:endParaRPr lang="cs-CZ" sz="2800" b="1" dirty="0"/>
          </a:p>
        </p:txBody>
      </p:sp>
    </p:spTree>
    <p:extLst>
      <p:ext uri="{BB962C8B-B14F-4D97-AF65-F5344CB8AC3E}">
        <p14:creationId xmlns:p14="http://schemas.microsoft.com/office/powerpoint/2010/main" val="553259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a:t>Společné řízení</a:t>
            </a:r>
          </a:p>
        </p:txBody>
      </p:sp>
      <p:sp>
        <p:nvSpPr>
          <p:cNvPr id="3" name="Zástupný symbol pro obsah 2"/>
          <p:cNvSpPr>
            <a:spLocks noGrp="1"/>
          </p:cNvSpPr>
          <p:nvPr>
            <p:ph idx="1"/>
          </p:nvPr>
        </p:nvSpPr>
        <p:spPr>
          <a:xfrm>
            <a:off x="457200" y="1268760"/>
            <a:ext cx="8229600" cy="5400600"/>
          </a:xfrm>
        </p:spPr>
        <p:txBody>
          <a:bodyPr>
            <a:normAutofit fontScale="92500"/>
          </a:bodyPr>
          <a:lstStyle/>
          <a:p>
            <a:pPr marL="342900" lvl="2" indent="-342900" algn="just">
              <a:lnSpc>
                <a:spcPct val="114000"/>
              </a:lnSpc>
              <a:spcBef>
                <a:spcPts val="0"/>
              </a:spcBef>
              <a:spcAft>
                <a:spcPts val="0"/>
              </a:spcAft>
              <a:buClr>
                <a:schemeClr val="accent1"/>
              </a:buClr>
              <a:buFont typeface="Wingdings" panose="05000000000000000000" pitchFamily="2" charset="2"/>
              <a:buChar char="Ø"/>
              <a:defRPr/>
            </a:pPr>
            <a:r>
              <a:rPr lang="cs-CZ" sz="2400" dirty="0"/>
              <a:t>Vedeno k podané žádosti o společné povolení- žádost se podává na formuláři - </a:t>
            </a:r>
            <a:r>
              <a:rPr lang="cs-CZ" dirty="0"/>
              <a:t>stanoví prováděcí vyhlášky č. 503/2006 Sb. (probíhá </a:t>
            </a:r>
            <a:r>
              <a:rPr lang="cs-CZ" sz="2600" dirty="0"/>
              <a:t>novelizace)</a:t>
            </a:r>
            <a:r>
              <a:rPr lang="cs-CZ" sz="2600" spc="-30" dirty="0"/>
              <a:t>Příloha č. 6  žádost o vydání společného povolení</a:t>
            </a:r>
          </a:p>
          <a:p>
            <a:pPr marL="0" indent="0">
              <a:buNone/>
            </a:pPr>
            <a:r>
              <a:rPr lang="cs-CZ" sz="2400" b="1" dirty="0"/>
              <a:t>Obsah žádosti  </a:t>
            </a:r>
            <a:r>
              <a:rPr lang="cs-CZ" sz="2400" dirty="0"/>
              <a:t>- § 94l odst. 1</a:t>
            </a:r>
          </a:p>
          <a:p>
            <a:pPr marL="0" indent="0">
              <a:buNone/>
            </a:pPr>
            <a:r>
              <a:rPr lang="cs-CZ" sz="2400" b="1" dirty="0"/>
              <a:t>Přílohy k žádosti  - § 94l odst. 2  </a:t>
            </a:r>
          </a:p>
          <a:p>
            <a:pPr>
              <a:buFont typeface="Wingdings" panose="05000000000000000000" pitchFamily="2" charset="2"/>
              <a:buChar char="§"/>
            </a:pPr>
            <a:r>
              <a:rPr lang="cs-CZ" sz="2400" dirty="0"/>
              <a:t>souhlas vlastníka pozemku nebo stavby - § 184a </a:t>
            </a:r>
          </a:p>
          <a:p>
            <a:pPr>
              <a:buFont typeface="Wingdings" panose="05000000000000000000" pitchFamily="2" charset="2"/>
              <a:buChar char="§"/>
            </a:pPr>
            <a:r>
              <a:rPr lang="cs-CZ" sz="2400" dirty="0"/>
              <a:t>závazná stanoviska popř. rozhodnutí DO, </a:t>
            </a:r>
          </a:p>
          <a:p>
            <a:pPr>
              <a:buFont typeface="Wingdings" panose="05000000000000000000" pitchFamily="2" charset="2"/>
              <a:buChar char="§"/>
            </a:pPr>
            <a:r>
              <a:rPr lang="cs-CZ" sz="2400" dirty="0"/>
              <a:t>stanoviska vlastníků veřejné dopravní nebo technické infrastruktury, </a:t>
            </a:r>
          </a:p>
          <a:p>
            <a:pPr>
              <a:buFont typeface="Wingdings" panose="05000000000000000000" pitchFamily="2" charset="2"/>
              <a:buChar char="§"/>
            </a:pPr>
            <a:r>
              <a:rPr lang="cs-CZ" sz="2400" dirty="0"/>
              <a:t>smlouvy s příslušnými vlastníky veřejné dopravní nebo technické infrastruktury, vyžaduje-li záměr vybudování nové, nebo úpravu stávající veřejné dopravní nebo technické infrastruktury</a:t>
            </a:r>
          </a:p>
          <a:p>
            <a:pPr>
              <a:buFont typeface="Wingdings" panose="05000000000000000000" pitchFamily="2" charset="2"/>
              <a:buChar char="§"/>
            </a:pPr>
            <a:r>
              <a:rPr lang="cs-CZ" sz="2400" dirty="0"/>
              <a:t>Dokumentaci</a:t>
            </a:r>
          </a:p>
          <a:p>
            <a:pPr>
              <a:buFont typeface="Wingdings" panose="05000000000000000000" pitchFamily="2" charset="2"/>
              <a:buChar char="§"/>
            </a:pPr>
            <a:r>
              <a:rPr lang="cs-CZ" sz="2400" dirty="0"/>
              <a:t>Návrh plánu kontrolních prohlídek</a:t>
            </a:r>
          </a:p>
        </p:txBody>
      </p:sp>
    </p:spTree>
    <p:extLst>
      <p:ext uri="{BB962C8B-B14F-4D97-AF65-F5344CB8AC3E}">
        <p14:creationId xmlns:p14="http://schemas.microsoft.com/office/powerpoint/2010/main" val="2056211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řízení</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a:t>             </a:t>
            </a:r>
            <a:r>
              <a:rPr lang="cs-CZ" b="1" dirty="0"/>
              <a:t>Společná dokumentace - § 94 l odst. 4</a:t>
            </a:r>
          </a:p>
          <a:p>
            <a:pPr algn="just">
              <a:lnSpc>
                <a:spcPct val="114000"/>
              </a:lnSpc>
              <a:spcBef>
                <a:spcPts val="0"/>
              </a:spcBef>
              <a:spcAft>
                <a:spcPts val="0"/>
              </a:spcAft>
              <a:buClr>
                <a:schemeClr val="accent1"/>
              </a:buClr>
              <a:defRPr/>
            </a:pPr>
            <a:r>
              <a:rPr lang="cs-CZ" dirty="0">
                <a:solidFill>
                  <a:srgbClr val="FF0000"/>
                </a:solidFill>
              </a:rPr>
              <a:t>stanoví prováděcí vyhláška č. 499/2006 Sb. (probíhá novelizace)</a:t>
            </a:r>
          </a:p>
          <a:p>
            <a:pPr algn="just">
              <a:lnSpc>
                <a:spcPct val="114000"/>
              </a:lnSpc>
              <a:spcBef>
                <a:spcPts val="0"/>
              </a:spcBef>
              <a:spcAft>
                <a:spcPts val="0"/>
              </a:spcAft>
              <a:buClr>
                <a:schemeClr val="accent1"/>
              </a:buClr>
              <a:defRPr/>
            </a:pPr>
            <a:r>
              <a:rPr lang="cs-CZ" spc="-30" dirty="0">
                <a:solidFill>
                  <a:srgbClr val="FF0000"/>
                </a:solidFill>
              </a:rPr>
              <a:t>Příloha č. 8 Dokumentace pro vydání společného povolení </a:t>
            </a:r>
          </a:p>
          <a:p>
            <a:pPr algn="just">
              <a:lnSpc>
                <a:spcPct val="114000"/>
              </a:lnSpc>
              <a:spcBef>
                <a:spcPts val="0"/>
              </a:spcBef>
              <a:spcAft>
                <a:spcPts val="0"/>
              </a:spcAft>
              <a:buClr>
                <a:schemeClr val="accent1"/>
              </a:buClr>
              <a:defRPr/>
            </a:pPr>
            <a:r>
              <a:rPr lang="cs-CZ" spc="-30" dirty="0">
                <a:solidFill>
                  <a:srgbClr val="FF0000"/>
                </a:solidFill>
              </a:rPr>
              <a:t>Příloha č. 9 Dokumentace pro vydání společného povolení - liniová stavba technické infrastruktury</a:t>
            </a:r>
          </a:p>
          <a:p>
            <a:pPr algn="just">
              <a:lnSpc>
                <a:spcPct val="114000"/>
              </a:lnSpc>
              <a:spcBef>
                <a:spcPts val="0"/>
              </a:spcBef>
              <a:spcAft>
                <a:spcPts val="0"/>
              </a:spcAft>
              <a:buClr>
                <a:schemeClr val="accent1"/>
              </a:buClr>
              <a:defRPr/>
            </a:pPr>
            <a:r>
              <a:rPr lang="cs-CZ" spc="-50" dirty="0">
                <a:solidFill>
                  <a:srgbClr val="FF0000"/>
                </a:solidFill>
              </a:rPr>
              <a:t>Příloha č. 10 Dokumentace pro vydání společného povolení - stavba dráhy</a:t>
            </a:r>
          </a:p>
          <a:p>
            <a:pPr>
              <a:lnSpc>
                <a:spcPct val="114000"/>
              </a:lnSpc>
              <a:spcBef>
                <a:spcPts val="0"/>
              </a:spcBef>
              <a:spcAft>
                <a:spcPts val="0"/>
              </a:spcAft>
              <a:buClr>
                <a:schemeClr val="accent1"/>
              </a:buClr>
              <a:defRPr/>
            </a:pPr>
            <a:r>
              <a:rPr lang="cs-CZ" spc="-50" dirty="0">
                <a:solidFill>
                  <a:srgbClr val="FF0000"/>
                </a:solidFill>
              </a:rPr>
              <a:t>Příloha č. 11 Dokumentace pro vydání společného povolení – stavba dálnice, silnice, místní komunikace a veřejné účelové komunikace</a:t>
            </a:r>
            <a:endParaRPr lang="cs-CZ" dirty="0">
              <a:solidFill>
                <a:srgbClr val="FF0000"/>
              </a:solidFill>
            </a:endParaRPr>
          </a:p>
          <a:p>
            <a:endParaRPr lang="cs-CZ" dirty="0"/>
          </a:p>
        </p:txBody>
      </p:sp>
    </p:spTree>
    <p:extLst>
      <p:ext uri="{BB962C8B-B14F-4D97-AF65-F5344CB8AC3E}">
        <p14:creationId xmlns:p14="http://schemas.microsoft.com/office/powerpoint/2010/main" val="525924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řízení - PD</a:t>
            </a:r>
          </a:p>
        </p:txBody>
      </p:sp>
      <p:sp>
        <p:nvSpPr>
          <p:cNvPr id="3" name="Zástupný symbol pro obsah 2"/>
          <p:cNvSpPr>
            <a:spLocks noGrp="1"/>
          </p:cNvSpPr>
          <p:nvPr>
            <p:ph idx="1"/>
          </p:nvPr>
        </p:nvSpPr>
        <p:spPr>
          <a:xfrm>
            <a:off x="457200" y="1600200"/>
            <a:ext cx="8229600" cy="5069160"/>
          </a:xfrm>
        </p:spPr>
        <p:txBody>
          <a:bodyPr>
            <a:normAutofit lnSpcReduction="10000"/>
          </a:bodyPr>
          <a:lstStyle/>
          <a:p>
            <a:pPr marL="0" lvl="0" indent="0">
              <a:buNone/>
            </a:pPr>
            <a:r>
              <a:rPr lang="cs-CZ" b="1" dirty="0"/>
              <a:t>Kdo bude zpracovávat projektovou dokumentaci pro společné řízení, obsahující stavební objekty, jejichž projektovou dokumentaci jsou oprávněni zpracovat projektanti s různou autorizací? </a:t>
            </a:r>
          </a:p>
          <a:p>
            <a:pPr marL="0" lvl="0" indent="0">
              <a:buNone/>
            </a:pPr>
            <a:r>
              <a:rPr lang="cs-CZ" dirty="0"/>
              <a:t>Uplatní se postup dle § 159 odst. 2 SZ. Projektant odpovídá za PD stavby jako celku. Pokud není způsobilý některou část PD sám zpracovat, musí přizvat osobu s oprávněním pro tento obor (ten potom odpovídá za jím zpracovaný návrh) </a:t>
            </a:r>
          </a:p>
          <a:p>
            <a:endParaRPr lang="cs-CZ" dirty="0"/>
          </a:p>
        </p:txBody>
      </p:sp>
    </p:spTree>
    <p:extLst>
      <p:ext uri="{BB962C8B-B14F-4D97-AF65-F5344CB8AC3E}">
        <p14:creationId xmlns:p14="http://schemas.microsoft.com/office/powerpoint/2010/main" val="225576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řízení</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a:t>Počet dokumentací</a:t>
            </a:r>
          </a:p>
          <a:p>
            <a:pPr marL="0" indent="0">
              <a:buNone/>
            </a:pPr>
            <a:r>
              <a:rPr lang="cs-CZ" dirty="0"/>
              <a:t>Dokumentace se </a:t>
            </a:r>
            <a:r>
              <a:rPr lang="cs-CZ" b="1" dirty="0"/>
              <a:t>připojuje</a:t>
            </a:r>
          </a:p>
          <a:p>
            <a:pPr>
              <a:buFont typeface="Wingdings" panose="05000000000000000000" pitchFamily="2" charset="2"/>
              <a:buChar char="Ø"/>
            </a:pPr>
            <a:r>
              <a:rPr lang="cs-CZ" dirty="0"/>
              <a:t> ve </a:t>
            </a:r>
            <a:r>
              <a:rPr lang="cs-CZ" b="1" dirty="0"/>
              <a:t>dvojím</a:t>
            </a:r>
            <a:r>
              <a:rPr lang="cs-CZ" dirty="0"/>
              <a:t> vyhotovení</a:t>
            </a:r>
          </a:p>
          <a:p>
            <a:pPr algn="just">
              <a:lnSpc>
                <a:spcPct val="114000"/>
              </a:lnSpc>
              <a:spcBef>
                <a:spcPts val="0"/>
              </a:spcBef>
              <a:buClr>
                <a:schemeClr val="accent1"/>
              </a:buClr>
              <a:buFont typeface="Wingdings" panose="05000000000000000000" pitchFamily="2" charset="2"/>
              <a:buChar char="Ø"/>
              <a:defRPr/>
            </a:pPr>
            <a:r>
              <a:rPr lang="cs-CZ" altLang="cs-CZ" spc="-30" dirty="0"/>
              <a:t>a není-li stavebník vlastníkem stavby, připojuje se jedno </a:t>
            </a:r>
            <a:r>
              <a:rPr lang="cs-CZ" altLang="cs-CZ" b="1" spc="-30" dirty="0"/>
              <a:t>další vyhotovení</a:t>
            </a:r>
            <a:r>
              <a:rPr lang="cs-CZ" altLang="cs-CZ" spc="-30" dirty="0"/>
              <a:t>. </a:t>
            </a:r>
          </a:p>
          <a:p>
            <a:pPr algn="just">
              <a:lnSpc>
                <a:spcPct val="120000"/>
              </a:lnSpc>
              <a:spcBef>
                <a:spcPct val="0"/>
              </a:spcBef>
              <a:spcAft>
                <a:spcPct val="0"/>
              </a:spcAft>
              <a:defRPr/>
            </a:pPr>
            <a:endParaRPr lang="cs-CZ" altLang="cs-CZ" dirty="0"/>
          </a:p>
          <a:p>
            <a:pPr algn="just">
              <a:lnSpc>
                <a:spcPct val="120000"/>
              </a:lnSpc>
              <a:spcBef>
                <a:spcPct val="0"/>
              </a:spcBef>
              <a:spcAft>
                <a:spcPct val="0"/>
              </a:spcAft>
              <a:buFont typeface="Wingdings" panose="05000000000000000000" pitchFamily="2" charset="2"/>
              <a:buChar char="Ø"/>
              <a:defRPr/>
            </a:pPr>
            <a:r>
              <a:rPr lang="cs-CZ" altLang="cs-CZ" b="1" dirty="0"/>
              <a:t>Další vyhotovení </a:t>
            </a:r>
            <a:r>
              <a:rPr lang="cs-CZ" altLang="cs-CZ" dirty="0"/>
              <a:t>se připojuje v případě souboru staveb, pokud k umístění nebo povolení vedlejší stavby není příslušný stavební úřad, který společné územní a stavební řízení vede, a to </a:t>
            </a:r>
            <a:r>
              <a:rPr lang="cs-CZ" altLang="cs-CZ" b="1" dirty="0"/>
              <a:t>v počtu, který odpovídá počtu stavebních úřadů, které jsou v řízení dotčenými orgány</a:t>
            </a:r>
            <a:r>
              <a:rPr lang="cs-CZ" altLang="cs-CZ" dirty="0"/>
              <a:t>.</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400687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řízení</a:t>
            </a:r>
          </a:p>
        </p:txBody>
      </p:sp>
      <p:sp>
        <p:nvSpPr>
          <p:cNvPr id="3" name="Zástupný symbol pro obsah 2"/>
          <p:cNvSpPr>
            <a:spLocks noGrp="1"/>
          </p:cNvSpPr>
          <p:nvPr>
            <p:ph idx="1"/>
          </p:nvPr>
        </p:nvSpPr>
        <p:spPr/>
        <p:txBody>
          <a:bodyPr>
            <a:normAutofit fontScale="85000" lnSpcReduction="20000"/>
          </a:bodyPr>
          <a:lstStyle/>
          <a:p>
            <a:pPr>
              <a:buFont typeface="Wingdings" panose="05000000000000000000" pitchFamily="2" charset="2"/>
              <a:buChar char="Ø"/>
            </a:pPr>
            <a:r>
              <a:rPr lang="cs-CZ" dirty="0"/>
              <a:t>Důvody zastavení společného řízení - § 94l odst. 5</a:t>
            </a:r>
          </a:p>
          <a:p>
            <a:pPr>
              <a:buFont typeface="Wingdings" panose="05000000000000000000" pitchFamily="2" charset="2"/>
              <a:buChar char="Ø"/>
            </a:pPr>
            <a:r>
              <a:rPr lang="cs-CZ" dirty="0"/>
              <a:t>Odstraňování nedostatků společné žádosti a jejich příloh - § 94l odst. 6</a:t>
            </a:r>
          </a:p>
          <a:p>
            <a:pPr marL="0" indent="0">
              <a:buNone/>
            </a:pPr>
            <a:r>
              <a:rPr lang="cs-CZ" dirty="0"/>
              <a:t>Nic se nezměnilo od původního společného řízení, pouze se upřesnilo doručování písemností -§ 94m</a:t>
            </a:r>
          </a:p>
          <a:p>
            <a:pPr marL="0" indent="0">
              <a:buNone/>
            </a:pPr>
            <a:r>
              <a:rPr lang="cs-CZ" b="1" dirty="0"/>
              <a:t>Shledá-li ministerstvo, že společné povolení vydané stavebním úřadem uvedeným v § 15 odst. 1 písm. b) až d) nebo v § 16 odst. 2 písm. d) je v rozporu se závazným stanoviskem vydaným podle § 96b, je oprávněno podat z tohoto důvodu proti společnému povolení ve lhůtě 6 měsíců ode dne jeho právní moci žalobu ve správním soudnictví </a:t>
            </a:r>
            <a:r>
              <a:rPr lang="cs-CZ" dirty="0"/>
              <a:t> - § 94p odst. 7</a:t>
            </a:r>
          </a:p>
          <a:p>
            <a:endParaRPr lang="cs-CZ" dirty="0"/>
          </a:p>
        </p:txBody>
      </p:sp>
    </p:spTree>
    <p:extLst>
      <p:ext uri="{BB962C8B-B14F-4D97-AF65-F5344CB8AC3E}">
        <p14:creationId xmlns:p14="http://schemas.microsoft.com/office/powerpoint/2010/main" val="60575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řízení</a:t>
            </a:r>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a:t>Lhůty</a:t>
            </a:r>
          </a:p>
          <a:p>
            <a:pPr algn="just">
              <a:lnSpc>
                <a:spcPct val="120000"/>
              </a:lnSpc>
              <a:spcBef>
                <a:spcPct val="0"/>
              </a:spcBef>
              <a:spcAft>
                <a:spcPct val="0"/>
              </a:spcAft>
              <a:buFont typeface="Wingdings" panose="05000000000000000000" pitchFamily="2" charset="2"/>
              <a:buChar char="Ø"/>
              <a:defRPr/>
            </a:pPr>
            <a:r>
              <a:rPr lang="cs-CZ" dirty="0"/>
              <a:t>Stavební úřad oznámí </a:t>
            </a:r>
            <a:r>
              <a:rPr lang="cs-CZ" altLang="cs-CZ" dirty="0"/>
              <a:t>zahájení řízení nejméně </a:t>
            </a:r>
            <a:r>
              <a:rPr lang="cs-CZ" altLang="cs-CZ" b="1" dirty="0"/>
              <a:t>15 dnů </a:t>
            </a:r>
            <a:r>
              <a:rPr lang="cs-CZ" altLang="cs-CZ" dirty="0"/>
              <a:t>před ústním jednáním, které spojí s ohledáním na místě, je-li to účelné. </a:t>
            </a:r>
          </a:p>
          <a:p>
            <a:pPr algn="just">
              <a:lnSpc>
                <a:spcPct val="120000"/>
              </a:lnSpc>
              <a:spcBef>
                <a:spcPct val="0"/>
              </a:spcBef>
              <a:spcAft>
                <a:spcPct val="0"/>
              </a:spcAft>
              <a:buFont typeface="Wingdings" panose="05000000000000000000" pitchFamily="2" charset="2"/>
              <a:buChar char="Ø"/>
              <a:defRPr/>
            </a:pPr>
            <a:r>
              <a:rPr lang="cs-CZ" altLang="cs-CZ" dirty="0"/>
              <a:t>Upustí-li od ústního jednání, určí lhůtu, která nesmí být kratší než </a:t>
            </a:r>
            <a:r>
              <a:rPr lang="cs-CZ" altLang="cs-CZ" b="1" dirty="0"/>
              <a:t>15 dnů</a:t>
            </a:r>
            <a:r>
              <a:rPr lang="cs-CZ" altLang="cs-CZ" dirty="0"/>
              <a:t>, do kdy mohou dotčené orgány uplatnit závazná stanoviska a účastníci řízení své námitky.</a:t>
            </a:r>
          </a:p>
          <a:p>
            <a:pPr algn="just">
              <a:lnSpc>
                <a:spcPct val="120000"/>
              </a:lnSpc>
              <a:spcBef>
                <a:spcPct val="0"/>
              </a:spcBef>
              <a:spcAft>
                <a:spcPct val="0"/>
              </a:spcAft>
              <a:buFont typeface="Wingdings" panose="05000000000000000000" pitchFamily="2" charset="2"/>
              <a:buChar char="Ø"/>
              <a:defRPr/>
            </a:pPr>
            <a:r>
              <a:rPr lang="cs-CZ" altLang="cs-CZ" dirty="0"/>
              <a:t>Stavební úřad vždy nařídí veřejné ústní jednání pokud se bude rozhodovat o záměru na území obce, která nemá územní plán. </a:t>
            </a:r>
          </a:p>
          <a:p>
            <a:pPr algn="just">
              <a:lnSpc>
                <a:spcPct val="120000"/>
              </a:lnSpc>
              <a:spcBef>
                <a:spcPct val="0"/>
              </a:spcBef>
              <a:spcAft>
                <a:spcPct val="0"/>
              </a:spcAft>
              <a:buFont typeface="Wingdings" panose="05000000000000000000" pitchFamily="2" charset="2"/>
              <a:buChar char="Ø"/>
              <a:defRPr/>
            </a:pPr>
            <a:r>
              <a:rPr lang="cs-CZ" altLang="cs-CZ" dirty="0"/>
              <a:t>Oznámení obsahuje poučení o koncentrační zásadě</a:t>
            </a:r>
          </a:p>
          <a:p>
            <a:pPr algn="just">
              <a:lnSpc>
                <a:spcPct val="120000"/>
              </a:lnSpc>
              <a:spcBef>
                <a:spcPct val="0"/>
              </a:spcBef>
              <a:spcAft>
                <a:spcPct val="0"/>
              </a:spcAft>
              <a:defRPr/>
            </a:pPr>
            <a:endParaRPr lang="cs-CZ" altLang="cs-CZ" dirty="0"/>
          </a:p>
          <a:p>
            <a:pPr algn="just">
              <a:lnSpc>
                <a:spcPct val="120000"/>
              </a:lnSpc>
              <a:spcBef>
                <a:spcPct val="0"/>
              </a:spcBef>
              <a:spcAft>
                <a:spcPct val="0"/>
              </a:spcAft>
              <a:buFont typeface="Wingdings" panose="05000000000000000000" pitchFamily="2" charset="2"/>
              <a:buChar char="Ø"/>
              <a:defRPr/>
            </a:pPr>
            <a:r>
              <a:rPr lang="cs-CZ" altLang="cs-CZ" dirty="0"/>
              <a:t>V jednoduchých věcech, zejména lze-li rozhodnout na základě dokladů předložených stavebníkem, rozhodne stavební úřad bez zbytečného odkladu, nejdéle však ve lhůtě </a:t>
            </a:r>
            <a:r>
              <a:rPr lang="cs-CZ" altLang="cs-CZ" b="1" dirty="0"/>
              <a:t>do 60 dnů </a:t>
            </a:r>
            <a:r>
              <a:rPr lang="cs-CZ" altLang="cs-CZ" dirty="0"/>
              <a:t>ode dne zahájení řízení; ve zvlášť složitých případech stavební úřad rozhodne nejdéle ve lhůtě </a:t>
            </a:r>
            <a:r>
              <a:rPr lang="cs-CZ" altLang="cs-CZ" b="1" dirty="0"/>
              <a:t>do 90 dnů.</a:t>
            </a:r>
          </a:p>
        </p:txBody>
      </p:sp>
    </p:spTree>
    <p:extLst>
      <p:ext uri="{BB962C8B-B14F-4D97-AF65-F5344CB8AC3E}">
        <p14:creationId xmlns:p14="http://schemas.microsoft.com/office/powerpoint/2010/main" val="3582156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p:txBody>
          <a:bodyPr/>
          <a:lstStyle/>
          <a:p>
            <a:pPr marL="0" indent="0">
              <a:buNone/>
            </a:pPr>
            <a:r>
              <a:rPr lang="cs-CZ" b="1" dirty="0"/>
              <a:t>Náležitosti stavebního povolení</a:t>
            </a:r>
          </a:p>
          <a:p>
            <a:pPr marL="0" indent="0">
              <a:buNone/>
            </a:pPr>
            <a:endParaRPr lang="cs-CZ" b="1" dirty="0"/>
          </a:p>
          <a:p>
            <a:pPr algn="just">
              <a:lnSpc>
                <a:spcPct val="114000"/>
              </a:lnSpc>
              <a:spcBef>
                <a:spcPct val="0"/>
              </a:spcBef>
              <a:spcAft>
                <a:spcPct val="0"/>
              </a:spcAft>
              <a:buClr>
                <a:schemeClr val="accent1"/>
              </a:buClr>
              <a:buFont typeface="Wingdings" panose="05000000000000000000" pitchFamily="2" charset="2"/>
              <a:buChar char="Ø"/>
            </a:pPr>
            <a:r>
              <a:rPr lang="cs-CZ" altLang="cs-CZ" dirty="0"/>
              <a:t>Stanoví § 13a prováděcí vyhlášky  č. 503/2006 Sb. </a:t>
            </a:r>
            <a:endParaRPr lang="cs-CZ" b="1" dirty="0"/>
          </a:p>
        </p:txBody>
      </p:sp>
    </p:spTree>
    <p:extLst>
      <p:ext uri="{BB962C8B-B14F-4D97-AF65-F5344CB8AC3E}">
        <p14:creationId xmlns:p14="http://schemas.microsoft.com/office/powerpoint/2010/main" val="81356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a:t>Společné územní a stavební řízení - § 94j – 94p</a:t>
            </a:r>
          </a:p>
          <a:p>
            <a:pPr>
              <a:buFont typeface="Wingdings" panose="05000000000000000000" pitchFamily="2" charset="2"/>
              <a:buChar char="Ø"/>
            </a:pPr>
            <a:r>
              <a:rPr lang="cs-CZ" sz="2000" dirty="0"/>
              <a:t>U staveb v působnosti obecného stavebního úřadu</a:t>
            </a:r>
          </a:p>
          <a:p>
            <a:pPr>
              <a:buFont typeface="Wingdings" panose="05000000000000000000" pitchFamily="2" charset="2"/>
              <a:buChar char="Ø"/>
            </a:pPr>
            <a:r>
              <a:rPr lang="cs-CZ" sz="2000" dirty="0"/>
              <a:t>U speciálních staveb</a:t>
            </a:r>
          </a:p>
          <a:p>
            <a:r>
              <a:rPr lang="cs-CZ" sz="2000" dirty="0"/>
              <a:t>stavba dráhy - § 15 odst. 1 písm. b), </a:t>
            </a:r>
            <a:r>
              <a:rPr lang="cs-CZ" sz="2000" dirty="0">
                <a:solidFill>
                  <a:srgbClr val="FF0000"/>
                </a:solidFill>
              </a:rPr>
              <a:t>vypuštěny stavby na dráze, včetně zařízení na dráze tzn. tyto spadají do působnosti obecného SÚ</a:t>
            </a:r>
          </a:p>
          <a:p>
            <a:r>
              <a:rPr lang="cs-CZ" sz="2000" dirty="0"/>
              <a:t>stavba pozemní komunikace - § 15 odst. 1 písm. c) </a:t>
            </a:r>
            <a:endParaRPr lang="cs-CZ" sz="2000" dirty="0">
              <a:solidFill>
                <a:srgbClr val="FF0000"/>
              </a:solidFill>
            </a:endParaRPr>
          </a:p>
          <a:p>
            <a:r>
              <a:rPr lang="cs-CZ" sz="2000" dirty="0"/>
              <a:t>stavba vodního díla - § 15 odst. 1 písm. d)</a:t>
            </a:r>
          </a:p>
          <a:p>
            <a:pPr marL="0" indent="0">
              <a:buNone/>
            </a:pPr>
            <a:r>
              <a:rPr lang="cs-CZ" sz="2000" dirty="0"/>
              <a:t>Neplatí pro stavby letecké</a:t>
            </a:r>
          </a:p>
          <a:p>
            <a:pPr marL="0" indent="0">
              <a:buNone/>
            </a:pPr>
            <a:r>
              <a:rPr lang="cs-CZ" sz="2000" b="1" u="sng" dirty="0"/>
              <a:t>Jiná stavba </a:t>
            </a:r>
            <a:r>
              <a:rPr lang="cs-CZ" sz="2000" b="1" dirty="0"/>
              <a:t>(§ 16):</a:t>
            </a:r>
          </a:p>
          <a:p>
            <a:r>
              <a:rPr lang="cs-CZ" sz="2000" dirty="0">
                <a:solidFill>
                  <a:srgbClr val="FF0000"/>
                </a:solidFill>
              </a:rPr>
              <a:t>pouze stavby v působnosti MPO</a:t>
            </a:r>
          </a:p>
          <a:p>
            <a:pPr marL="0" indent="0">
              <a:buNone/>
            </a:pPr>
            <a:r>
              <a:rPr lang="cs-CZ" sz="2000" dirty="0"/>
              <a:t>Pozn. MO, MV a MSP neměly zájem</a:t>
            </a:r>
          </a:p>
          <a:p>
            <a:pPr marL="0" indent="0">
              <a:buNone/>
            </a:pPr>
            <a:endParaRPr lang="cs-CZ" sz="2000" dirty="0"/>
          </a:p>
          <a:p>
            <a:pPr marL="0" indent="0">
              <a:buNone/>
            </a:pPr>
            <a:r>
              <a:rPr lang="cs-CZ" sz="2100" b="1" u="sng" dirty="0"/>
              <a:t>Příslušným k vydání společného povolení je stavební úřad příslušný k povolení stavby</a:t>
            </a:r>
          </a:p>
          <a:p>
            <a:pPr marL="0" indent="0">
              <a:buNone/>
            </a:pPr>
            <a:endParaRPr lang="cs-CZ" sz="2000" dirty="0"/>
          </a:p>
          <a:p>
            <a:pPr marL="0" indent="0">
              <a:buNone/>
            </a:pPr>
            <a:r>
              <a:rPr lang="cs-CZ" sz="2000" b="1" dirty="0"/>
              <a:t>§ 94j odst. 1</a:t>
            </a:r>
          </a:p>
          <a:p>
            <a:endParaRPr lang="cs-CZ" sz="2000" dirty="0">
              <a:solidFill>
                <a:srgbClr val="FF0000"/>
              </a:solidFill>
            </a:endParaRPr>
          </a:p>
          <a:p>
            <a:pPr>
              <a:buFont typeface="Wingdings" panose="05000000000000000000" pitchFamily="2" charset="2"/>
              <a:buChar char="Ø"/>
            </a:pPr>
            <a:endParaRPr lang="cs-CZ" sz="2400" dirty="0"/>
          </a:p>
          <a:p>
            <a:pPr>
              <a:buFont typeface="Wingdings" panose="05000000000000000000" pitchFamily="2" charset="2"/>
              <a:buChar char="Ø"/>
            </a:pPr>
            <a:endParaRPr lang="cs-CZ" sz="2400" dirty="0"/>
          </a:p>
        </p:txBody>
      </p:sp>
    </p:spTree>
    <p:extLst>
      <p:ext uri="{BB962C8B-B14F-4D97-AF65-F5344CB8AC3E}">
        <p14:creationId xmlns:p14="http://schemas.microsoft.com/office/powerpoint/2010/main" val="623329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Náležitosti Společného povolení § 94p</a:t>
            </a:r>
          </a:p>
        </p:txBody>
      </p:sp>
      <p:sp>
        <p:nvSpPr>
          <p:cNvPr id="3" name="Zástupný symbol pro obsah 2"/>
          <p:cNvSpPr>
            <a:spLocks noGrp="1"/>
          </p:cNvSpPr>
          <p:nvPr>
            <p:ph idx="1"/>
          </p:nvPr>
        </p:nvSpPr>
        <p:spPr/>
        <p:txBody>
          <a:bodyPr>
            <a:normAutofit/>
          </a:bodyPr>
          <a:lstStyle/>
          <a:p>
            <a:pPr marL="0" indent="0">
              <a:buNone/>
            </a:pPr>
            <a:r>
              <a:rPr lang="cs-CZ" sz="2800" dirty="0"/>
              <a:t>Stavební úřad </a:t>
            </a:r>
            <a:r>
              <a:rPr lang="cs-CZ" sz="2800" b="1" dirty="0"/>
              <a:t>ve společném povolení</a:t>
            </a:r>
          </a:p>
          <a:p>
            <a:pPr>
              <a:buFont typeface="Wingdings" panose="05000000000000000000" pitchFamily="2" charset="2"/>
              <a:buChar char="Ø"/>
            </a:pPr>
            <a:r>
              <a:rPr lang="cs-CZ" sz="2800" dirty="0"/>
              <a:t>Schvaluje stavební záměr</a:t>
            </a:r>
          </a:p>
          <a:p>
            <a:pPr>
              <a:buFont typeface="Wingdings" panose="05000000000000000000" pitchFamily="2" charset="2"/>
              <a:buChar char="Ø"/>
            </a:pPr>
            <a:r>
              <a:rPr lang="cs-CZ" sz="2800" dirty="0"/>
              <a:t>Vymezí pozemky pro jeho realizaci</a:t>
            </a:r>
          </a:p>
          <a:p>
            <a:pPr>
              <a:buFont typeface="Wingdings" panose="05000000000000000000" pitchFamily="2" charset="2"/>
              <a:buChar char="Ø"/>
            </a:pPr>
            <a:r>
              <a:rPr lang="cs-CZ" sz="2800" dirty="0"/>
              <a:t>Stanoví podmínky pro umístění a povolení stavebního záměru, a pokud je to zapotřebí, stanoví podmínky pro jeho užívání</a:t>
            </a:r>
          </a:p>
          <a:p>
            <a:pPr marL="0" indent="0">
              <a:buNone/>
            </a:pPr>
            <a:r>
              <a:rPr lang="cs-CZ" sz="2800" dirty="0"/>
              <a:t>V případě souboru staveb se stanoví společné, případně specifické podmínky pro umístění a povolení stavby hlavní a vedlejších staveb v souboru staveb</a:t>
            </a:r>
          </a:p>
        </p:txBody>
      </p:sp>
    </p:spTree>
    <p:extLst>
      <p:ext uri="{BB962C8B-B14F-4D97-AF65-F5344CB8AC3E}">
        <p14:creationId xmlns:p14="http://schemas.microsoft.com/office/powerpoint/2010/main" val="4055812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Náležitosti Společného povolení § 94p - pokračování</a:t>
            </a:r>
          </a:p>
        </p:txBody>
      </p:sp>
      <p:sp>
        <p:nvSpPr>
          <p:cNvPr id="3" name="Zástupný symbol pro obsah 2"/>
          <p:cNvSpPr>
            <a:spLocks noGrp="1"/>
          </p:cNvSpPr>
          <p:nvPr>
            <p:ph idx="1"/>
          </p:nvPr>
        </p:nvSpPr>
        <p:spPr/>
        <p:txBody>
          <a:bodyPr>
            <a:normAutofit fontScale="92500" lnSpcReduction="20000"/>
          </a:bodyPr>
          <a:lstStyle/>
          <a:p>
            <a:pPr>
              <a:buFont typeface="Wingdings" panose="05000000000000000000" pitchFamily="2" charset="2"/>
              <a:buChar char="Ø"/>
            </a:pPr>
            <a:r>
              <a:rPr lang="cs-CZ" sz="2800" dirty="0"/>
              <a:t>Podmínkami zabezpečí ochranu veřejných zájmů</a:t>
            </a:r>
          </a:p>
          <a:p>
            <a:pPr>
              <a:buFont typeface="Wingdings" panose="05000000000000000000" pitchFamily="2" charset="2"/>
              <a:buChar char="Ø"/>
            </a:pPr>
            <a:r>
              <a:rPr lang="cs-CZ" sz="2800" dirty="0"/>
              <a:t>Stanoví zejména návaznost na jiné podmiňující stavby a zařízení, dodržení obecných požadavků na výstavbu, popř. technických norem</a:t>
            </a:r>
          </a:p>
          <a:p>
            <a:pPr>
              <a:buFont typeface="Wingdings" panose="05000000000000000000" pitchFamily="2" charset="2"/>
              <a:buChar char="Ø"/>
            </a:pPr>
            <a:r>
              <a:rPr lang="cs-CZ" sz="2800" dirty="0"/>
              <a:t>Podle své potřeby stanoví, jaké fáze výstavby mu stavebník oznámí za účelem provedení kontrolní prohlídek stavby</a:t>
            </a:r>
          </a:p>
          <a:p>
            <a:pPr>
              <a:buFont typeface="Wingdings" panose="05000000000000000000" pitchFamily="2" charset="2"/>
              <a:buChar char="Ø"/>
            </a:pPr>
            <a:r>
              <a:rPr lang="cs-CZ" sz="2800" dirty="0"/>
              <a:t>V podmínkách povolení lze stanovit povinnost zpracovat dokumentace pro provádění stavby, vyžaduje-li to posouzení veřejných zájmů při provádění stavby, při kontrolních prohlídkách stavby nebo při kolaudaci</a:t>
            </a:r>
          </a:p>
          <a:p>
            <a:pPr>
              <a:buFont typeface="Wingdings" panose="05000000000000000000" pitchFamily="2" charset="2"/>
              <a:buChar char="Ø"/>
            </a:pPr>
            <a:r>
              <a:rPr lang="cs-CZ" sz="2800" dirty="0"/>
              <a:t>U staveb dočasných stanoví lhůtu pro odstranění stavby</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77786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B3E32DF-A0D8-B170-F138-F32D40DB0DE0}"/>
              </a:ext>
            </a:extLst>
          </p:cNvPr>
          <p:cNvSpPr txBox="1"/>
          <p:nvPr/>
        </p:nvSpPr>
        <p:spPr>
          <a:xfrm>
            <a:off x="611560" y="260648"/>
            <a:ext cx="7272808" cy="461665"/>
          </a:xfrm>
          <a:prstGeom prst="rect">
            <a:avLst/>
          </a:prstGeom>
          <a:noFill/>
        </p:spPr>
        <p:txBody>
          <a:bodyPr wrap="square">
            <a:spAutoFit/>
          </a:bodyPr>
          <a:lstStyle/>
          <a:p>
            <a:r>
              <a:rPr lang="cs-CZ" sz="2400" b="1" dirty="0"/>
              <a:t>Náležitosti Společného povolení § 94p - pokračování</a:t>
            </a:r>
            <a:endParaRPr lang="cs-CZ" sz="2400" dirty="0"/>
          </a:p>
        </p:txBody>
      </p:sp>
      <p:sp>
        <p:nvSpPr>
          <p:cNvPr id="4" name="Nadpis 3">
            <a:extLst>
              <a:ext uri="{FF2B5EF4-FFF2-40B4-BE49-F238E27FC236}">
                <a16:creationId xmlns:a16="http://schemas.microsoft.com/office/drawing/2014/main" id="{16914423-1CED-C4C0-F08B-691374E0D7E4}"/>
              </a:ext>
            </a:extLst>
          </p:cNvPr>
          <p:cNvSpPr>
            <a:spLocks noGrp="1"/>
          </p:cNvSpPr>
          <p:nvPr>
            <p:ph type="title"/>
          </p:nvPr>
        </p:nvSpPr>
        <p:spPr>
          <a:xfrm>
            <a:off x="457200" y="274638"/>
            <a:ext cx="8229600" cy="1325562"/>
          </a:xfrm>
        </p:spPr>
        <p:txBody>
          <a:bodyPr>
            <a:normAutofit/>
          </a:bodyPr>
          <a:lstStyle/>
          <a:p>
            <a:r>
              <a:rPr lang="cs-CZ" dirty="0"/>
              <a:t>Náležitosti společného povolení</a:t>
            </a:r>
          </a:p>
        </p:txBody>
      </p:sp>
      <p:sp>
        <p:nvSpPr>
          <p:cNvPr id="5" name="Zástupný obsah 4">
            <a:extLst>
              <a:ext uri="{FF2B5EF4-FFF2-40B4-BE49-F238E27FC236}">
                <a16:creationId xmlns:a16="http://schemas.microsoft.com/office/drawing/2014/main" id="{D9EAA9A6-801A-C04C-B8BF-4B94AC6B4BF2}"/>
              </a:ext>
            </a:extLst>
          </p:cNvPr>
          <p:cNvSpPr>
            <a:spLocks noGrp="1"/>
          </p:cNvSpPr>
          <p:nvPr>
            <p:ph idx="1"/>
          </p:nvPr>
        </p:nvSpPr>
        <p:spPr/>
        <p:txBody>
          <a:bodyPr/>
          <a:lstStyle/>
          <a:p>
            <a:pPr marL="0" indent="0">
              <a:buNone/>
            </a:pPr>
            <a:r>
              <a:rPr lang="cs-CZ" sz="3600" b="1" dirty="0"/>
              <a:t>Pokud je ve společném povolení povolené vodní </a:t>
            </a:r>
            <a:r>
              <a:rPr lang="cs-CZ" sz="3600" dirty="0"/>
              <a:t>dílo výrok obsahuje údaje uvedené v § 13a odst. 4 písm. a) až c) vyhl. č. 503/2006 Sb.</a:t>
            </a:r>
          </a:p>
          <a:p>
            <a:endParaRPr lang="cs-CZ" dirty="0"/>
          </a:p>
        </p:txBody>
      </p:sp>
    </p:spTree>
    <p:extLst>
      <p:ext uri="{BB962C8B-B14F-4D97-AF65-F5344CB8AC3E}">
        <p14:creationId xmlns:p14="http://schemas.microsoft.com/office/powerpoint/2010/main" val="774988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Náležitosti Společného povolení § 94p - pokračování</a:t>
            </a:r>
            <a:endParaRPr lang="cs-CZ" sz="2800" dirty="0"/>
          </a:p>
        </p:txBody>
      </p:sp>
      <p:sp>
        <p:nvSpPr>
          <p:cNvPr id="3" name="Zástupný symbol pro obsah 2"/>
          <p:cNvSpPr>
            <a:spLocks noGrp="1"/>
          </p:cNvSpPr>
          <p:nvPr>
            <p:ph idx="1"/>
          </p:nvPr>
        </p:nvSpPr>
        <p:spPr>
          <a:xfrm>
            <a:off x="457200" y="1233890"/>
            <a:ext cx="8229600" cy="5363462"/>
          </a:xfrm>
        </p:spPr>
        <p:txBody>
          <a:bodyPr/>
          <a:lstStyle/>
          <a:p>
            <a:pPr marL="0" indent="0">
              <a:buNone/>
            </a:pPr>
            <a:r>
              <a:rPr lang="cs-CZ" dirty="0"/>
              <a:t>                         </a:t>
            </a:r>
            <a:r>
              <a:rPr lang="cs-CZ" b="1" dirty="0"/>
              <a:t>Zkušební provoz</a:t>
            </a:r>
          </a:p>
          <a:p>
            <a:pPr marL="0" indent="0">
              <a:buNone/>
            </a:pPr>
            <a:r>
              <a:rPr lang="cs-CZ" dirty="0"/>
              <a:t>U stavby obsahující technologické zařízení, u něhož je zapotřebí si ověřit způsobilost k bezpečnému užívání, dodržení podmínek společného povolení nebo integrovaného povolení podle </a:t>
            </a:r>
            <a:r>
              <a:rPr lang="cs-CZ" dirty="0" err="1"/>
              <a:t>z.č</a:t>
            </a:r>
            <a:r>
              <a:rPr lang="cs-CZ" dirty="0"/>
              <a:t>. 76/2002 Sb., stavební úřad může uložit provedení zkušebního provozu</a:t>
            </a:r>
          </a:p>
          <a:p>
            <a:pPr marL="0" indent="0">
              <a:buNone/>
            </a:pPr>
            <a:r>
              <a:rPr lang="cs-CZ" dirty="0"/>
              <a:t>V takovém případě projedná předem se stavebníkem dobu trvání zkušebního provozu</a:t>
            </a:r>
          </a:p>
          <a:p>
            <a:pPr marL="0" indent="0">
              <a:buNone/>
            </a:pPr>
            <a:r>
              <a:rPr lang="cs-CZ" b="1" dirty="0"/>
              <a:t>§ 115 SZ</a:t>
            </a:r>
          </a:p>
        </p:txBody>
      </p:sp>
    </p:spTree>
    <p:extLst>
      <p:ext uri="{BB962C8B-B14F-4D97-AF65-F5344CB8AC3E}">
        <p14:creationId xmlns:p14="http://schemas.microsoft.com/office/powerpoint/2010/main" val="3798301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sz="3800" b="1" dirty="0"/>
              <a:t>Správní poplatek</a:t>
            </a:r>
          </a:p>
          <a:p>
            <a:pPr marL="0" indent="0">
              <a:buNone/>
            </a:pPr>
            <a:endParaRPr lang="cs-CZ" b="1" dirty="0"/>
          </a:p>
          <a:p>
            <a:pPr algn="just">
              <a:spcBef>
                <a:spcPct val="0"/>
              </a:spcBef>
              <a:spcAft>
                <a:spcPct val="0"/>
              </a:spcAft>
              <a:buFont typeface="Wingdings" panose="05000000000000000000" pitchFamily="2" charset="2"/>
              <a:buChar char="Ø"/>
            </a:pPr>
            <a:r>
              <a:rPr lang="cs-CZ" altLang="cs-CZ" dirty="0"/>
              <a:t>Správní poplatek ve stejné výši jako poplatek za vydání stavebního povolení podle Položky 18.</a:t>
            </a:r>
          </a:p>
          <a:p>
            <a:pPr algn="just">
              <a:spcBef>
                <a:spcPct val="0"/>
              </a:spcBef>
              <a:spcAft>
                <a:spcPct val="0"/>
              </a:spcAft>
            </a:pPr>
            <a:endParaRPr lang="cs-CZ" altLang="cs-CZ" dirty="0"/>
          </a:p>
          <a:p>
            <a:pPr algn="just">
              <a:spcBef>
                <a:spcPct val="0"/>
              </a:spcBef>
              <a:spcAft>
                <a:spcPct val="0"/>
              </a:spcAft>
              <a:buFont typeface="Wingdings" panose="05000000000000000000" pitchFamily="2" charset="2"/>
              <a:buChar char="Ø"/>
            </a:pPr>
            <a:r>
              <a:rPr lang="cs-CZ" altLang="cs-CZ" dirty="0"/>
              <a:t>Je-li jedním stavebním povolením</a:t>
            </a:r>
            <a:r>
              <a:rPr lang="cs-CZ" altLang="cs-CZ" b="1" dirty="0"/>
              <a:t>, společným povolením, kterým se stavba umisťuje a povoluje, </a:t>
            </a:r>
            <a:r>
              <a:rPr lang="cs-CZ" altLang="cs-CZ" dirty="0"/>
              <a:t>nebo veřejnoprávní smlouvou povolováno provádění více staveb, které jsou uvedeny pod různými písmeny této položky, vybírá se poplatek ve výši součtu sazeb poplatků stanovených v jednotlivých písmenech této položky.</a:t>
            </a:r>
          </a:p>
          <a:p>
            <a:pPr>
              <a:spcBef>
                <a:spcPct val="0"/>
              </a:spcBef>
              <a:spcAft>
                <a:spcPct val="0"/>
              </a:spcAft>
            </a:pPr>
            <a:endParaRPr lang="cs-CZ" altLang="cs-CZ" dirty="0"/>
          </a:p>
          <a:p>
            <a:pPr>
              <a:spcBef>
                <a:spcPct val="0"/>
              </a:spcBef>
              <a:spcAft>
                <a:spcPct val="0"/>
              </a:spcAft>
            </a:pPr>
            <a:endParaRPr lang="cs-CZ" altLang="cs-CZ" dirty="0"/>
          </a:p>
          <a:p>
            <a:pPr>
              <a:spcBef>
                <a:spcPct val="0"/>
              </a:spcBef>
              <a:spcAft>
                <a:spcPct val="0"/>
              </a:spcAft>
            </a:pPr>
            <a:endParaRPr lang="cs-CZ" altLang="cs-CZ" dirty="0"/>
          </a:p>
          <a:p>
            <a:pPr>
              <a:spcBef>
                <a:spcPct val="0"/>
              </a:spcBef>
              <a:spcAft>
                <a:spcPct val="0"/>
              </a:spcAft>
            </a:pPr>
            <a:endParaRPr lang="cs-CZ" altLang="cs-CZ" dirty="0"/>
          </a:p>
          <a:p>
            <a:pPr>
              <a:buFont typeface="Wingdings" panose="05000000000000000000" pitchFamily="2" charset="2"/>
              <a:buChar char="Ø"/>
            </a:pPr>
            <a:r>
              <a:rPr lang="cs-CZ" altLang="cs-CZ" sz="2800" b="1" dirty="0"/>
              <a:t>Změna zákona č. 634/2004 Sb., o správních poplatcích</a:t>
            </a:r>
            <a:endParaRPr lang="cs-CZ" altLang="cs-CZ" b="1" dirty="0"/>
          </a:p>
          <a:p>
            <a:pPr marL="0" indent="0">
              <a:buNone/>
            </a:pPr>
            <a:endParaRPr lang="cs-CZ" b="1" dirty="0"/>
          </a:p>
        </p:txBody>
      </p:sp>
    </p:spTree>
    <p:extLst>
      <p:ext uri="{BB962C8B-B14F-4D97-AF65-F5344CB8AC3E}">
        <p14:creationId xmlns:p14="http://schemas.microsoft.com/office/powerpoint/2010/main" val="1705404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 nabytí právní moci</a:t>
            </a:r>
          </a:p>
        </p:txBody>
      </p:sp>
      <p:sp>
        <p:nvSpPr>
          <p:cNvPr id="3" name="Zástupný symbol pro obsah 2"/>
          <p:cNvSpPr>
            <a:spLocks noGrp="1"/>
          </p:cNvSpPr>
          <p:nvPr>
            <p:ph idx="1"/>
          </p:nvPr>
        </p:nvSpPr>
        <p:spPr/>
        <p:txBody>
          <a:bodyPr>
            <a:normAutofit/>
          </a:bodyPr>
          <a:lstStyle/>
          <a:p>
            <a:pPr marL="0" indent="0">
              <a:buNone/>
            </a:pPr>
            <a:r>
              <a:rPr lang="cs-CZ" sz="2800" dirty="0"/>
              <a:t>SÚ  po nabytí PM </a:t>
            </a:r>
            <a:r>
              <a:rPr lang="cs-CZ" sz="2800" b="1" dirty="0"/>
              <a:t>zašle</a:t>
            </a:r>
          </a:p>
          <a:p>
            <a:pPr marL="0" indent="0">
              <a:buNone/>
            </a:pPr>
            <a:r>
              <a:rPr lang="cs-CZ" sz="2800" b="1" dirty="0"/>
              <a:t>Stejnopis společného povolení opatřený doložkou PM a vyhotovení ověřené dokumentace:</a:t>
            </a:r>
          </a:p>
          <a:p>
            <a:pPr>
              <a:buFont typeface="Wingdings" panose="05000000000000000000" pitchFamily="2" charset="2"/>
              <a:buChar char="Ø"/>
            </a:pPr>
            <a:r>
              <a:rPr lang="cs-CZ" sz="2800" dirty="0"/>
              <a:t>Stavebníkovi + štítek</a:t>
            </a:r>
          </a:p>
          <a:p>
            <a:pPr>
              <a:buFont typeface="Wingdings" panose="05000000000000000000" pitchFamily="2" charset="2"/>
              <a:buChar char="Ø"/>
            </a:pPr>
            <a:r>
              <a:rPr lang="cs-CZ" sz="2800" dirty="0"/>
              <a:t>Vlastníkovi stavby, není-li stavebníkem</a:t>
            </a:r>
          </a:p>
          <a:p>
            <a:pPr>
              <a:buFont typeface="Wingdings" panose="05000000000000000000" pitchFamily="2" charset="2"/>
              <a:buChar char="Ø"/>
            </a:pPr>
            <a:r>
              <a:rPr lang="cs-CZ" sz="2800" dirty="0"/>
              <a:t>Obecnému stavebnímu úřadu u jedné stavby</a:t>
            </a:r>
          </a:p>
          <a:p>
            <a:pPr>
              <a:buFont typeface="Wingdings" panose="05000000000000000000" pitchFamily="2" charset="2"/>
              <a:buChar char="Ø"/>
            </a:pPr>
            <a:r>
              <a:rPr lang="cs-CZ" sz="2800" dirty="0"/>
              <a:t>Stavebnímu úřadu příslušnému k umístění nebo povolení vedlejší stavby u souboru staveb</a:t>
            </a:r>
          </a:p>
        </p:txBody>
      </p:sp>
    </p:spTree>
    <p:extLst>
      <p:ext uri="{BB962C8B-B14F-4D97-AF65-F5344CB8AC3E}">
        <p14:creationId xmlns:p14="http://schemas.microsoft.com/office/powerpoint/2010/main" val="3414091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Platnost Společného povolení</a:t>
            </a:r>
          </a:p>
        </p:txBody>
      </p:sp>
      <p:sp>
        <p:nvSpPr>
          <p:cNvPr id="3" name="Zástupný symbol pro obsah 2"/>
          <p:cNvSpPr>
            <a:spLocks noGrp="1"/>
          </p:cNvSpPr>
          <p:nvPr>
            <p:ph idx="1"/>
          </p:nvPr>
        </p:nvSpPr>
        <p:spPr/>
        <p:txBody>
          <a:bodyPr>
            <a:normAutofit/>
          </a:bodyPr>
          <a:lstStyle/>
          <a:p>
            <a:pPr marL="0" indent="0">
              <a:buNone/>
            </a:pPr>
            <a:r>
              <a:rPr lang="cs-CZ" sz="2400" b="1" dirty="0"/>
              <a:t>2 roky ode dne nabytí PM, maximálně 5 let v odůvodněných případech</a:t>
            </a:r>
          </a:p>
          <a:p>
            <a:pPr marL="0" indent="0">
              <a:buNone/>
            </a:pPr>
            <a:r>
              <a:rPr lang="cs-CZ" sz="2400" dirty="0"/>
              <a:t>Společné povolení </a:t>
            </a:r>
            <a:r>
              <a:rPr lang="cs-CZ" sz="2400" b="1" dirty="0"/>
              <a:t>pozbývá platnosti</a:t>
            </a:r>
            <a:r>
              <a:rPr lang="cs-CZ" sz="2400" dirty="0"/>
              <a:t>,</a:t>
            </a:r>
          </a:p>
          <a:p>
            <a:pPr>
              <a:buFont typeface="Wingdings" panose="05000000000000000000" pitchFamily="2" charset="2"/>
              <a:buChar char="Ø"/>
            </a:pPr>
            <a:r>
              <a:rPr lang="cs-CZ" sz="2400" dirty="0"/>
              <a:t>Jestliže stavba nebyla zahájena v době jeho platnosti,</a:t>
            </a:r>
          </a:p>
          <a:p>
            <a:pPr>
              <a:buFont typeface="Wingdings" panose="05000000000000000000" pitchFamily="2" charset="2"/>
              <a:buChar char="Ø"/>
            </a:pPr>
            <a:r>
              <a:rPr lang="cs-CZ" sz="2400" dirty="0"/>
              <a:t>dnem, kdy SÚ obdržel od stavebníka oznámení , že od provedení záměru upustil (stavba nesmí být zahájena)</a:t>
            </a:r>
          </a:p>
          <a:p>
            <a:pPr>
              <a:buFont typeface="Wingdings" panose="05000000000000000000" pitchFamily="2" charset="2"/>
              <a:buChar char="Ø"/>
            </a:pPr>
            <a:endParaRPr lang="cs-CZ" sz="2400" dirty="0"/>
          </a:p>
          <a:p>
            <a:pPr marL="0" indent="0">
              <a:buNone/>
            </a:pPr>
            <a:r>
              <a:rPr lang="cs-CZ" sz="2400" b="1" dirty="0"/>
              <a:t>Prodloužení platnosti:</a:t>
            </a:r>
          </a:p>
          <a:p>
            <a:pPr marL="0" indent="0">
              <a:buNone/>
            </a:pPr>
            <a:r>
              <a:rPr lang="cs-CZ" sz="2400" dirty="0"/>
              <a:t>Na </a:t>
            </a:r>
            <a:r>
              <a:rPr lang="cs-CZ" sz="2400" b="1" dirty="0"/>
              <a:t>odůvodněnou žádost</a:t>
            </a:r>
            <a:r>
              <a:rPr lang="cs-CZ" sz="2400" dirty="0"/>
              <a:t>, podáním žádosti se staví běh lhůty platnosti</a:t>
            </a:r>
          </a:p>
          <a:p>
            <a:pPr>
              <a:buFont typeface="Wingdings" panose="05000000000000000000" pitchFamily="2" charset="2"/>
              <a:buChar char="Ø"/>
            </a:pPr>
            <a:endParaRPr lang="cs-CZ" sz="2400" dirty="0"/>
          </a:p>
          <a:p>
            <a:pPr marL="0" indent="0">
              <a:buNone/>
            </a:pPr>
            <a:endParaRPr lang="cs-CZ" sz="2400" dirty="0"/>
          </a:p>
          <a:p>
            <a:pPr marL="0" indent="0">
              <a:buNone/>
            </a:pPr>
            <a:endParaRPr lang="cs-CZ" sz="2800" dirty="0"/>
          </a:p>
          <a:p>
            <a:pPr marL="0" indent="0">
              <a:buNone/>
            </a:pPr>
            <a:endParaRPr lang="cs-CZ" dirty="0"/>
          </a:p>
        </p:txBody>
      </p:sp>
    </p:spTree>
    <p:extLst>
      <p:ext uri="{BB962C8B-B14F-4D97-AF65-F5344CB8AC3E}">
        <p14:creationId xmlns:p14="http://schemas.microsoft.com/office/powerpoint/2010/main" val="3762168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a:t>Stavební úřad, který vydal společné stavební povolení je příslušný</a:t>
            </a:r>
          </a:p>
          <a:p>
            <a:pPr marL="0" indent="0">
              <a:buNone/>
            </a:pPr>
            <a:endParaRPr lang="cs-CZ" b="1" dirty="0"/>
          </a:p>
          <a:p>
            <a:pPr algn="just">
              <a:lnSpc>
                <a:spcPct val="114000"/>
              </a:lnSpc>
              <a:spcBef>
                <a:spcPts val="0"/>
              </a:spcBef>
              <a:buClr>
                <a:schemeClr val="accent1"/>
              </a:buClr>
              <a:buFont typeface="Wingdings" panose="05000000000000000000" pitchFamily="2" charset="2"/>
              <a:buChar char="Ø"/>
              <a:defRPr/>
            </a:pPr>
            <a:r>
              <a:rPr lang="cs-CZ" dirty="0"/>
              <a:t>k provedení kontrolní prohlídky rozestavěné stavby </a:t>
            </a:r>
          </a:p>
          <a:p>
            <a:pPr algn="just">
              <a:lnSpc>
                <a:spcPct val="114000"/>
              </a:lnSpc>
              <a:spcBef>
                <a:spcPts val="0"/>
              </a:spcBef>
              <a:buClr>
                <a:schemeClr val="accent1"/>
              </a:buClr>
              <a:buFont typeface="Wingdings" panose="05000000000000000000" pitchFamily="2" charset="2"/>
              <a:buChar char="Ø"/>
              <a:defRPr/>
            </a:pPr>
            <a:r>
              <a:rPr lang="cs-CZ" dirty="0"/>
              <a:t>k povolení změny stavby před dokončením podle § 118 </a:t>
            </a:r>
          </a:p>
          <a:p>
            <a:pPr algn="just">
              <a:lnSpc>
                <a:spcPct val="114000"/>
              </a:lnSpc>
              <a:spcBef>
                <a:spcPts val="0"/>
              </a:spcBef>
              <a:buClr>
                <a:schemeClr val="accent1"/>
              </a:buClr>
              <a:buFont typeface="Wingdings" panose="05000000000000000000" pitchFamily="2" charset="2"/>
              <a:buChar char="Ø"/>
              <a:defRPr/>
            </a:pPr>
            <a:r>
              <a:rPr lang="cs-CZ" dirty="0"/>
              <a:t>ke kolaudaci stavby</a:t>
            </a:r>
          </a:p>
          <a:p>
            <a:pPr algn="just">
              <a:lnSpc>
                <a:spcPct val="114000"/>
              </a:lnSpc>
              <a:spcBef>
                <a:spcPts val="0"/>
              </a:spcBef>
              <a:buClr>
                <a:schemeClr val="accent1"/>
              </a:buClr>
              <a:buFont typeface="Wingdings" panose="05000000000000000000" pitchFamily="2" charset="2"/>
              <a:buChar char="Ø"/>
              <a:defRPr/>
            </a:pPr>
            <a:r>
              <a:rPr lang="cs-CZ" dirty="0"/>
              <a:t>k vydání rozhodnutí o odstranění stavby podle § 129 odst. 1 písm. b), bude-li jím povolená stavba prováděna v rozporu s povolením, popřípadě ji dodatečně povolit</a:t>
            </a:r>
          </a:p>
          <a:p>
            <a:pPr marL="0" indent="0" algn="just">
              <a:lnSpc>
                <a:spcPct val="114000"/>
              </a:lnSpc>
              <a:spcBef>
                <a:spcPts val="0"/>
              </a:spcBef>
              <a:buClr>
                <a:schemeClr val="accent1"/>
              </a:buClr>
              <a:buNone/>
              <a:defRPr/>
            </a:pPr>
            <a:endParaRPr lang="cs-CZ" dirty="0"/>
          </a:p>
          <a:p>
            <a:pPr algn="just">
              <a:lnSpc>
                <a:spcPct val="114000"/>
              </a:lnSpc>
              <a:spcBef>
                <a:spcPts val="0"/>
              </a:spcBef>
              <a:spcAft>
                <a:spcPts val="0"/>
              </a:spcAft>
              <a:buClr>
                <a:schemeClr val="accent1"/>
              </a:buClr>
              <a:defRPr/>
            </a:pPr>
            <a:endParaRPr lang="cs-CZ" dirty="0"/>
          </a:p>
          <a:p>
            <a:pPr marL="0" indent="0">
              <a:buNone/>
            </a:pPr>
            <a:endParaRPr lang="cs-CZ" dirty="0"/>
          </a:p>
        </p:txBody>
      </p:sp>
    </p:spTree>
    <p:extLst>
      <p:ext uri="{BB962C8B-B14F-4D97-AF65-F5344CB8AC3E}">
        <p14:creationId xmlns:p14="http://schemas.microsoft.com/office/powerpoint/2010/main" val="2318111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u="sng" dirty="0"/>
              <a:t>Spojení procesů posuzování EIA s územním a stavebním řízení § 94q – 94z</a:t>
            </a:r>
            <a:endParaRPr lang="cs-CZ" sz="3600" dirty="0"/>
          </a:p>
        </p:txBody>
      </p:sp>
      <p:sp>
        <p:nvSpPr>
          <p:cNvPr id="3" name="Zástupný symbol pro obsah 2"/>
          <p:cNvSpPr>
            <a:spLocks noGrp="1"/>
          </p:cNvSpPr>
          <p:nvPr>
            <p:ph idx="1"/>
          </p:nvPr>
        </p:nvSpPr>
        <p:spPr>
          <a:xfrm>
            <a:off x="457200" y="1628800"/>
            <a:ext cx="8229600" cy="4497363"/>
          </a:xfrm>
        </p:spPr>
        <p:txBody>
          <a:bodyPr>
            <a:normAutofit fontScale="55000" lnSpcReduction="20000"/>
          </a:bodyPr>
          <a:lstStyle/>
          <a:p>
            <a:pPr marL="0" indent="0">
              <a:buNone/>
            </a:pPr>
            <a:r>
              <a:rPr lang="cs-CZ" sz="3800" b="1" u="sng" dirty="0"/>
              <a:t>Zásady postupu: </a:t>
            </a:r>
          </a:p>
          <a:p>
            <a:pPr>
              <a:buFont typeface="Wingdings" panose="05000000000000000000" pitchFamily="2" charset="2"/>
              <a:buChar char="Ø"/>
            </a:pPr>
            <a:r>
              <a:rPr lang="cs-CZ" sz="4200" dirty="0"/>
              <a:t>možnost volby společného modelu či samostatných postupů</a:t>
            </a:r>
          </a:p>
          <a:p>
            <a:pPr>
              <a:buFont typeface="Wingdings" panose="05000000000000000000" pitchFamily="2" charset="2"/>
              <a:buChar char="Ø"/>
            </a:pPr>
            <a:r>
              <a:rPr lang="cs-CZ" sz="4200" dirty="0"/>
              <a:t>Příslušným k vedení společného řízení je obecný stavební úřad v rámci obce s rozšířenou působností</a:t>
            </a:r>
          </a:p>
          <a:p>
            <a:pPr>
              <a:buFont typeface="Wingdings" panose="05000000000000000000" pitchFamily="2" charset="2"/>
              <a:buChar char="Ø"/>
            </a:pPr>
            <a:r>
              <a:rPr lang="cs-CZ" sz="4200" dirty="0"/>
              <a:t>Žádost o vydání společného s posouzením EIA projedná SÚ ve společném řízení v součinnosti s orgánem EIA, který vydává ZS v rámci společného řízení s posouzením vlivů na ŽP, závazné stanovisko je podkladem pro vydání společného povolení – probíhá </a:t>
            </a:r>
            <a:r>
              <a:rPr lang="cs-CZ" sz="4200" b="1" dirty="0"/>
              <a:t>ve dvou fázích</a:t>
            </a:r>
          </a:p>
          <a:p>
            <a:r>
              <a:rPr lang="cs-CZ" sz="4200" dirty="0"/>
              <a:t>1. fáze – z hlediska vlivů na ŽP do vydání ZS EIA</a:t>
            </a:r>
          </a:p>
          <a:p>
            <a:r>
              <a:rPr lang="cs-CZ" sz="4200" dirty="0"/>
              <a:t>2. fáze – z hlediska společného povolení záměru – po vydání ZS EIA</a:t>
            </a:r>
          </a:p>
          <a:p>
            <a:pPr marL="0" indent="0">
              <a:buNone/>
            </a:pPr>
            <a:r>
              <a:rPr lang="cs-CZ" sz="4200" b="1" dirty="0"/>
              <a:t>§ 94q odst. 1</a:t>
            </a:r>
            <a:endParaRPr lang="cs-CZ" b="1" dirty="0"/>
          </a:p>
          <a:p>
            <a:pPr marL="0" indent="0">
              <a:buNone/>
            </a:pPr>
            <a:endParaRPr lang="cs-CZ" b="1" dirty="0"/>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1372510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sz="3400" b="1" u="sng" dirty="0"/>
              <a:t>Zásady postupu</a:t>
            </a:r>
            <a:r>
              <a:rPr lang="cs-CZ" sz="3400" b="1" dirty="0"/>
              <a:t>: pokračování</a:t>
            </a:r>
          </a:p>
          <a:p>
            <a:pPr marL="0" indent="0">
              <a:buNone/>
            </a:pPr>
            <a:r>
              <a:rPr lang="cs-CZ" b="1" dirty="0"/>
              <a:t>184b</a:t>
            </a:r>
          </a:p>
          <a:p>
            <a:pPr>
              <a:buFont typeface="Wingdings" panose="05000000000000000000" pitchFamily="2" charset="2"/>
              <a:buChar char="Ø"/>
            </a:pPr>
            <a:r>
              <a:rPr lang="cs-CZ" dirty="0"/>
              <a:t>Je-li řízení podle stavebního zákona navazujícím řízením podle § 3 písm. g) zákona o posuzování vlivů na životní prostředí, </a:t>
            </a:r>
            <a:r>
              <a:rPr lang="cs-CZ" b="1" dirty="0"/>
              <a:t>postupuje stavební úřad též podle § 9b až 9e zákona o posuzování vlivů na životní prostředí</a:t>
            </a:r>
            <a:r>
              <a:rPr lang="cs-CZ" dirty="0"/>
              <a:t>. </a:t>
            </a:r>
          </a:p>
          <a:p>
            <a:pPr>
              <a:buFont typeface="Wingdings" panose="05000000000000000000" pitchFamily="2" charset="2"/>
              <a:buChar char="Ø"/>
            </a:pPr>
            <a:r>
              <a:rPr lang="cs-CZ" dirty="0"/>
              <a:t>V případě vedení navazujícího řízení podle § 3 písm. g) zákona o posuzování vlivů na životní prostředí </a:t>
            </a:r>
            <a:r>
              <a:rPr lang="cs-CZ" b="1" dirty="0"/>
              <a:t>může veřejnost uplatnit připomínky nejpozději při veřejném ústním jednání, je-li konáno; jinak se k nim nepřihlíží. Upustí-li</a:t>
            </a:r>
            <a:r>
              <a:rPr lang="cs-CZ" dirty="0"/>
              <a:t> stavební úřad od ústního jednání, lze připomínky uplatnit </a:t>
            </a:r>
            <a:r>
              <a:rPr lang="cs-CZ" b="1" dirty="0"/>
              <a:t>ve lhůtě stanovené stavebním úřadem, jinak se k nim nepřihlíží. </a:t>
            </a:r>
          </a:p>
          <a:p>
            <a:endParaRPr lang="cs-CZ" dirty="0"/>
          </a:p>
        </p:txBody>
      </p:sp>
    </p:spTree>
    <p:extLst>
      <p:ext uri="{BB962C8B-B14F-4D97-AF65-F5344CB8AC3E}">
        <p14:creationId xmlns:p14="http://schemas.microsoft.com/office/powerpoint/2010/main" val="1060788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územní a stavební řízení</a:t>
            </a:r>
          </a:p>
        </p:txBody>
      </p:sp>
      <p:sp>
        <p:nvSpPr>
          <p:cNvPr id="3" name="Zástupný symbol pro obsah 2"/>
          <p:cNvSpPr>
            <a:spLocks noGrp="1"/>
          </p:cNvSpPr>
          <p:nvPr>
            <p:ph idx="1"/>
          </p:nvPr>
        </p:nvSpPr>
        <p:spPr>
          <a:xfrm>
            <a:off x="457200" y="1600200"/>
            <a:ext cx="8229600" cy="5141168"/>
          </a:xfrm>
        </p:spPr>
        <p:txBody>
          <a:bodyPr>
            <a:normAutofit/>
          </a:bodyPr>
          <a:lstStyle/>
          <a:p>
            <a:pPr marL="0" indent="0">
              <a:buNone/>
            </a:pPr>
            <a:r>
              <a:rPr lang="cs-CZ" sz="2400" b="1" dirty="0"/>
              <a:t>+ povolení ke kácení dřevin </a:t>
            </a:r>
            <a:r>
              <a:rPr lang="cs-CZ" sz="2400" dirty="0"/>
              <a:t>podle § 8 </a:t>
            </a:r>
            <a:r>
              <a:rPr lang="cs-CZ" sz="2400" dirty="0" err="1"/>
              <a:t>z.č</a:t>
            </a:r>
            <a:r>
              <a:rPr lang="cs-CZ" sz="2400" dirty="0"/>
              <a:t>. 114/1992 Sb., o ochraně přírody a krajiny</a:t>
            </a:r>
          </a:p>
          <a:p>
            <a:pPr marL="0" indent="0">
              <a:buNone/>
            </a:pPr>
            <a:r>
              <a:rPr lang="cs-CZ" sz="2400" b="1" dirty="0"/>
              <a:t>+ povolení výjimky ze zákazu u zvláště chráněných druhů rostlin a živočichů</a:t>
            </a:r>
            <a:r>
              <a:rPr lang="cs-CZ" sz="2400" dirty="0"/>
              <a:t> podle § 56 </a:t>
            </a:r>
            <a:r>
              <a:rPr lang="cs-CZ" sz="2400" dirty="0" err="1"/>
              <a:t>z.č</a:t>
            </a:r>
            <a:r>
              <a:rPr lang="cs-CZ" sz="2400" dirty="0"/>
              <a:t>. 114/1992 Sb., o ochraně přírody a krajiny, zjistí-li se dotčení ochranných podmínek až po zahájení řízení</a:t>
            </a:r>
          </a:p>
          <a:p>
            <a:pPr marL="0" indent="0">
              <a:buNone/>
            </a:pPr>
            <a:r>
              <a:rPr lang="cs-CZ" sz="2400" b="1" dirty="0"/>
              <a:t>+ povolení připojování pozemních komunikací </a:t>
            </a:r>
            <a:r>
              <a:rPr lang="cs-CZ" sz="2400" dirty="0"/>
              <a:t>podle </a:t>
            </a:r>
            <a:r>
              <a:rPr lang="cs-CZ" sz="2400" dirty="0" err="1"/>
              <a:t>ust</a:t>
            </a:r>
            <a:r>
              <a:rPr lang="cs-CZ" sz="2400" dirty="0"/>
              <a:t>. § 10 </a:t>
            </a:r>
            <a:r>
              <a:rPr lang="cs-CZ" sz="2400" dirty="0" err="1"/>
              <a:t>z.č</a:t>
            </a:r>
            <a:r>
              <a:rPr lang="cs-CZ" sz="2400" dirty="0"/>
              <a:t>. 13/1997 Sb., o pozemních komunikacích</a:t>
            </a:r>
          </a:p>
          <a:p>
            <a:pPr marL="0" indent="0">
              <a:buNone/>
            </a:pPr>
            <a:r>
              <a:rPr lang="cs-CZ" sz="2400" b="1" dirty="0"/>
              <a:t>+ povolení k umísťování a provádění staveb nebo provádění terénních úprav v silničním ochranném pásmu </a:t>
            </a:r>
            <a:r>
              <a:rPr lang="cs-CZ" sz="2400" dirty="0"/>
              <a:t>podle </a:t>
            </a:r>
            <a:r>
              <a:rPr lang="cs-CZ" sz="2400" dirty="0" err="1"/>
              <a:t>ust</a:t>
            </a:r>
            <a:r>
              <a:rPr lang="cs-CZ" sz="2400" dirty="0"/>
              <a:t>. § 32 </a:t>
            </a:r>
            <a:r>
              <a:rPr lang="cs-CZ" sz="2400" dirty="0" err="1"/>
              <a:t>z.č</a:t>
            </a:r>
            <a:r>
              <a:rPr lang="cs-CZ" sz="2400" dirty="0"/>
              <a:t>. 13/1997 Sb., o pozemních komunikacích</a:t>
            </a:r>
          </a:p>
          <a:p>
            <a:pPr marL="0" indent="0">
              <a:buNone/>
            </a:pPr>
            <a:r>
              <a:rPr lang="cs-CZ" sz="2400" b="1" dirty="0"/>
              <a:t>Vydaná povolení jsou vydávána formou závazného stanoviska</a:t>
            </a: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671526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u="sng" dirty="0"/>
              <a:t>Spojení procesů posuzování EIA s územním a stavebním řízení § 94q – 94z</a:t>
            </a:r>
            <a:endParaRPr lang="cs-CZ" sz="3600"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b="1" u="sng" dirty="0"/>
              <a:t>Zásady postupu:  </a:t>
            </a:r>
            <a:r>
              <a:rPr lang="cs-CZ" b="1" dirty="0"/>
              <a:t>pokračování</a:t>
            </a:r>
          </a:p>
          <a:p>
            <a:pPr>
              <a:buFont typeface="Wingdings" panose="05000000000000000000" pitchFamily="2" charset="2"/>
              <a:buChar char="Ø"/>
            </a:pPr>
            <a:r>
              <a:rPr lang="cs-CZ" dirty="0"/>
              <a:t>Společné řízení je </a:t>
            </a:r>
            <a:r>
              <a:rPr lang="cs-CZ" b="1" dirty="0"/>
              <a:t>navazujícím řízením - § 94q odst. 2</a:t>
            </a:r>
          </a:p>
          <a:p>
            <a:pPr>
              <a:buFont typeface="Wingdings" panose="05000000000000000000" pitchFamily="2" charset="2"/>
              <a:buChar char="Ø"/>
            </a:pPr>
            <a:r>
              <a:rPr lang="cs-CZ" dirty="0"/>
              <a:t>SÚ v něm </a:t>
            </a:r>
            <a:r>
              <a:rPr lang="cs-CZ" b="1" dirty="0"/>
              <a:t>postupuje podle ustanovení o navazujícím řízení podle zákona 100/2001 </a:t>
            </a:r>
            <a:r>
              <a:rPr lang="cs-CZ" b="1" dirty="0" err="1"/>
              <a:t>Sb</a:t>
            </a:r>
            <a:r>
              <a:rPr lang="cs-CZ" b="1" dirty="0"/>
              <a:t>, o posuzování vlivů na ŽP, pokud v něm není stanoveno jinak - § 94q odst. 2</a:t>
            </a:r>
          </a:p>
          <a:p>
            <a:pPr>
              <a:buFont typeface="Wingdings" panose="05000000000000000000" pitchFamily="2" charset="2"/>
              <a:buChar char="Ø"/>
            </a:pPr>
            <a:r>
              <a:rPr lang="cs-CZ" b="1" dirty="0"/>
              <a:t>Účastníky společného řízení </a:t>
            </a:r>
            <a:r>
              <a:rPr lang="cs-CZ" dirty="0"/>
              <a:t>s posouzením vlivů na ŽP jsou </a:t>
            </a:r>
            <a:r>
              <a:rPr lang="cs-CZ" b="1" dirty="0"/>
              <a:t>osoby uvedené v </a:t>
            </a:r>
            <a:r>
              <a:rPr lang="cs-CZ" b="1" dirty="0" err="1"/>
              <a:t>ust</a:t>
            </a:r>
            <a:r>
              <a:rPr lang="cs-CZ" b="1" dirty="0"/>
              <a:t>. § 94k</a:t>
            </a:r>
          </a:p>
          <a:p>
            <a:pPr>
              <a:buFont typeface="Wingdings" panose="05000000000000000000" pitchFamily="2" charset="2"/>
              <a:buChar char="Ø"/>
            </a:pPr>
            <a:r>
              <a:rPr lang="cs-CZ" dirty="0"/>
              <a:t>Základní okruh – jako ve společném řízení</a:t>
            </a:r>
          </a:p>
          <a:p>
            <a:pPr>
              <a:buFont typeface="Wingdings" panose="05000000000000000000" pitchFamily="2" charset="2"/>
              <a:buChar char="Ø"/>
            </a:pPr>
            <a:r>
              <a:rPr lang="cs-CZ" dirty="0"/>
              <a:t>§ 9c odst. 3 zákona EIA - dotčené územně samosprávné celky a dotčená veřejnost ( osoby dotčené ve svých právech/povinnostech tj. vlastníci a sousedi, environmentální právnické osoby, nepodnikající, </a:t>
            </a:r>
            <a:r>
              <a:rPr lang="cs-CZ" dirty="0" err="1"/>
              <a:t>tj</a:t>
            </a:r>
            <a:r>
              <a:rPr lang="cs-CZ" dirty="0"/>
              <a:t> spolky více jak 3 roky - rozhodující doba činnosti, spolek s podpisovou listinou s podpisy alespoň 200 různých osob)</a:t>
            </a:r>
          </a:p>
          <a:p>
            <a:pPr marL="0" indent="0">
              <a:buNone/>
            </a:pPr>
            <a:r>
              <a:rPr lang="cs-CZ" b="1" dirty="0"/>
              <a:t>§ 94q odst. 2 a § 94k</a:t>
            </a:r>
          </a:p>
          <a:p>
            <a:pPr marL="0" indent="0">
              <a:buNone/>
            </a:pPr>
            <a:endParaRPr lang="cs-CZ" dirty="0"/>
          </a:p>
        </p:txBody>
      </p:sp>
    </p:spTree>
    <p:extLst>
      <p:ext uri="{BB962C8B-B14F-4D97-AF65-F5344CB8AC3E}">
        <p14:creationId xmlns:p14="http://schemas.microsoft.com/office/powerpoint/2010/main" val="1875550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u="sng" dirty="0"/>
              <a:t>Spojení procesů posuzování EIA s územním a stavebním řízení § 94q – 94z</a:t>
            </a:r>
            <a:endParaRPr lang="cs-CZ" sz="3600"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u="sng" dirty="0"/>
              <a:t>Zásady postupu:  </a:t>
            </a:r>
            <a:r>
              <a:rPr lang="cs-CZ" b="1" dirty="0"/>
              <a:t>pokračování</a:t>
            </a:r>
          </a:p>
          <a:p>
            <a:pPr marL="0" indent="0">
              <a:buNone/>
            </a:pPr>
            <a:r>
              <a:rPr lang="cs-CZ" b="1" dirty="0"/>
              <a:t>Obsah žádosti: formulář</a:t>
            </a:r>
          </a:p>
          <a:p>
            <a:pPr>
              <a:buFont typeface="Wingdings" panose="05000000000000000000" pitchFamily="2" charset="2"/>
              <a:buChar char="Ø"/>
            </a:pPr>
            <a:r>
              <a:rPr lang="cs-CZ" sz="3300" dirty="0"/>
              <a:t>Obsahuje náležitosti kromě obecných náležitostí dle správního řádu náležitosti </a:t>
            </a:r>
            <a:r>
              <a:rPr lang="cs-CZ" sz="3300" b="1" dirty="0"/>
              <a:t>podle </a:t>
            </a:r>
            <a:r>
              <a:rPr lang="cs-CZ" sz="3300" b="1" dirty="0" err="1"/>
              <a:t>ust</a:t>
            </a:r>
            <a:r>
              <a:rPr lang="cs-CZ" sz="3300" b="1" dirty="0"/>
              <a:t>. § 94s SZ </a:t>
            </a:r>
          </a:p>
          <a:p>
            <a:pPr marL="0" indent="0">
              <a:buNone/>
            </a:pPr>
            <a:r>
              <a:rPr lang="cs-CZ" sz="3300" b="1" dirty="0"/>
              <a:t>Přílohy žádosti:</a:t>
            </a:r>
            <a:r>
              <a:rPr lang="cs-CZ" sz="3300" dirty="0"/>
              <a:t> </a:t>
            </a:r>
          </a:p>
          <a:p>
            <a:pPr>
              <a:buFont typeface="Wingdings" panose="05000000000000000000" pitchFamily="2" charset="2"/>
              <a:buChar char="Ø"/>
            </a:pPr>
            <a:r>
              <a:rPr lang="cs-CZ" dirty="0"/>
              <a:t>doklady </a:t>
            </a:r>
            <a:r>
              <a:rPr lang="cs-CZ" b="1" dirty="0"/>
              <a:t>podle </a:t>
            </a:r>
            <a:r>
              <a:rPr lang="cs-CZ" b="1" dirty="0" err="1"/>
              <a:t>ust</a:t>
            </a:r>
            <a:r>
              <a:rPr lang="cs-CZ" b="1" dirty="0"/>
              <a:t>. § 94s odst. 2 SZ</a:t>
            </a:r>
            <a:r>
              <a:rPr lang="cs-CZ" dirty="0"/>
              <a:t>, včetně </a:t>
            </a:r>
            <a:r>
              <a:rPr lang="cs-CZ" b="1" dirty="0"/>
              <a:t>dokumentace pro vydání společného povolení </a:t>
            </a:r>
            <a:r>
              <a:rPr lang="cs-CZ" b="1" u="sng" dirty="0"/>
              <a:t>ve třech vyhotovení , </a:t>
            </a:r>
            <a:r>
              <a:rPr lang="cs-CZ" b="1" dirty="0"/>
              <a:t>pokud stavebník není vlastníkem stavby </a:t>
            </a:r>
            <a:r>
              <a:rPr lang="cs-CZ" b="1" u="sng" dirty="0"/>
              <a:t>ve čtyřech vyhotovení  + </a:t>
            </a:r>
            <a:r>
              <a:rPr lang="cs-CZ" b="1" dirty="0"/>
              <a:t>další počet ve smyslu odst. 5 třetí věty a dokumentace vlivů záměru na ŽP podle </a:t>
            </a:r>
            <a:r>
              <a:rPr lang="cs-CZ" b="1" dirty="0" err="1"/>
              <a:t>ust</a:t>
            </a:r>
            <a:r>
              <a:rPr lang="cs-CZ" b="1" dirty="0"/>
              <a:t>. § 10 odst. 3 a přílohy č. 4 k zákonu EIA, jejíž součástí je posouzení vlivů na předmět ochrany a celistvost evropsky významné lokality nebo ptačí oblasti, bylo-li tak stanoveno v závěru zjišťovacího řízení</a:t>
            </a:r>
          </a:p>
          <a:p>
            <a:pPr>
              <a:buFont typeface="Wingdings" panose="05000000000000000000" pitchFamily="2" charset="2"/>
              <a:buChar char="Ø"/>
            </a:pPr>
            <a:r>
              <a:rPr lang="cs-CZ" b="1" dirty="0"/>
              <a:t>Závěr zjišťovacího řízení, byl-li vydán</a:t>
            </a:r>
          </a:p>
          <a:p>
            <a:pPr>
              <a:buFont typeface="Wingdings" panose="05000000000000000000" pitchFamily="2" charset="2"/>
              <a:buChar char="Ø"/>
            </a:pPr>
            <a:r>
              <a:rPr lang="cs-CZ" b="1" dirty="0"/>
              <a:t>Žádost a dokumentace vlivů záměru na ŽP se připojuje také v elektronické podobě</a:t>
            </a:r>
          </a:p>
          <a:p>
            <a:pPr marL="0" indent="0">
              <a:buNone/>
            </a:pPr>
            <a:r>
              <a:rPr lang="cs-CZ" b="1" dirty="0"/>
              <a:t>Obsahové náležitosti žádosti a jejich příloh, včetně dokumentace stanoví prováděcí právní předpis</a:t>
            </a:r>
          </a:p>
          <a:p>
            <a:pPr marL="0" indent="0">
              <a:buNone/>
            </a:pPr>
            <a:endParaRPr lang="cs-CZ" sz="2800" b="1" dirty="0"/>
          </a:p>
          <a:p>
            <a:pPr marL="0" indent="0">
              <a:buNone/>
            </a:pPr>
            <a:r>
              <a:rPr lang="cs-CZ" b="1" dirty="0"/>
              <a:t>§ 94s odst. 1 , 2, 3 , 5 a 6</a:t>
            </a:r>
          </a:p>
          <a:p>
            <a:pPr marL="0" indent="0">
              <a:buNone/>
            </a:pPr>
            <a:endParaRPr lang="cs-CZ" dirty="0"/>
          </a:p>
        </p:txBody>
      </p:sp>
    </p:spTree>
    <p:extLst>
      <p:ext uri="{BB962C8B-B14F-4D97-AF65-F5344CB8AC3E}">
        <p14:creationId xmlns:p14="http://schemas.microsoft.com/office/powerpoint/2010/main" val="14194057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a:xfrm>
            <a:off x="457200" y="1412776"/>
            <a:ext cx="8229600" cy="5184576"/>
          </a:xfrm>
        </p:spPr>
        <p:txBody>
          <a:bodyPr>
            <a:normAutofit fontScale="55000" lnSpcReduction="20000"/>
          </a:bodyPr>
          <a:lstStyle/>
          <a:p>
            <a:pPr marL="0" indent="0">
              <a:buNone/>
            </a:pPr>
            <a:r>
              <a:rPr lang="cs-CZ" b="1" u="sng" dirty="0"/>
              <a:t>Zásady postupu I. fáze:  </a:t>
            </a:r>
            <a:r>
              <a:rPr lang="cs-CZ" b="1" dirty="0"/>
              <a:t>pokračování</a:t>
            </a:r>
          </a:p>
          <a:p>
            <a:pPr marL="0" indent="0">
              <a:buNone/>
            </a:pPr>
            <a:endParaRPr lang="cs-CZ" b="1" dirty="0"/>
          </a:p>
          <a:p>
            <a:pPr>
              <a:buFont typeface="Wingdings" panose="05000000000000000000" pitchFamily="2" charset="2"/>
              <a:buChar char="Ø"/>
            </a:pPr>
            <a:r>
              <a:rPr lang="cs-CZ" dirty="0"/>
              <a:t>SÚ do 5 dnů ode dne podání žádosti zašle žádost a dokumentaci vlivů záměru na ŽP k posouzení přísl. orgánu EIA</a:t>
            </a:r>
          </a:p>
          <a:p>
            <a:pPr>
              <a:buFont typeface="Wingdings" panose="05000000000000000000" pitchFamily="2" charset="2"/>
              <a:buChar char="Ø"/>
            </a:pPr>
            <a:r>
              <a:rPr lang="cs-CZ" dirty="0"/>
              <a:t>SÚ v součinnosti s příslušným orgánem EIA zkoumá žádost a připojenou dokumentaci</a:t>
            </a:r>
          </a:p>
          <a:p>
            <a:pPr>
              <a:buFont typeface="Wingdings" panose="05000000000000000000" pitchFamily="2" charset="2"/>
              <a:buChar char="Ø"/>
            </a:pPr>
            <a:r>
              <a:rPr lang="cs-CZ" dirty="0"/>
              <a:t>Zjištěné nedostatky příslušným úřadem tento sdělí SÚ + oznamovateli do 10 dnů, v téže lhůtě sdělí příslušný úřad SÚ okruh dotčených samosprávních úřadů a dotčených územně samosprávných celků</a:t>
            </a:r>
          </a:p>
          <a:p>
            <a:pPr>
              <a:buFont typeface="Wingdings" panose="05000000000000000000" pitchFamily="2" charset="2"/>
              <a:buChar char="Ø"/>
            </a:pPr>
            <a:r>
              <a:rPr lang="cs-CZ" dirty="0"/>
              <a:t>nemá-li žádost nebo dokumentace předepsané náležitosti, SÚ vyzve žadatele k doplnění žádosti a Usnesením řízení přeruší, které oznamuje pouze stavebníkovi a příslušnému úřadu (</a:t>
            </a:r>
            <a:r>
              <a:rPr lang="cs-CZ" dirty="0" err="1"/>
              <a:t>ust</a:t>
            </a:r>
            <a:r>
              <a:rPr lang="cs-CZ" dirty="0"/>
              <a:t>. § 88 o přerušení řízení se použije obdobně)</a:t>
            </a:r>
          </a:p>
          <a:p>
            <a:pPr>
              <a:buFont typeface="Wingdings" panose="05000000000000000000" pitchFamily="2" charset="2"/>
              <a:buChar char="Ø"/>
            </a:pPr>
            <a:r>
              <a:rPr lang="cs-CZ" dirty="0"/>
              <a:t>Žadatel </a:t>
            </a:r>
            <a:r>
              <a:rPr lang="cs-CZ" b="1" dirty="0"/>
              <a:t>vytýkané nedostatky neodstraní </a:t>
            </a:r>
            <a:r>
              <a:rPr lang="cs-CZ" dirty="0"/>
              <a:t>- SÚ usnesením </a:t>
            </a:r>
            <a:r>
              <a:rPr lang="cs-CZ" b="1" dirty="0"/>
              <a:t>zastaví řízení</a:t>
            </a:r>
            <a:r>
              <a:rPr lang="cs-CZ" dirty="0"/>
              <a:t>, které oznamuje pouze žadateli (v zákoně není stanoveno aby usnesení zasílal orgánu EIA ?)</a:t>
            </a:r>
          </a:p>
          <a:p>
            <a:pPr>
              <a:buFont typeface="Wingdings" panose="05000000000000000000" pitchFamily="2" charset="2"/>
              <a:buChar char="Ø"/>
            </a:pPr>
            <a:r>
              <a:rPr lang="cs-CZ" dirty="0"/>
              <a:t>Žadatel vytýkané nedostatky odstraní – opětovná kontrola Sú a příslušným úřadem EIA</a:t>
            </a:r>
          </a:p>
          <a:p>
            <a:pPr marL="0" indent="0">
              <a:buNone/>
            </a:pPr>
            <a:endParaRPr lang="cs-CZ" dirty="0"/>
          </a:p>
          <a:p>
            <a:pPr marL="0" indent="0">
              <a:buNone/>
            </a:pPr>
            <a:endParaRPr lang="cs-CZ" b="1" dirty="0"/>
          </a:p>
          <a:p>
            <a:pPr marL="0" indent="0">
              <a:buNone/>
            </a:pPr>
            <a:r>
              <a:rPr lang="cs-CZ" b="1" dirty="0"/>
              <a:t>§ 94t odst. 1</a:t>
            </a:r>
          </a:p>
          <a:p>
            <a:pPr marL="0" indent="0">
              <a:buNone/>
            </a:pPr>
            <a:endParaRPr lang="cs-CZ" dirty="0"/>
          </a:p>
        </p:txBody>
      </p:sp>
    </p:spTree>
    <p:extLst>
      <p:ext uri="{BB962C8B-B14F-4D97-AF65-F5344CB8AC3E}">
        <p14:creationId xmlns:p14="http://schemas.microsoft.com/office/powerpoint/2010/main" val="1842892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u="sng" dirty="0"/>
              <a:t>Spojení procesů posuzování EIA s územním a stavebním řízení § 94q – 94z</a:t>
            </a:r>
            <a:endParaRPr lang="cs-CZ" sz="3600"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b="1" u="sng" dirty="0"/>
              <a:t>Zásady postupu I. fáze:  </a:t>
            </a:r>
            <a:r>
              <a:rPr lang="cs-CZ" b="1" dirty="0"/>
              <a:t>pokračování</a:t>
            </a:r>
          </a:p>
          <a:p>
            <a:pPr marL="0" indent="0">
              <a:buNone/>
            </a:pPr>
            <a:r>
              <a:rPr lang="cs-CZ" b="1" dirty="0"/>
              <a:t>Přerušení řízení:</a:t>
            </a:r>
          </a:p>
          <a:p>
            <a:pPr>
              <a:buFont typeface="Wingdings" panose="05000000000000000000" pitchFamily="2" charset="2"/>
              <a:buChar char="Ø"/>
            </a:pPr>
            <a:r>
              <a:rPr lang="cs-CZ" dirty="0"/>
              <a:t>Pokud ze závazného stanoviska k posouzení vlivů na životní prostředí vyplyne, že </a:t>
            </a:r>
            <a:r>
              <a:rPr lang="cs-CZ" b="1" dirty="0"/>
              <a:t>stavební záměr má významně negativní vliv na předmět ochrany nebo celistvost evropsky významné lokality nebo ptačí oblasti, a tato skutečnost nebude přímo důvodem pro zamítnutí žádosti</a:t>
            </a:r>
            <a:r>
              <a:rPr lang="cs-CZ" dirty="0"/>
              <a:t>, stavební úřad </a:t>
            </a:r>
            <a:r>
              <a:rPr lang="cs-CZ" u="sng" dirty="0"/>
              <a:t>přeruší řízení do doby uložení kompenzačních opatření podle zvláštního právního předpisu</a:t>
            </a:r>
          </a:p>
          <a:p>
            <a:pPr marL="0" indent="0">
              <a:buNone/>
            </a:pPr>
            <a:endParaRPr lang="cs-CZ" u="sng" dirty="0"/>
          </a:p>
          <a:p>
            <a:pPr marL="0" indent="0">
              <a:buNone/>
            </a:pPr>
            <a:r>
              <a:rPr lang="cs-CZ" b="1" dirty="0"/>
              <a:t>§ 94t odst. 2</a:t>
            </a:r>
          </a:p>
          <a:p>
            <a:pPr marL="0" indent="0">
              <a:buNone/>
            </a:pPr>
            <a:endParaRPr lang="cs-CZ" dirty="0"/>
          </a:p>
        </p:txBody>
      </p:sp>
    </p:spTree>
    <p:extLst>
      <p:ext uri="{BB962C8B-B14F-4D97-AF65-F5344CB8AC3E}">
        <p14:creationId xmlns:p14="http://schemas.microsoft.com/office/powerpoint/2010/main" val="3839661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b="1" u="sng" dirty="0"/>
              <a:t>Zásady postupu I. fáze:  </a:t>
            </a:r>
            <a:r>
              <a:rPr lang="cs-CZ" b="1" dirty="0"/>
              <a:t>pokračování</a:t>
            </a:r>
          </a:p>
          <a:p>
            <a:pPr marL="0" indent="0">
              <a:buNone/>
            </a:pPr>
            <a:r>
              <a:rPr lang="cs-CZ" b="1" dirty="0"/>
              <a:t>Další důvody pro zastavení řízení:</a:t>
            </a:r>
          </a:p>
          <a:p>
            <a:pPr>
              <a:buFont typeface="Wingdings" panose="05000000000000000000" pitchFamily="2" charset="2"/>
              <a:buChar char="Ø"/>
            </a:pPr>
            <a:r>
              <a:rPr lang="cs-CZ" dirty="0"/>
              <a:t>K žádosti není připojena </a:t>
            </a:r>
            <a:r>
              <a:rPr lang="cs-CZ" b="1" dirty="0"/>
              <a:t>dokumentace pro vydání společného povolení </a:t>
            </a:r>
            <a:r>
              <a:rPr lang="cs-CZ" dirty="0"/>
              <a:t>nebo </a:t>
            </a:r>
            <a:r>
              <a:rPr lang="cs-CZ" b="1" dirty="0"/>
              <a:t>dokumentace vlivů záměrů na ŽP</a:t>
            </a:r>
          </a:p>
          <a:p>
            <a:pPr>
              <a:buFont typeface="Wingdings" panose="05000000000000000000" pitchFamily="2" charset="2"/>
              <a:buChar char="Ø"/>
            </a:pPr>
            <a:r>
              <a:rPr lang="cs-CZ" dirty="0"/>
              <a:t>Dokumentace nebo její část </a:t>
            </a:r>
            <a:r>
              <a:rPr lang="cs-CZ" b="1" dirty="0"/>
              <a:t>není zpracována projektantem nebo osobou s příslušnou autorizací</a:t>
            </a:r>
          </a:p>
          <a:p>
            <a:pPr marL="0" indent="0">
              <a:buNone/>
            </a:pPr>
            <a:r>
              <a:rPr lang="cs-CZ" b="1" dirty="0"/>
              <a:t>SÚ žádost neprojednává a řízení usnesením zastaví, které oznamuje pouze žadateli a příslušnému orgánu EIA</a:t>
            </a:r>
          </a:p>
          <a:p>
            <a:pPr marL="0" indent="0">
              <a:buNone/>
            </a:pPr>
            <a:endParaRPr lang="cs-CZ" b="1" dirty="0"/>
          </a:p>
          <a:p>
            <a:pPr marL="0" indent="0">
              <a:buNone/>
            </a:pPr>
            <a:r>
              <a:rPr lang="cs-CZ" b="1" dirty="0"/>
              <a:t>§ 94t odst. 3</a:t>
            </a:r>
          </a:p>
          <a:p>
            <a:pPr marL="0" indent="0">
              <a:buNone/>
            </a:pPr>
            <a:endParaRPr lang="cs-CZ" dirty="0"/>
          </a:p>
        </p:txBody>
      </p:sp>
    </p:spTree>
    <p:extLst>
      <p:ext uri="{BB962C8B-B14F-4D97-AF65-F5344CB8AC3E}">
        <p14:creationId xmlns:p14="http://schemas.microsoft.com/office/powerpoint/2010/main" val="18499559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u="sng" dirty="0"/>
              <a:t>Spojení procesů posuzování EIA s územním a stavebním řízení § 94q – 94z</a:t>
            </a:r>
            <a:endParaRPr lang="cs-CZ" sz="3600" dirty="0"/>
          </a:p>
        </p:txBody>
      </p:sp>
      <p:sp>
        <p:nvSpPr>
          <p:cNvPr id="3" name="Zástupný symbol pro obsah 2"/>
          <p:cNvSpPr>
            <a:spLocks noGrp="1"/>
          </p:cNvSpPr>
          <p:nvPr>
            <p:ph idx="1"/>
          </p:nvPr>
        </p:nvSpPr>
        <p:spPr>
          <a:xfrm>
            <a:off x="457200" y="1600200"/>
            <a:ext cx="8229600" cy="4997152"/>
          </a:xfrm>
        </p:spPr>
        <p:txBody>
          <a:bodyPr>
            <a:normAutofit fontScale="70000" lnSpcReduction="20000"/>
          </a:bodyPr>
          <a:lstStyle/>
          <a:p>
            <a:pPr marL="0" indent="0">
              <a:buNone/>
            </a:pPr>
            <a:r>
              <a:rPr lang="cs-CZ" b="1" u="sng" dirty="0"/>
              <a:t>Zásady postupu I. fáze:  </a:t>
            </a:r>
            <a:r>
              <a:rPr lang="cs-CZ" b="1" dirty="0"/>
              <a:t>pokračování</a:t>
            </a:r>
          </a:p>
          <a:p>
            <a:pPr marL="0" indent="0">
              <a:buNone/>
            </a:pPr>
            <a:r>
              <a:rPr lang="cs-CZ" b="1" dirty="0"/>
              <a:t>Oznámení zahájení řízení:</a:t>
            </a:r>
          </a:p>
          <a:p>
            <a:pPr>
              <a:buFont typeface="Wingdings" panose="05000000000000000000" pitchFamily="2" charset="2"/>
              <a:buChar char="Ø"/>
            </a:pPr>
            <a:r>
              <a:rPr lang="cs-CZ" dirty="0"/>
              <a:t>Je-li </a:t>
            </a:r>
            <a:r>
              <a:rPr lang="cs-CZ" b="1" dirty="0"/>
              <a:t>vše v pořádku </a:t>
            </a:r>
            <a:r>
              <a:rPr lang="cs-CZ" dirty="0"/>
              <a:t>SÚ </a:t>
            </a:r>
            <a:r>
              <a:rPr lang="cs-CZ" b="1" dirty="0"/>
              <a:t>oznámí zahájení společného řízení s posouzením vlivů na ŽP a stanoví lhůtu</a:t>
            </a:r>
            <a:r>
              <a:rPr lang="cs-CZ" dirty="0"/>
              <a:t>, ve které mohou účastníci řízení a veřejnost uplatnit připomínky ke stavebnímu záměru z hlediska vlivů na životní prostředí, a dotčené orgány závazná stanoviska, popřípadě vyjádření; tato lhůta </a:t>
            </a:r>
            <a:r>
              <a:rPr lang="cs-CZ" b="1" dirty="0"/>
              <a:t>nesmí být kratší než 30 dnů </a:t>
            </a:r>
            <a:r>
              <a:rPr lang="cs-CZ" dirty="0"/>
              <a:t>ode dne vyvěšení oznámení na úřední desce. </a:t>
            </a:r>
          </a:p>
          <a:p>
            <a:pPr>
              <a:buFont typeface="Wingdings" panose="05000000000000000000" pitchFamily="2" charset="2"/>
              <a:buChar char="Ø"/>
            </a:pPr>
            <a:r>
              <a:rPr lang="cs-CZ" dirty="0"/>
              <a:t>Stavební úřad </a:t>
            </a:r>
            <a:r>
              <a:rPr lang="cs-CZ" b="1" dirty="0"/>
              <a:t>může </a:t>
            </a:r>
            <a:r>
              <a:rPr lang="cs-CZ" dirty="0"/>
              <a:t>k projednání stavebního záměru </a:t>
            </a:r>
            <a:r>
              <a:rPr lang="cs-CZ" b="1" dirty="0"/>
              <a:t>nařídit veřejné ústní jednání</a:t>
            </a:r>
            <a:r>
              <a:rPr lang="cs-CZ" dirty="0"/>
              <a:t>, a je-li to účelné, spojí jej s ohledáním na místě. Veřejné ústní jednání se koná </a:t>
            </a:r>
            <a:r>
              <a:rPr lang="cs-CZ" b="1" dirty="0"/>
              <a:t>za účasti příslušného úřadu EIA a zpracovatele posudku a SÚ je oznámí 30 dnů předem</a:t>
            </a:r>
          </a:p>
          <a:p>
            <a:pPr>
              <a:buFont typeface="Wingdings" panose="05000000000000000000" pitchFamily="2" charset="2"/>
              <a:buChar char="Ø"/>
            </a:pPr>
            <a:r>
              <a:rPr lang="cs-CZ" b="1" dirty="0"/>
              <a:t>SÚ nařídí veřejné jednání vždy – pokud obec nemá ÚP</a:t>
            </a:r>
          </a:p>
          <a:p>
            <a:pPr marL="0" indent="0">
              <a:buNone/>
            </a:pPr>
            <a:endParaRPr lang="cs-CZ" b="1" dirty="0"/>
          </a:p>
          <a:p>
            <a:pPr marL="0" indent="0">
              <a:buNone/>
            </a:pPr>
            <a:endParaRPr lang="cs-CZ" b="1" dirty="0"/>
          </a:p>
          <a:p>
            <a:pPr marL="0" indent="0">
              <a:buNone/>
            </a:pPr>
            <a:r>
              <a:rPr lang="cs-CZ" b="1" dirty="0"/>
              <a:t>§ 94u odst. 1 </a:t>
            </a:r>
          </a:p>
          <a:p>
            <a:pPr marL="0" indent="0">
              <a:buNone/>
            </a:pPr>
            <a:endParaRPr lang="cs-CZ" dirty="0"/>
          </a:p>
        </p:txBody>
      </p:sp>
    </p:spTree>
    <p:extLst>
      <p:ext uri="{BB962C8B-B14F-4D97-AF65-F5344CB8AC3E}">
        <p14:creationId xmlns:p14="http://schemas.microsoft.com/office/powerpoint/2010/main" val="2059826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a:xfrm>
            <a:off x="457200" y="1412776"/>
            <a:ext cx="8229600" cy="5256584"/>
          </a:xfrm>
        </p:spPr>
        <p:txBody>
          <a:bodyPr>
            <a:normAutofit fontScale="47500" lnSpcReduction="20000"/>
          </a:bodyPr>
          <a:lstStyle/>
          <a:p>
            <a:pPr marL="0" indent="0">
              <a:buNone/>
            </a:pPr>
            <a:r>
              <a:rPr lang="cs-CZ" sz="4200" b="1" u="sng" dirty="0"/>
              <a:t>Zásady postupu I. fáze:  </a:t>
            </a:r>
            <a:r>
              <a:rPr lang="cs-CZ" sz="4200" b="1" dirty="0"/>
              <a:t>pokračování</a:t>
            </a:r>
          </a:p>
          <a:p>
            <a:pPr marL="0" indent="0">
              <a:buNone/>
            </a:pPr>
            <a:r>
              <a:rPr lang="cs-CZ" sz="4200" b="1" dirty="0"/>
              <a:t>Oznámení zahájení řízení – doručování - § 94u odst. 2</a:t>
            </a:r>
          </a:p>
          <a:p>
            <a:pPr>
              <a:buFont typeface="Wingdings" panose="05000000000000000000" pitchFamily="2" charset="2"/>
              <a:buChar char="Ø"/>
            </a:pPr>
            <a:r>
              <a:rPr lang="cs-CZ" sz="4500" dirty="0"/>
              <a:t>Oznámení o zahájení společného řízení s posouzením vlivů na životní prostředí, stanovení lhůty podle odstavce 1 a o nařízení veřejného ústního jednání v řízení s velkým počtem účastníků se </a:t>
            </a:r>
            <a:r>
              <a:rPr lang="cs-CZ" sz="4500" b="1" dirty="0"/>
              <a:t>doručuje postupem podle § 144 odst. 6 správního řádu, dotčeným orgánům a obci, která je účastníkem řízení podle § 94k písm. b), se doručuje jednotlivě;</a:t>
            </a:r>
            <a:r>
              <a:rPr lang="cs-CZ" sz="4500" dirty="0"/>
              <a:t> </a:t>
            </a:r>
            <a:r>
              <a:rPr lang="cs-CZ" sz="4500" b="1" dirty="0"/>
              <a:t>účastníky řízení podle § 27 odst. 1 </a:t>
            </a:r>
            <a:r>
              <a:rPr lang="cs-CZ" sz="4500" dirty="0"/>
              <a:t>správního řádu jsou vždy účastníci řízení podle </a:t>
            </a:r>
            <a:r>
              <a:rPr lang="cs-CZ" sz="4500" b="1" dirty="0"/>
              <a:t>§ 94k písm. a),c) a d). </a:t>
            </a:r>
          </a:p>
          <a:p>
            <a:pPr>
              <a:buFont typeface="Wingdings" panose="05000000000000000000" pitchFamily="2" charset="2"/>
              <a:buChar char="Ø"/>
            </a:pPr>
            <a:r>
              <a:rPr lang="cs-CZ" sz="4500" dirty="0"/>
              <a:t>Oznámení </a:t>
            </a:r>
            <a:r>
              <a:rPr lang="cs-CZ" sz="4500" b="1" dirty="0"/>
              <a:t>o konání veřejného ústního jednání </a:t>
            </a:r>
            <a:r>
              <a:rPr lang="cs-CZ" sz="4500" dirty="0"/>
              <a:t>musí být </a:t>
            </a:r>
            <a:r>
              <a:rPr lang="cs-CZ" sz="4500" b="1" dirty="0"/>
              <a:t>vyvěšeno na úřední desce nejméně 30 dnů předem</a:t>
            </a:r>
            <a:r>
              <a:rPr lang="cs-CZ" sz="4500" dirty="0"/>
              <a:t> </a:t>
            </a:r>
          </a:p>
          <a:p>
            <a:pPr>
              <a:buFont typeface="Wingdings" panose="05000000000000000000" pitchFamily="2" charset="2"/>
              <a:buChar char="Ø"/>
            </a:pPr>
            <a:r>
              <a:rPr lang="cs-CZ" sz="4500" dirty="0"/>
              <a:t>Ustanovení § 87 odst. 2 </a:t>
            </a:r>
            <a:r>
              <a:rPr lang="cs-CZ" sz="4500" b="1" dirty="0"/>
              <a:t>o informační povinnosti žadatele se použije obdobně; </a:t>
            </a:r>
            <a:r>
              <a:rPr lang="cs-CZ" sz="4500" dirty="0"/>
              <a:t>informace o záměru musí být vyvěšena na místě určeném stavebním úřadem do konce lhůty podle odstavce 1 nebo do konce veřejného ústního jednání. </a:t>
            </a:r>
          </a:p>
          <a:p>
            <a:pPr>
              <a:buFont typeface="Wingdings" panose="05000000000000000000" pitchFamily="2" charset="2"/>
              <a:buChar char="Ø"/>
            </a:pPr>
            <a:r>
              <a:rPr lang="cs-CZ" sz="4500" dirty="0"/>
              <a:t>U záměrů nacházejících se na území několika obcí se pro doručování použije § 87 odst. 3 obdobně</a:t>
            </a:r>
          </a:p>
          <a:p>
            <a:pPr marL="0" indent="0">
              <a:buNone/>
            </a:pPr>
            <a:r>
              <a:rPr lang="cs-CZ" sz="4500" dirty="0"/>
              <a:t>§94u odst. 2</a:t>
            </a:r>
          </a:p>
        </p:txBody>
      </p:sp>
    </p:spTree>
    <p:extLst>
      <p:ext uri="{BB962C8B-B14F-4D97-AF65-F5344CB8AC3E}">
        <p14:creationId xmlns:p14="http://schemas.microsoft.com/office/powerpoint/2010/main" val="39532946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a:xfrm>
            <a:off x="457200" y="1412776"/>
            <a:ext cx="8229600" cy="5256584"/>
          </a:xfrm>
        </p:spPr>
        <p:txBody>
          <a:bodyPr>
            <a:normAutofit fontScale="92500" lnSpcReduction="10000"/>
          </a:bodyPr>
          <a:lstStyle/>
          <a:p>
            <a:pPr marL="0" indent="0">
              <a:buNone/>
            </a:pPr>
            <a:r>
              <a:rPr lang="cs-CZ" sz="2800" b="1" u="sng" dirty="0"/>
              <a:t>Zásady postupu I. fáze:  </a:t>
            </a:r>
            <a:r>
              <a:rPr lang="cs-CZ" sz="2800" b="1" dirty="0"/>
              <a:t>pokračování</a:t>
            </a:r>
          </a:p>
          <a:p>
            <a:pPr marL="0" indent="0">
              <a:buNone/>
            </a:pPr>
            <a:r>
              <a:rPr lang="cs-CZ" sz="2800" b="1" dirty="0"/>
              <a:t>Účastníci řízení, veřejnost a DO</a:t>
            </a:r>
          </a:p>
          <a:p>
            <a:pPr>
              <a:buFont typeface="Wingdings" panose="05000000000000000000" pitchFamily="2" charset="2"/>
              <a:buChar char="Ø"/>
            </a:pPr>
            <a:r>
              <a:rPr lang="cs-CZ" sz="2400" dirty="0"/>
              <a:t>Účastnící řízení a veřejnost mohou uplatnit připomínky ke stavebnímu záměru z hlediska vlivů na životní prostředí a dotčené orgány závazná stanoviska, popřípadě vyjádření k záměru </a:t>
            </a:r>
            <a:r>
              <a:rPr lang="cs-CZ" sz="2400" b="1" dirty="0"/>
              <a:t>nejpozději při veřejném ústním jednání, pokud bylo svoláno, které může, je-li to vhodné spojit s ohledáním na místě, jinak ve lhůtě stanovené SÚ, která nesmí být kratší, než 30 dnů</a:t>
            </a:r>
          </a:p>
          <a:p>
            <a:pPr>
              <a:buFont typeface="Wingdings" panose="05000000000000000000" pitchFamily="2" charset="2"/>
              <a:buChar char="Ø"/>
            </a:pPr>
            <a:r>
              <a:rPr lang="cs-CZ" sz="2400" b="1" dirty="0"/>
              <a:t>Uplatňuje se koncentrační zásada</a:t>
            </a:r>
          </a:p>
          <a:p>
            <a:pPr>
              <a:buFont typeface="Wingdings" panose="05000000000000000000" pitchFamily="2" charset="2"/>
              <a:buChar char="Ø"/>
            </a:pPr>
            <a:r>
              <a:rPr lang="cs-CZ" sz="2400" dirty="0"/>
              <a:t>K připomínkám, které překračují rozsah stanovený ve větě první nebo čtvrté, </a:t>
            </a:r>
            <a:r>
              <a:rPr lang="cs-CZ" sz="2400" b="1" dirty="0"/>
              <a:t>se nepřihlíží</a:t>
            </a:r>
          </a:p>
          <a:p>
            <a:pPr>
              <a:buFont typeface="Wingdings" panose="05000000000000000000" pitchFamily="2" charset="2"/>
              <a:buChar char="Ø"/>
            </a:pPr>
            <a:r>
              <a:rPr lang="cs-CZ" sz="2400" dirty="0"/>
              <a:t>V případech záměrů umisťovaných v území, ve kterém </a:t>
            </a:r>
            <a:r>
              <a:rPr lang="cs-CZ" sz="2400" b="1" dirty="0"/>
              <a:t>nebyl vydán územní plán</a:t>
            </a:r>
            <a:r>
              <a:rPr lang="cs-CZ" sz="2400" dirty="0"/>
              <a:t>, </a:t>
            </a:r>
            <a:r>
              <a:rPr lang="cs-CZ" sz="2400" b="1" dirty="0"/>
              <a:t>nařídí</a:t>
            </a:r>
            <a:r>
              <a:rPr lang="cs-CZ" sz="2400" dirty="0"/>
              <a:t> stavební úřad </a:t>
            </a:r>
            <a:r>
              <a:rPr lang="cs-CZ" sz="2400" b="1" dirty="0"/>
              <a:t>veřejné ústní jednání vždy.  </a:t>
            </a:r>
          </a:p>
          <a:p>
            <a:pPr marL="0" indent="0">
              <a:buNone/>
            </a:pPr>
            <a:r>
              <a:rPr lang="cs-CZ" sz="2400" dirty="0"/>
              <a:t>§ 94u odst. 1</a:t>
            </a:r>
          </a:p>
          <a:p>
            <a:pPr>
              <a:buFont typeface="Wingdings" panose="05000000000000000000" pitchFamily="2" charset="2"/>
              <a:buChar char="Ø"/>
            </a:pPr>
            <a:endParaRPr lang="cs-CZ" sz="2400" dirty="0"/>
          </a:p>
        </p:txBody>
      </p:sp>
    </p:spTree>
    <p:extLst>
      <p:ext uri="{BB962C8B-B14F-4D97-AF65-F5344CB8AC3E}">
        <p14:creationId xmlns:p14="http://schemas.microsoft.com/office/powerpoint/2010/main" val="1240739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a:xfrm>
            <a:off x="457200" y="1600200"/>
            <a:ext cx="8229600" cy="4853136"/>
          </a:xfrm>
        </p:spPr>
        <p:txBody>
          <a:bodyPr>
            <a:normAutofit fontScale="92500" lnSpcReduction="20000"/>
          </a:bodyPr>
          <a:lstStyle/>
          <a:p>
            <a:pPr marL="0" indent="0">
              <a:buNone/>
            </a:pPr>
            <a:r>
              <a:rPr lang="cs-CZ" sz="2600" b="1" u="sng" dirty="0"/>
              <a:t>Zásady postupu I. fáze:  </a:t>
            </a:r>
            <a:r>
              <a:rPr lang="cs-CZ" sz="2600" b="1" dirty="0"/>
              <a:t>pokračování</a:t>
            </a:r>
          </a:p>
          <a:p>
            <a:pPr marL="0" indent="0">
              <a:buNone/>
            </a:pPr>
            <a:r>
              <a:rPr lang="cs-CZ" sz="2600" b="1" dirty="0"/>
              <a:t>Oznámení zahájení řízení – doručování - § 94u odst. 2</a:t>
            </a:r>
          </a:p>
          <a:p>
            <a:pPr>
              <a:buFont typeface="Wingdings" panose="05000000000000000000" pitchFamily="2" charset="2"/>
              <a:buChar char="Ø"/>
            </a:pPr>
            <a:r>
              <a:rPr lang="cs-CZ" sz="2800" dirty="0"/>
              <a:t>U záměrů nacházejících se na území několika obcí se</a:t>
            </a:r>
            <a:r>
              <a:rPr lang="cs-CZ" sz="2800" b="1" dirty="0"/>
              <a:t> </a:t>
            </a:r>
            <a:r>
              <a:rPr lang="cs-CZ" sz="2800" dirty="0"/>
              <a:t>v řízení s velkým počtem účastníků oznámení o zahájení řízení a další úkony v řízení doručují vždy veřejnou vyhláškou podle § 25 odst. 3 správního řádu; jednotlivě se doručuje dotčeným orgánům a účastníkům řízení podle § 94k písm. a) až d). </a:t>
            </a:r>
          </a:p>
          <a:p>
            <a:pPr>
              <a:buFont typeface="Wingdings" panose="05000000000000000000" pitchFamily="2" charset="2"/>
              <a:buChar char="Ø"/>
            </a:pPr>
            <a:r>
              <a:rPr lang="cs-CZ" sz="2800" b="1" dirty="0"/>
              <a:t>Účastníci řízení podle § 94k písm. e) se v oznámení o zahájení řízení a v dalších úkonech v řízení doručovaných veřejnou vyhláškou identifikují označením pozemků a staveb evidovaných v katastru nemovitostí dotčených vlivem stavebního záměru</a:t>
            </a:r>
          </a:p>
          <a:p>
            <a:pPr marL="0" indent="0">
              <a:buNone/>
            </a:pPr>
            <a:r>
              <a:rPr lang="cs-CZ" sz="2800" b="1" dirty="0"/>
              <a:t>§ 94u odst. 3 a 4 </a:t>
            </a:r>
            <a:endParaRPr lang="cs-CZ" sz="2800" dirty="0"/>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1764465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b="1" u="sng" dirty="0"/>
              <a:t>Zásady postupu I. fáze:  </a:t>
            </a:r>
            <a:r>
              <a:rPr lang="cs-CZ" b="1" dirty="0"/>
              <a:t>pokračování</a:t>
            </a:r>
          </a:p>
          <a:p>
            <a:pPr>
              <a:buFont typeface="Wingdings" panose="05000000000000000000" pitchFamily="2" charset="2"/>
              <a:buChar char="Ø"/>
            </a:pPr>
            <a:r>
              <a:rPr lang="cs-CZ" b="1" dirty="0"/>
              <a:t>Stavební úřad předá </a:t>
            </a:r>
            <a:r>
              <a:rPr lang="cs-CZ" dirty="0"/>
              <a:t>příslušnému úřadu </a:t>
            </a:r>
            <a:r>
              <a:rPr lang="cs-CZ" b="1" dirty="0"/>
              <a:t>do 5 dnů </a:t>
            </a:r>
            <a:r>
              <a:rPr lang="cs-CZ" dirty="0"/>
              <a:t>ode dne konání ústního jednání, veřejného ústního jednání anebo uplynutí lhůty pro podání připomínek účastníků řízení a veřejnosti </a:t>
            </a:r>
            <a:r>
              <a:rPr lang="cs-CZ" b="1" dirty="0"/>
              <a:t>výsledky projednání, zejména uplatněné připomínky a závazná stanoviska nebo vyjádření dotčených orgánů</a:t>
            </a:r>
          </a:p>
          <a:p>
            <a:pPr>
              <a:buFont typeface="Wingdings" panose="05000000000000000000" pitchFamily="2" charset="2"/>
              <a:buChar char="Ø"/>
            </a:pPr>
            <a:r>
              <a:rPr lang="cs-CZ" b="1" dirty="0"/>
              <a:t>řízení</a:t>
            </a:r>
            <a:r>
              <a:rPr lang="cs-CZ" dirty="0"/>
              <a:t> do doby vydání závazného stanoviska k posouzení vlivů na životní prostředí </a:t>
            </a:r>
            <a:r>
              <a:rPr lang="cs-CZ" b="1" dirty="0"/>
              <a:t>přeruší </a:t>
            </a:r>
          </a:p>
          <a:p>
            <a:pPr>
              <a:buFont typeface="Wingdings" panose="05000000000000000000" pitchFamily="2" charset="2"/>
              <a:buChar char="Ø"/>
            </a:pPr>
            <a:endParaRPr lang="cs-CZ" b="1" dirty="0"/>
          </a:p>
          <a:p>
            <a:pPr marL="0" indent="0">
              <a:buNone/>
            </a:pPr>
            <a:r>
              <a:rPr lang="cs-CZ" b="1" dirty="0"/>
              <a:t>§ 94v odst. 1</a:t>
            </a:r>
          </a:p>
          <a:p>
            <a:pPr marL="0" indent="0">
              <a:buNone/>
            </a:pPr>
            <a:endParaRPr lang="cs-CZ" dirty="0"/>
          </a:p>
        </p:txBody>
      </p:sp>
    </p:spTree>
    <p:extLst>
      <p:ext uri="{BB962C8B-B14F-4D97-AF65-F5344CB8AC3E}">
        <p14:creationId xmlns:p14="http://schemas.microsoft.com/office/powerpoint/2010/main" val="35415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p:txBody>
          <a:bodyPr>
            <a:normAutofit lnSpcReduction="10000"/>
          </a:bodyPr>
          <a:lstStyle/>
          <a:p>
            <a:pPr marL="0" indent="0">
              <a:buNone/>
            </a:pPr>
            <a:r>
              <a:rPr lang="cs-CZ" b="1" dirty="0"/>
              <a:t>Společné územní a stavební řízení - § 94j – 94p</a:t>
            </a:r>
          </a:p>
          <a:p>
            <a:r>
              <a:rPr lang="cs-CZ" dirty="0"/>
              <a:t>Varianty možného řešení:</a:t>
            </a:r>
          </a:p>
          <a:p>
            <a:pPr marL="514350" indent="-514350">
              <a:buFont typeface="+mj-lt"/>
              <a:buAutoNum type="arabicPeriod"/>
            </a:pPr>
            <a:r>
              <a:rPr lang="cs-CZ" b="1" u="sng" dirty="0"/>
              <a:t>Obecná stavba</a:t>
            </a:r>
            <a:endParaRPr lang="cs-CZ" u="sng" dirty="0"/>
          </a:p>
          <a:p>
            <a:r>
              <a:rPr lang="cs-CZ" dirty="0"/>
              <a:t>Příslušný k vedení řízení </a:t>
            </a:r>
            <a:r>
              <a:rPr lang="cs-CZ" b="1" u="sng" dirty="0"/>
              <a:t>obecný SÚ</a:t>
            </a:r>
          </a:p>
          <a:p>
            <a:r>
              <a:rPr lang="cs-CZ" dirty="0"/>
              <a:t>Úřad územního plánování DO </a:t>
            </a:r>
          </a:p>
          <a:p>
            <a:pPr>
              <a:buFont typeface="Wingdings" panose="05000000000000000000" pitchFamily="2" charset="2"/>
              <a:buChar char="Ø"/>
            </a:pPr>
            <a:r>
              <a:rPr lang="cs-CZ" dirty="0"/>
              <a:t>vydává ZS (§ 96b SZ)</a:t>
            </a:r>
          </a:p>
          <a:p>
            <a:pPr marL="0" indent="0">
              <a:buNone/>
            </a:pPr>
            <a:endParaRPr lang="cs-CZ" dirty="0"/>
          </a:p>
          <a:p>
            <a:pPr marL="0" indent="0">
              <a:buNone/>
            </a:pPr>
            <a:r>
              <a:rPr lang="cs-CZ" sz="2800" b="1" dirty="0"/>
              <a:t>§ 94j odst. 1</a:t>
            </a:r>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31377967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p:txBody>
          <a:bodyPr>
            <a:normAutofit/>
          </a:bodyPr>
          <a:lstStyle/>
          <a:p>
            <a:pPr marL="0" indent="0">
              <a:buNone/>
            </a:pPr>
            <a:r>
              <a:rPr lang="cs-CZ" sz="2800" b="1" dirty="0"/>
              <a:t>Vydání závazného stanoviska EIA (§94v)</a:t>
            </a:r>
          </a:p>
          <a:p>
            <a:pPr>
              <a:buFont typeface="Wingdings" panose="05000000000000000000" pitchFamily="2" charset="2"/>
              <a:buChar char="Ø"/>
            </a:pPr>
            <a:r>
              <a:rPr lang="cs-CZ" sz="2800" dirty="0"/>
              <a:t>Příslušný posuzující úřad – postavení DO</a:t>
            </a:r>
          </a:p>
          <a:p>
            <a:pPr>
              <a:buFont typeface="Wingdings" panose="05000000000000000000" pitchFamily="2" charset="2"/>
              <a:buChar char="Ø"/>
            </a:pPr>
            <a:r>
              <a:rPr lang="cs-CZ" sz="2800" dirty="0"/>
              <a:t>Do 30 dnů ode dne obdržení posudku (náležitosti </a:t>
            </a:r>
            <a:r>
              <a:rPr lang="cs-CZ" sz="2800" dirty="0" err="1"/>
              <a:t>příl</a:t>
            </a:r>
            <a:r>
              <a:rPr lang="cs-CZ" sz="2800" dirty="0"/>
              <a:t>. č. 6 zákona EIA)</a:t>
            </a:r>
          </a:p>
          <a:p>
            <a:pPr>
              <a:buFont typeface="Wingdings" panose="05000000000000000000" pitchFamily="2" charset="2"/>
              <a:buChar char="Ø"/>
            </a:pPr>
            <a:r>
              <a:rPr lang="cs-CZ" sz="2800" dirty="0"/>
              <a:t>Příslušný úřad zašle závazné stanovisko EIA SÚ + dotčeným územním samosprávným celků + dotčeným správním úřadům + oznamovateli</a:t>
            </a:r>
          </a:p>
          <a:p>
            <a:pPr>
              <a:buFont typeface="Wingdings" panose="05000000000000000000" pitchFamily="2" charset="2"/>
              <a:buChar char="Ø"/>
            </a:pPr>
            <a:r>
              <a:rPr lang="cs-CZ" sz="2800" dirty="0"/>
              <a:t>Příslušný úřad zveřejní závazné stanovisko EIA podle </a:t>
            </a:r>
            <a:r>
              <a:rPr lang="cs-CZ" sz="2800" dirty="0" err="1"/>
              <a:t>ust</a:t>
            </a:r>
            <a:r>
              <a:rPr lang="cs-CZ" sz="2800" dirty="0"/>
              <a:t>. § 16 EIA</a:t>
            </a:r>
          </a:p>
        </p:txBody>
      </p:sp>
    </p:spTree>
    <p:extLst>
      <p:ext uri="{BB962C8B-B14F-4D97-AF65-F5344CB8AC3E}">
        <p14:creationId xmlns:p14="http://schemas.microsoft.com/office/powerpoint/2010/main" val="779432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u="sng" dirty="0"/>
              <a:t>Zásady postupu II. fáze:  </a:t>
            </a:r>
            <a:r>
              <a:rPr lang="cs-CZ" b="1" dirty="0"/>
              <a:t>pokračování</a:t>
            </a:r>
          </a:p>
          <a:p>
            <a:pPr>
              <a:buFont typeface="Wingdings" panose="05000000000000000000" pitchFamily="2" charset="2"/>
              <a:buChar char="Ø"/>
            </a:pPr>
            <a:r>
              <a:rPr lang="cs-CZ" dirty="0"/>
              <a:t>Stavební úřad </a:t>
            </a:r>
            <a:r>
              <a:rPr lang="cs-CZ" b="1" dirty="0"/>
              <a:t>do 5 dnů po obdržení závazného stanoviska </a:t>
            </a:r>
            <a:r>
              <a:rPr lang="cs-CZ" dirty="0"/>
              <a:t>podle odstavce 1 </a:t>
            </a:r>
            <a:r>
              <a:rPr lang="cs-CZ" b="1" dirty="0"/>
              <a:t>zajistí zveřejnění informace o jeho vydání na úřední desce a oznámí lhůtu</a:t>
            </a:r>
            <a:r>
              <a:rPr lang="cs-CZ" dirty="0"/>
              <a:t>, která </a:t>
            </a:r>
            <a:r>
              <a:rPr lang="cs-CZ" b="1" dirty="0"/>
              <a:t>nesmí být kratší než 10 </a:t>
            </a:r>
            <a:r>
              <a:rPr lang="cs-CZ" dirty="0"/>
              <a:t>dnů od doručení oznámení; </a:t>
            </a:r>
            <a:r>
              <a:rPr lang="cs-CZ" b="1" dirty="0"/>
              <a:t>nejpozději v této lhůtě </a:t>
            </a:r>
            <a:r>
              <a:rPr lang="cs-CZ" dirty="0"/>
              <a:t>mohou ke stavebnímu záměru </a:t>
            </a:r>
            <a:r>
              <a:rPr lang="cs-CZ" b="1" dirty="0"/>
              <a:t>na základě všech podkladů pro vydání společného povolení, včetně závazného stanoviska podle odstavce 1 účastníci řízení uplatnit námitky, veřejnost připomínky a dotčené orgány dodatečná závazná stanoviska</a:t>
            </a:r>
            <a:r>
              <a:rPr lang="cs-CZ" dirty="0"/>
              <a:t>.</a:t>
            </a:r>
          </a:p>
          <a:p>
            <a:pPr>
              <a:buFont typeface="Wingdings" panose="05000000000000000000" pitchFamily="2" charset="2"/>
              <a:buChar char="Ø"/>
            </a:pPr>
            <a:r>
              <a:rPr lang="cs-CZ" dirty="0"/>
              <a:t>Při uplatňování závazných stanovisek námitek  se ve společném řízení s posouzením vlivů na ŽP </a:t>
            </a:r>
            <a:r>
              <a:rPr lang="cs-CZ" b="1" dirty="0"/>
              <a:t>postupuje podle § 89 obdobně</a:t>
            </a:r>
            <a:endParaRPr lang="cs-CZ" dirty="0"/>
          </a:p>
          <a:p>
            <a:pPr>
              <a:buFont typeface="Wingdings" panose="05000000000000000000" pitchFamily="2" charset="2"/>
              <a:buChar char="Ø"/>
            </a:pPr>
            <a:r>
              <a:rPr lang="cs-CZ" dirty="0"/>
              <a:t>Stavební úřad posuzuje stavební záměr podle hledisek uvedených v </a:t>
            </a:r>
            <a:r>
              <a:rPr lang="cs-CZ" b="1" dirty="0"/>
              <a:t>§ 94x odst. 1, 2 a 3</a:t>
            </a:r>
          </a:p>
          <a:p>
            <a:pPr>
              <a:buFont typeface="Wingdings" panose="05000000000000000000" pitchFamily="2" charset="2"/>
              <a:buChar char="Ø"/>
            </a:pPr>
            <a:r>
              <a:rPr lang="cs-CZ" dirty="0"/>
              <a:t>Nahlížení do spisu v průběhu celého řízení</a:t>
            </a:r>
          </a:p>
          <a:p>
            <a:pPr>
              <a:buFont typeface="Wingdings" panose="05000000000000000000" pitchFamily="2" charset="2"/>
              <a:buChar char="Ø"/>
            </a:pPr>
            <a:r>
              <a:rPr lang="cs-CZ" dirty="0"/>
              <a:t>Účastníci řízení  mají právo vyjádřit se před vydáním společného povolení k jeho shromážděným podkladům</a:t>
            </a:r>
          </a:p>
          <a:p>
            <a:pPr>
              <a:buFont typeface="Wingdings" panose="05000000000000000000" pitchFamily="2" charset="2"/>
              <a:buChar char="Ø"/>
            </a:pPr>
            <a:r>
              <a:rPr lang="cs-CZ" dirty="0"/>
              <a:t>Lhůty pro vydání společného povolení – do 90 dnů ode dne oznámení, do 120 dnů – ve zvlášť složitých případech (zejména u souboru staveb)</a:t>
            </a:r>
          </a:p>
          <a:p>
            <a:pPr marL="0" indent="0">
              <a:buNone/>
            </a:pPr>
            <a:endParaRPr lang="cs-CZ" b="1" dirty="0"/>
          </a:p>
          <a:p>
            <a:pPr marL="0" indent="0">
              <a:buNone/>
            </a:pPr>
            <a:r>
              <a:rPr lang="cs-CZ" b="1" dirty="0"/>
              <a:t>§ 94v odst. 2, § 94w odst. 1, § 94yodst. 1</a:t>
            </a:r>
          </a:p>
        </p:txBody>
      </p:sp>
    </p:spTree>
    <p:extLst>
      <p:ext uri="{BB962C8B-B14F-4D97-AF65-F5344CB8AC3E}">
        <p14:creationId xmlns:p14="http://schemas.microsoft.com/office/powerpoint/2010/main" val="32775359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u="sng" dirty="0"/>
              <a:t>Spojení procesů posuzování EIA s územním a stavebním řízení § 94q – 94z</a:t>
            </a:r>
            <a:endParaRPr lang="cs-CZ" sz="3600" dirty="0"/>
          </a:p>
        </p:txBody>
      </p:sp>
      <p:sp>
        <p:nvSpPr>
          <p:cNvPr id="3" name="Zástupný symbol pro obsah 2"/>
          <p:cNvSpPr>
            <a:spLocks noGrp="1"/>
          </p:cNvSpPr>
          <p:nvPr>
            <p:ph idx="1"/>
          </p:nvPr>
        </p:nvSpPr>
        <p:spPr>
          <a:xfrm>
            <a:off x="457200" y="1600200"/>
            <a:ext cx="8229600" cy="4997152"/>
          </a:xfrm>
        </p:spPr>
        <p:txBody>
          <a:bodyPr>
            <a:noAutofit/>
          </a:bodyPr>
          <a:lstStyle/>
          <a:p>
            <a:pPr marL="0" indent="0">
              <a:buNone/>
            </a:pPr>
            <a:r>
              <a:rPr lang="cs-CZ" sz="2000" b="1" u="sng" dirty="0"/>
              <a:t>Zásady postupu II. fáze:  </a:t>
            </a:r>
            <a:r>
              <a:rPr lang="cs-CZ" sz="2000" b="1" dirty="0"/>
              <a:t>pokračování</a:t>
            </a:r>
          </a:p>
          <a:p>
            <a:pPr marL="0" indent="0">
              <a:buNone/>
            </a:pPr>
            <a:r>
              <a:rPr lang="cs-CZ" sz="2000" b="1" dirty="0"/>
              <a:t>Doručování a Obsah ÚR a lhůty pro vydání společného povolení</a:t>
            </a:r>
          </a:p>
          <a:p>
            <a:pPr>
              <a:buFont typeface="Wingdings" panose="05000000000000000000" pitchFamily="2" charset="2"/>
              <a:buChar char="Ø"/>
            </a:pPr>
            <a:r>
              <a:rPr lang="cs-CZ" sz="2000" dirty="0"/>
              <a:t>Společné povolení se </a:t>
            </a:r>
            <a:r>
              <a:rPr lang="cs-CZ" sz="2000" b="1" dirty="0"/>
              <a:t>doručuje podle § 94u odst. 2. </a:t>
            </a:r>
            <a:r>
              <a:rPr lang="cs-CZ" sz="2000" dirty="0"/>
              <a:t>Lhůty pro vydání společného povolení </a:t>
            </a:r>
            <a:r>
              <a:rPr lang="cs-CZ" sz="2000" b="1" dirty="0"/>
              <a:t>upravuje § 94y odst. 1, § 94y </a:t>
            </a:r>
            <a:r>
              <a:rPr lang="cs-CZ" sz="2000" dirty="0"/>
              <a:t>upravuje obsah</a:t>
            </a:r>
            <a:r>
              <a:rPr lang="cs-CZ" sz="2000" b="1" dirty="0"/>
              <a:t> společného povolení a § 94y odst. 6 postupy po jeho vydání </a:t>
            </a:r>
            <a:endParaRPr lang="cs-CZ" sz="2000" dirty="0"/>
          </a:p>
          <a:p>
            <a:pPr>
              <a:buFont typeface="Wingdings" panose="05000000000000000000" pitchFamily="2" charset="2"/>
              <a:buChar char="Ø"/>
            </a:pPr>
            <a:r>
              <a:rPr lang="cs-CZ" sz="2000" dirty="0"/>
              <a:t>Součástí odůvodnění společného povolení je také </a:t>
            </a:r>
            <a:r>
              <a:rPr lang="cs-CZ" sz="2000" b="1" dirty="0"/>
              <a:t>informace o zapracovaných podmínkách a odůvodnění závazného stanoviska k posouzení vlivů na životní prostředí</a:t>
            </a:r>
            <a:r>
              <a:rPr lang="cs-CZ" sz="2000" dirty="0"/>
              <a:t>; připomínky veřejnosti a účastníků řízení, které </a:t>
            </a:r>
            <a:r>
              <a:rPr lang="cs-CZ" sz="2000" b="1" dirty="0"/>
              <a:t>nebyly vypořádány v odůvodnění závazného stanoviska </a:t>
            </a:r>
            <a:r>
              <a:rPr lang="cs-CZ" sz="2000" dirty="0"/>
              <a:t>k posouzení vlivů na životní prostředí, </a:t>
            </a:r>
            <a:r>
              <a:rPr lang="cs-CZ" sz="2000" b="1" dirty="0"/>
              <a:t>musí být v odůvodnění územního rozhodnutí vyhodnoceny samostatně</a:t>
            </a:r>
            <a:r>
              <a:rPr lang="cs-CZ" sz="2000" dirty="0"/>
              <a:t>. </a:t>
            </a:r>
          </a:p>
          <a:p>
            <a:pPr>
              <a:buFont typeface="Wingdings" panose="05000000000000000000" pitchFamily="2" charset="2"/>
              <a:buChar char="Ø"/>
            </a:pPr>
            <a:r>
              <a:rPr lang="cs-CZ" sz="2000" b="1" dirty="0"/>
              <a:t>Společné povolení platí 2 roky ode dne nabytí právní moci, nestanoví-li stavební úřad v odůvodněných případech lhůtu delší, nejdéle však 5 let. </a:t>
            </a:r>
            <a:endParaRPr lang="cs-CZ" sz="2000" dirty="0"/>
          </a:p>
          <a:p>
            <a:pPr>
              <a:buFont typeface="Wingdings" panose="05000000000000000000" pitchFamily="2" charset="2"/>
              <a:buChar char="Ø"/>
            </a:pPr>
            <a:endParaRPr lang="cs-CZ" sz="2000" dirty="0"/>
          </a:p>
          <a:p>
            <a:pPr marL="0" indent="0">
              <a:buNone/>
            </a:pPr>
            <a:r>
              <a:rPr lang="cs-CZ" sz="2000" b="1" dirty="0"/>
              <a:t>§ 94y odst. 1 a 2</a:t>
            </a:r>
          </a:p>
          <a:p>
            <a:pPr marL="0" indent="0">
              <a:buNone/>
            </a:pPr>
            <a:endParaRPr lang="cs-CZ" sz="2000" dirty="0"/>
          </a:p>
          <a:p>
            <a:pPr marL="0" indent="0">
              <a:buNone/>
            </a:pPr>
            <a:endParaRPr lang="cs-CZ" sz="2000" dirty="0"/>
          </a:p>
          <a:p>
            <a:pPr marL="0" indent="0">
              <a:buNone/>
            </a:pPr>
            <a:endParaRPr lang="cs-CZ" sz="2000" dirty="0"/>
          </a:p>
        </p:txBody>
      </p:sp>
    </p:spTree>
    <p:extLst>
      <p:ext uri="{BB962C8B-B14F-4D97-AF65-F5344CB8AC3E}">
        <p14:creationId xmlns:p14="http://schemas.microsoft.com/office/powerpoint/2010/main" val="25630605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u="sng" dirty="0"/>
              <a:t>Spojení procesů posuzování EIA s územním a stavebním řízení § 94q – 94z</a:t>
            </a:r>
            <a:endParaRPr lang="cs-CZ" sz="3600"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sz="3600" b="1" u="sng" dirty="0"/>
              <a:t>Zásady postupu II. fáze:  </a:t>
            </a:r>
            <a:r>
              <a:rPr lang="cs-CZ" sz="3600" b="1" dirty="0"/>
              <a:t>pokračování</a:t>
            </a:r>
          </a:p>
          <a:p>
            <a:pPr marL="0" indent="0">
              <a:buNone/>
            </a:pPr>
            <a:r>
              <a:rPr lang="cs-CZ" dirty="0"/>
              <a:t>Stavebníkovi byla </a:t>
            </a:r>
            <a:r>
              <a:rPr lang="cs-CZ" b="1" dirty="0"/>
              <a:t>uložena kompenzační opatření </a:t>
            </a:r>
            <a:r>
              <a:rPr lang="cs-CZ" dirty="0"/>
              <a:t>podle z. č. 114/1992 Sb., o ochraně přírody a krajiny</a:t>
            </a:r>
          </a:p>
          <a:p>
            <a:pPr>
              <a:buFont typeface="Wingdings" panose="05000000000000000000" pitchFamily="2" charset="2"/>
              <a:buChar char="Ø"/>
            </a:pPr>
            <a:r>
              <a:rPr lang="cs-CZ" sz="3600" b="1" dirty="0"/>
              <a:t>Pokud byla uložena stavebníkovi kompenzační opatření podle zákona o ochraně přírody a krajiny, stavební úřad ve výroku společného povolení stanoví, že toto rozhodnutí je vykonatelné dnem vydání vyjádření orgánu ochrany přírody o potvrzení zajištění kompenzačních opatření; po dobu pozastavení vykonatelnosti neběží lhůta platnosti společného povolení. Odklad vykonatelnosti společného povolení se nevztahuje na možnost získání potřebných práv k realizaci stavebního záměru včetně vyvlastnění podle platného společného povolení. </a:t>
            </a:r>
            <a:endParaRPr lang="cs-CZ" sz="3600" dirty="0"/>
          </a:p>
          <a:p>
            <a:pPr>
              <a:buFont typeface="Wingdings" panose="05000000000000000000" pitchFamily="2" charset="2"/>
              <a:buChar char="Ø"/>
            </a:pPr>
            <a:r>
              <a:rPr lang="cs-CZ" sz="3600" dirty="0"/>
              <a:t>po dobu pozastavení vykonatelnosti společného povolení neběží lhůta jeho platnosti</a:t>
            </a:r>
          </a:p>
          <a:p>
            <a:pPr marL="0" indent="0">
              <a:buNone/>
            </a:pPr>
            <a:r>
              <a:rPr lang="cs-CZ" sz="3600" dirty="0"/>
              <a:t>  </a:t>
            </a:r>
          </a:p>
          <a:p>
            <a:pPr marL="0" indent="0">
              <a:buNone/>
            </a:pPr>
            <a:r>
              <a:rPr lang="cs-CZ" b="1" dirty="0"/>
              <a:t>§ 94y odst. 3 a § 94z odst. 2</a:t>
            </a:r>
            <a:endParaRPr lang="cs-CZ" dirty="0"/>
          </a:p>
          <a:p>
            <a:pPr marL="0" indent="0">
              <a:buNone/>
            </a:pPr>
            <a:endParaRPr lang="cs-CZ" dirty="0"/>
          </a:p>
        </p:txBody>
      </p:sp>
    </p:spTree>
    <p:extLst>
      <p:ext uri="{BB962C8B-B14F-4D97-AF65-F5344CB8AC3E}">
        <p14:creationId xmlns:p14="http://schemas.microsoft.com/office/powerpoint/2010/main" val="7002701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p:txBody>
          <a:bodyPr/>
          <a:lstStyle/>
          <a:p>
            <a:pPr marL="0" indent="0">
              <a:buNone/>
            </a:pPr>
            <a:r>
              <a:rPr lang="cs-CZ" b="1" u="sng" dirty="0"/>
              <a:t>Zásady postupu II. fáze:  </a:t>
            </a:r>
            <a:r>
              <a:rPr lang="cs-CZ" b="1" dirty="0"/>
              <a:t>pokračování</a:t>
            </a:r>
          </a:p>
          <a:p>
            <a:pPr marL="0" indent="0">
              <a:buNone/>
            </a:pPr>
            <a:r>
              <a:rPr lang="cs-CZ" b="1" dirty="0"/>
              <a:t>Zamítnutí žádosti o společné povolení</a:t>
            </a:r>
          </a:p>
          <a:p>
            <a:pPr>
              <a:buFont typeface="Wingdings" panose="05000000000000000000" pitchFamily="2" charset="2"/>
              <a:buChar char="Ø"/>
            </a:pPr>
            <a:r>
              <a:rPr lang="cs-CZ" b="1" dirty="0"/>
              <a:t>Není-li stavební záměr v souladu s požadavky uvedenými v § 94p </a:t>
            </a:r>
          </a:p>
          <a:p>
            <a:pPr>
              <a:buFont typeface="Wingdings" panose="05000000000000000000" pitchFamily="2" charset="2"/>
              <a:buChar char="Ø"/>
            </a:pPr>
            <a:r>
              <a:rPr lang="cs-CZ" b="1" dirty="0"/>
              <a:t>jestliže by provedením stavebního záměru mohly být ohroženy zájmy chráněné tímto zákonem nebo zvláštními právními předpisy</a:t>
            </a:r>
          </a:p>
          <a:p>
            <a:pPr marL="0" indent="0">
              <a:buNone/>
            </a:pPr>
            <a:r>
              <a:rPr lang="cs-CZ" b="1" dirty="0"/>
              <a:t>§ 94y odst. 4 </a:t>
            </a:r>
          </a:p>
          <a:p>
            <a:pPr marL="0" indent="0">
              <a:buNone/>
            </a:pPr>
            <a:endParaRPr lang="cs-CZ" dirty="0"/>
          </a:p>
        </p:txBody>
      </p:sp>
    </p:spTree>
    <p:extLst>
      <p:ext uri="{BB962C8B-B14F-4D97-AF65-F5344CB8AC3E}">
        <p14:creationId xmlns:p14="http://schemas.microsoft.com/office/powerpoint/2010/main" val="30842539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p:txBody>
          <a:bodyPr>
            <a:normAutofit lnSpcReduction="10000"/>
          </a:bodyPr>
          <a:lstStyle/>
          <a:p>
            <a:pPr marL="0" indent="0">
              <a:buNone/>
            </a:pPr>
            <a:r>
              <a:rPr lang="cs-CZ" b="1" u="sng" dirty="0"/>
              <a:t>Zásady postupu II. fáze:  </a:t>
            </a:r>
            <a:r>
              <a:rPr lang="cs-CZ" b="1" dirty="0"/>
              <a:t>pokračování</a:t>
            </a:r>
          </a:p>
          <a:p>
            <a:pPr>
              <a:buFont typeface="Wingdings" panose="05000000000000000000" pitchFamily="2" charset="2"/>
              <a:buChar char="Ø"/>
            </a:pPr>
            <a:r>
              <a:rPr lang="cs-CZ" sz="2600" b="1" dirty="0"/>
              <a:t>Shledá-li ministerstvo, že obsah společného povolení vydaného stavebním úřadem uvedeným v § 15 odst. 1 písm. b) až d) nebo v § 16 odst. 2 písm. d) je v rozporu s obsahem závazného stanoviska vydaného podle § 96b, je oprávněno podat z tohoto důvodu proti společnému povolení ve lhůtě 6 měsíců ode dne jeho právní moci žalobu ve správním soudnictví</a:t>
            </a:r>
            <a:r>
              <a:rPr lang="cs-CZ" b="1" dirty="0"/>
              <a:t>. </a:t>
            </a:r>
          </a:p>
          <a:p>
            <a:pPr marL="0" indent="0">
              <a:buNone/>
            </a:pPr>
            <a:endParaRPr lang="cs-CZ" b="1" dirty="0"/>
          </a:p>
          <a:p>
            <a:pPr marL="0" indent="0">
              <a:buNone/>
            </a:pPr>
            <a:r>
              <a:rPr lang="cs-CZ" b="1" dirty="0"/>
              <a:t>§ 94y odst. 7</a:t>
            </a:r>
            <a:endParaRPr lang="cs-CZ" dirty="0"/>
          </a:p>
        </p:txBody>
      </p:sp>
    </p:spTree>
    <p:extLst>
      <p:ext uri="{BB962C8B-B14F-4D97-AF65-F5344CB8AC3E}">
        <p14:creationId xmlns:p14="http://schemas.microsoft.com/office/powerpoint/2010/main" val="31859851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t>Spojení procesů posuzování EIA s územním a stavebním řízení § 94q – 94z</a:t>
            </a:r>
            <a:endParaRPr lang="cs-CZ" sz="3200" dirty="0"/>
          </a:p>
        </p:txBody>
      </p:sp>
      <p:sp>
        <p:nvSpPr>
          <p:cNvPr id="3" name="Zástupný symbol pro obsah 2"/>
          <p:cNvSpPr>
            <a:spLocks noGrp="1"/>
          </p:cNvSpPr>
          <p:nvPr>
            <p:ph idx="1"/>
          </p:nvPr>
        </p:nvSpPr>
        <p:spPr/>
        <p:txBody>
          <a:bodyPr>
            <a:normAutofit/>
          </a:bodyPr>
          <a:lstStyle/>
          <a:p>
            <a:pPr marL="0" indent="0">
              <a:buNone/>
            </a:pPr>
            <a:r>
              <a:rPr lang="cs-CZ" sz="2400" dirty="0"/>
              <a:t>Společné povolení pozbývá platnosti</a:t>
            </a:r>
          </a:p>
          <a:p>
            <a:pPr>
              <a:buFont typeface="Wingdings" panose="05000000000000000000" pitchFamily="2" charset="2"/>
              <a:buChar char="Ø"/>
            </a:pPr>
            <a:r>
              <a:rPr lang="cs-CZ" sz="2400" b="1" dirty="0"/>
              <a:t>jestliže stavba nebyla zahájena v době jeho platnosti </a:t>
            </a:r>
          </a:p>
          <a:p>
            <a:pPr>
              <a:buFont typeface="Wingdings" panose="05000000000000000000" pitchFamily="2" charset="2"/>
              <a:buChar char="Ø"/>
            </a:pPr>
            <a:r>
              <a:rPr lang="cs-CZ" sz="2400" b="1" dirty="0"/>
              <a:t>dnem, kdy stavební úřad obdrží oznámení stavebníka o tom, že od provedení svého stavebního záměru upouští; to neplatí, jestliže stavba již byla zahájena. </a:t>
            </a:r>
          </a:p>
          <a:p>
            <a:pPr marL="0" indent="0">
              <a:buNone/>
            </a:pPr>
            <a:r>
              <a:rPr lang="cs-CZ" sz="2400" dirty="0"/>
              <a:t>Prodloužení platnosti společného povolení</a:t>
            </a:r>
          </a:p>
          <a:p>
            <a:pPr>
              <a:buFont typeface="Wingdings" panose="05000000000000000000" pitchFamily="2" charset="2"/>
              <a:buChar char="Ø"/>
            </a:pPr>
            <a:r>
              <a:rPr lang="cs-CZ" sz="2400" b="1" dirty="0"/>
              <a:t>na odůvodněnou žádost stavebníka podanou před jejím uplynutím. Podáním žádosti se staví běh lhůty platnosti společného povolení. </a:t>
            </a:r>
          </a:p>
          <a:p>
            <a:pPr marL="0" indent="0">
              <a:buNone/>
            </a:pPr>
            <a:r>
              <a:rPr lang="cs-CZ" sz="2400" b="1" dirty="0"/>
              <a:t>§ 94z odst. 2</a:t>
            </a:r>
            <a:endParaRPr lang="cs-CZ" sz="2400" dirty="0"/>
          </a:p>
        </p:txBody>
      </p:sp>
    </p:spTree>
    <p:extLst>
      <p:ext uri="{BB962C8B-B14F-4D97-AF65-F5344CB8AC3E}">
        <p14:creationId xmlns:p14="http://schemas.microsoft.com/office/powerpoint/2010/main" val="19104144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Společný územní souhlas a souhlas s provedením stavby - § 96a</a:t>
            </a:r>
          </a:p>
        </p:txBody>
      </p:sp>
      <p:sp>
        <p:nvSpPr>
          <p:cNvPr id="3" name="Zástupný symbol pro obsah 2"/>
          <p:cNvSpPr>
            <a:spLocks noGrp="1"/>
          </p:cNvSpPr>
          <p:nvPr>
            <p:ph idx="1"/>
          </p:nvPr>
        </p:nvSpPr>
        <p:spPr/>
        <p:txBody>
          <a:bodyPr>
            <a:normAutofit lnSpcReduction="10000"/>
          </a:bodyPr>
          <a:lstStyle/>
          <a:p>
            <a:pPr marL="0" indent="0">
              <a:buNone/>
            </a:pPr>
            <a:r>
              <a:rPr lang="cs-CZ" sz="2400" b="1" dirty="0"/>
              <a:t>Společný územní souhlas a souhlas s provedením ohlášeného stavebního záměru </a:t>
            </a:r>
          </a:p>
          <a:p>
            <a:pPr>
              <a:buFont typeface="Wingdings" panose="05000000000000000000" pitchFamily="2" charset="2"/>
              <a:buChar char="Ø"/>
            </a:pPr>
            <a:r>
              <a:rPr lang="cs-CZ" sz="2000" b="1" dirty="0"/>
              <a:t>U staveb v působnosti obecného stavebního úřadu, staveb vymezených v § 15 odst. 1 písm. b) až d), staveb vymezených v § 16 odst. 2 písm. d), </a:t>
            </a:r>
            <a:r>
              <a:rPr lang="cs-CZ" sz="2000" b="1" u="sng" dirty="0"/>
              <a:t>lze vydat společný územní souhlas a souhlas s provedením ohlášeného stavebního záměru (dále jen „společný souhlas“), </a:t>
            </a:r>
            <a:r>
              <a:rPr lang="cs-CZ" sz="2000" b="1" dirty="0"/>
              <a:t>kterým se stavba umisťuje a povoluje. Příslušným k vydání společného souhlasu je stavební úřad příslušný k povolení stavby podle § 13 odst. 1, § 15 odst. 1 písm. b) až d) nebo § 16 odst. 2 písm. d). </a:t>
            </a:r>
          </a:p>
          <a:p>
            <a:pPr>
              <a:buFont typeface="Wingdings" panose="05000000000000000000" pitchFamily="2" charset="2"/>
              <a:buChar char="Ø"/>
            </a:pPr>
            <a:r>
              <a:rPr lang="cs-CZ" sz="2000" b="1" dirty="0"/>
              <a:t>Podá-li stavebník oznámení záměru podle § 96 a ohlášení stavebního záměru podle § 105 (dále jen „společné oznámení záměru“), vydá stavební úřad společný souhlas, za předpokladu, že </a:t>
            </a:r>
            <a:r>
              <a:rPr lang="cs-CZ" sz="2000" b="1" u="sng" dirty="0"/>
              <a:t>jsou splněny požadavky a podmínky § 96 a 105.</a:t>
            </a:r>
            <a:r>
              <a:rPr lang="cs-CZ" sz="2000" b="1" dirty="0"/>
              <a:t> Ke společnému oznámení záměru stavebník připojí doklady podle § 96 odst. 3 písm. a) až e) a dokumentaci podle povahy záměru uvedenou v § 105 odst. 2 až 6. </a:t>
            </a:r>
          </a:p>
        </p:txBody>
      </p:sp>
    </p:spTree>
    <p:extLst>
      <p:ext uri="{BB962C8B-B14F-4D97-AF65-F5344CB8AC3E}">
        <p14:creationId xmlns:p14="http://schemas.microsoft.com/office/powerpoint/2010/main" val="26715246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Společný územní souhlas a souhlas s provedením stavby - § 96a -pokračování</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Ø"/>
            </a:pPr>
            <a:r>
              <a:rPr lang="cs-CZ" sz="2400" dirty="0"/>
              <a:t>Společný souhlas se doručuje </a:t>
            </a:r>
            <a:r>
              <a:rPr lang="cs-CZ" sz="2400" b="1" dirty="0"/>
              <a:t>vlastníku pozemku- odst. 4</a:t>
            </a:r>
          </a:p>
          <a:p>
            <a:pPr>
              <a:buFont typeface="Wingdings" panose="05000000000000000000" pitchFamily="2" charset="2"/>
              <a:buChar char="Ø"/>
            </a:pPr>
            <a:r>
              <a:rPr lang="cs-CZ" sz="2400" dirty="0"/>
              <a:t>Vlastníku pozemku nebo stavby pokud není stavebníkem SÚ doručuje společný souhlas </a:t>
            </a:r>
            <a:r>
              <a:rPr lang="cs-CZ" sz="2400" b="1" dirty="0"/>
              <a:t>spolu s ověřenou dokumentací nebo PD – odst. 1</a:t>
            </a:r>
          </a:p>
          <a:p>
            <a:pPr>
              <a:buFont typeface="Wingdings" panose="05000000000000000000" pitchFamily="2" charset="2"/>
              <a:buChar char="Ø"/>
            </a:pPr>
            <a:r>
              <a:rPr lang="cs-CZ" sz="2400" b="1" dirty="0"/>
              <a:t>Nemá-li společné oznámení záměru předepsané náležitosti nebo trpí-li jinými vadami, pomůže stavební úřad stavebníkovi nedostatky odstranit na místě nebo jej vyzve k jejich odstranění, poskytne mu k tomu přiměřenou lhůtu a poučí jej o následcích neodstranění nedostatků v této lhůtě – odst. 5</a:t>
            </a:r>
          </a:p>
          <a:p>
            <a:pPr marL="0" indent="0">
              <a:buNone/>
            </a:pPr>
            <a:r>
              <a:rPr lang="cs-CZ" sz="2400" b="1" dirty="0"/>
              <a:t> </a:t>
            </a:r>
            <a:endParaRPr lang="cs-CZ" sz="2400" dirty="0"/>
          </a:p>
        </p:txBody>
      </p:sp>
    </p:spTree>
    <p:extLst>
      <p:ext uri="{BB962C8B-B14F-4D97-AF65-F5344CB8AC3E}">
        <p14:creationId xmlns:p14="http://schemas.microsoft.com/office/powerpoint/2010/main" val="39662289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47"/>
            <a:ext cx="8229600" cy="922114"/>
          </a:xfrm>
        </p:spPr>
        <p:txBody>
          <a:bodyPr/>
          <a:lstStyle/>
          <a:p>
            <a:r>
              <a:rPr lang="cs-CZ" b="1" dirty="0"/>
              <a:t>Společný souhlas</a:t>
            </a:r>
          </a:p>
        </p:txBody>
      </p:sp>
      <p:sp>
        <p:nvSpPr>
          <p:cNvPr id="3" name="Zástupný symbol pro obsah 2"/>
          <p:cNvSpPr>
            <a:spLocks noGrp="1"/>
          </p:cNvSpPr>
          <p:nvPr>
            <p:ph idx="1"/>
          </p:nvPr>
        </p:nvSpPr>
        <p:spPr>
          <a:xfrm>
            <a:off x="457200" y="1196752"/>
            <a:ext cx="8229600" cy="5544616"/>
          </a:xfrm>
        </p:spPr>
        <p:txBody>
          <a:bodyPr>
            <a:normAutofit fontScale="47500" lnSpcReduction="20000"/>
          </a:bodyPr>
          <a:lstStyle/>
          <a:p>
            <a:pPr marL="0" lvl="0" indent="0">
              <a:buNone/>
            </a:pPr>
            <a:r>
              <a:rPr lang="cs-CZ" sz="3800" b="1" dirty="0"/>
              <a:t>§ 96a odst. 4 SZ – nový text: „</a:t>
            </a:r>
            <a:r>
              <a:rPr lang="cs-CZ" sz="3800" b="1" i="1" dirty="0"/>
              <a:t>Stavebníkovi a vlastníkovi pozemku nebo stavby, pokud není stavebníkem, se společný souhlas doručuje spolu s ověřenou dokumentací nebo projektovou dokumentací“- </a:t>
            </a:r>
            <a:r>
              <a:rPr lang="cs-CZ" sz="3800" b="1" dirty="0"/>
              <a:t>Znamená to tedy, že stavebník musí předložit při společném souhlasu více vyhotovení dokumentace, než při ohlášení? Není výjimkou, že stavba je umístěna na více pozemcích různých vlastníků (např. rodinný dům  + přípojky inženýrských sítí). Ověřená dokumentace se bude zasílat i vlastníkovi pozemku na němž je umístěna např. vodovodní přípojka k rodinnému domu? Při územním souhlasu se nedoručuje ověřený situační výkres vlastníkovi pozemku a při ohlášení se ověřená dokumentace rovněž nedoručuje vlastníkovi pozemku.</a:t>
            </a:r>
          </a:p>
          <a:p>
            <a:r>
              <a:rPr lang="cs-CZ" sz="4200" dirty="0"/>
              <a:t>Ano máte pravdu, že v případě územního souhlasu nebo ohlášení se ověřená dokumentace nebo projektová dokumentace </a:t>
            </a:r>
            <a:r>
              <a:rPr lang="cs-CZ" sz="4200" u="sng" dirty="0"/>
              <a:t>nedoručuje vlastníkovi pozemku</a:t>
            </a:r>
            <a:r>
              <a:rPr lang="cs-CZ" sz="4200" dirty="0"/>
              <a:t> </a:t>
            </a:r>
            <a:r>
              <a:rPr lang="cs-CZ" sz="4200" strike="sngStrike" dirty="0"/>
              <a:t>ani stavby</a:t>
            </a:r>
            <a:r>
              <a:rPr lang="cs-CZ" sz="4200" dirty="0"/>
              <a:t>, pokud není stavebníkem. V případě společného souhlasu je tomu však jinak, protože  v </a:t>
            </a:r>
            <a:r>
              <a:rPr lang="cs-CZ" sz="4200" dirty="0" err="1"/>
              <a:t>ust</a:t>
            </a:r>
            <a:r>
              <a:rPr lang="cs-CZ" sz="4200" dirty="0"/>
              <a:t>. § 96a v odst. 4 je výslovně uvedeno, že společný souhlas se spolu s ověřenou dokumentací, nebo projektovou dokumentací doručuje kromě stavebníka </a:t>
            </a:r>
            <a:r>
              <a:rPr lang="cs-CZ" sz="4200" u="sng" dirty="0"/>
              <a:t>též vlastníkovi pozemku nebo stavby, pokud není stavebníkem</a:t>
            </a:r>
            <a:r>
              <a:rPr lang="cs-CZ" sz="4200" dirty="0"/>
              <a:t>, tzn., že v případě umístění přípojky na pozemku jiného vlastníka se toto uplatní, a proto stavebník musí k žádosti o vydání společného souhlasu doložit další pare dokumentace nebo projektové dokumentace, pokud svůj stavební záměr umisťuje na pozemku nebo stavbě jiného vlastníka.  </a:t>
            </a:r>
          </a:p>
          <a:p>
            <a:pPr marL="0" indent="0">
              <a:buNone/>
            </a:pPr>
            <a:r>
              <a:rPr lang="cs-CZ" sz="3800" dirty="0"/>
              <a:t> </a:t>
            </a:r>
          </a:p>
          <a:p>
            <a:endParaRPr lang="cs-CZ" dirty="0"/>
          </a:p>
        </p:txBody>
      </p:sp>
    </p:spTree>
    <p:extLst>
      <p:ext uri="{BB962C8B-B14F-4D97-AF65-F5344CB8AC3E}">
        <p14:creationId xmlns:p14="http://schemas.microsoft.com/office/powerpoint/2010/main" val="97086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a:xfrm>
            <a:off x="457200" y="1412776"/>
            <a:ext cx="8229600" cy="5040560"/>
          </a:xfrm>
        </p:spPr>
        <p:txBody>
          <a:bodyPr>
            <a:normAutofit fontScale="70000" lnSpcReduction="20000"/>
          </a:bodyPr>
          <a:lstStyle/>
          <a:p>
            <a:pPr marL="0" indent="0">
              <a:buNone/>
            </a:pPr>
            <a:r>
              <a:rPr lang="cs-CZ" b="1" dirty="0"/>
              <a:t>Společné územní a stavební řízení - § 94j – 94p</a:t>
            </a:r>
            <a:endParaRPr lang="cs-CZ" b="1" u="sng" dirty="0"/>
          </a:p>
          <a:p>
            <a:pPr marL="514350" indent="-514350">
              <a:buAutoNum type="arabicPeriod" startAt="2"/>
            </a:pPr>
            <a:r>
              <a:rPr lang="cs-CZ" b="1" u="sng" dirty="0"/>
              <a:t>Speciální stavba </a:t>
            </a:r>
            <a:r>
              <a:rPr lang="cs-CZ" b="1" dirty="0"/>
              <a:t>(§ 15):</a:t>
            </a:r>
          </a:p>
          <a:p>
            <a:r>
              <a:rPr lang="cs-CZ" dirty="0"/>
              <a:t>stavba letecká</a:t>
            </a:r>
          </a:p>
          <a:p>
            <a:r>
              <a:rPr lang="cs-CZ" dirty="0"/>
              <a:t>stavba dráhy - § 15 odst. 1 písm. b), </a:t>
            </a:r>
            <a:r>
              <a:rPr lang="cs-CZ" dirty="0">
                <a:solidFill>
                  <a:srgbClr val="FF0000"/>
                </a:solidFill>
              </a:rPr>
              <a:t>vypuštěny stavby na dráze, včetně zařízení na dráze tzn. tyto spadají do působnosti obecného SÚ</a:t>
            </a:r>
          </a:p>
          <a:p>
            <a:r>
              <a:rPr lang="cs-CZ" dirty="0"/>
              <a:t>stavba pozemní komunikace - § 15 odst. 1 písm. c) </a:t>
            </a:r>
            <a:endParaRPr lang="cs-CZ" dirty="0">
              <a:solidFill>
                <a:srgbClr val="FF0000"/>
              </a:solidFill>
            </a:endParaRPr>
          </a:p>
          <a:p>
            <a:r>
              <a:rPr lang="cs-CZ" dirty="0"/>
              <a:t>stavba vodního díla - § 15 odst. 1 písm. d)</a:t>
            </a:r>
          </a:p>
          <a:p>
            <a:pPr>
              <a:buFont typeface="Wingdings" panose="05000000000000000000" pitchFamily="2" charset="2"/>
              <a:buChar char="Ø"/>
            </a:pPr>
            <a:r>
              <a:rPr lang="cs-CZ" dirty="0"/>
              <a:t>V pochybnostech je určující stanovisko přísl. speciálního SÚ - § 15 odst. 3  </a:t>
            </a:r>
          </a:p>
          <a:p>
            <a:pPr marL="0" indent="0">
              <a:buNone/>
            </a:pPr>
            <a:r>
              <a:rPr lang="cs-CZ" b="1" dirty="0"/>
              <a:t>příslušný k vedení řízení </a:t>
            </a:r>
            <a:r>
              <a:rPr lang="cs-CZ" b="1" u="sng" dirty="0"/>
              <a:t>speciální SÚ</a:t>
            </a:r>
          </a:p>
          <a:p>
            <a:r>
              <a:rPr lang="cs-CZ" dirty="0"/>
              <a:t>úřad územního plánování v postavení DO</a:t>
            </a:r>
          </a:p>
          <a:p>
            <a:pPr>
              <a:buFont typeface="Wingdings" panose="05000000000000000000" pitchFamily="2" charset="2"/>
              <a:buChar char="Ø"/>
            </a:pPr>
            <a:r>
              <a:rPr lang="cs-CZ" dirty="0"/>
              <a:t>vydává závazné stanovisko (§96b SZ)</a:t>
            </a:r>
          </a:p>
          <a:p>
            <a:pPr marL="0" indent="0">
              <a:buNone/>
            </a:pPr>
            <a:r>
              <a:rPr lang="cs-CZ" b="1" dirty="0">
                <a:solidFill>
                  <a:srgbClr val="FF0000"/>
                </a:solidFill>
              </a:rPr>
              <a:t>nevztahuje se pro stavby letecké - § 15 odst. 1 písm. a)</a:t>
            </a:r>
          </a:p>
          <a:p>
            <a:pPr marL="0" indent="0">
              <a:buNone/>
            </a:pPr>
            <a:r>
              <a:rPr lang="cs-CZ" b="1" dirty="0"/>
              <a:t>§ 94j odst. 1</a:t>
            </a:r>
          </a:p>
          <a:p>
            <a:pPr marL="0" indent="0">
              <a:buNone/>
            </a:pPr>
            <a:endParaRPr lang="cs-CZ" dirty="0"/>
          </a:p>
        </p:txBody>
      </p:sp>
    </p:spTree>
    <p:extLst>
      <p:ext uri="{BB962C8B-B14F-4D97-AF65-F5344CB8AC3E}">
        <p14:creationId xmlns:p14="http://schemas.microsoft.com/office/powerpoint/2010/main" val="27300998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Společný souhlas souboru staveb</a:t>
            </a:r>
          </a:p>
        </p:txBody>
      </p:sp>
      <p:sp>
        <p:nvSpPr>
          <p:cNvPr id="3" name="Zástupný symbol pro obsah 2"/>
          <p:cNvSpPr>
            <a:spLocks noGrp="1"/>
          </p:cNvSpPr>
          <p:nvPr>
            <p:ph idx="1"/>
          </p:nvPr>
        </p:nvSpPr>
        <p:spPr>
          <a:xfrm>
            <a:off x="457200" y="1600200"/>
            <a:ext cx="8229600" cy="4997152"/>
          </a:xfrm>
        </p:spPr>
        <p:txBody>
          <a:bodyPr>
            <a:normAutofit/>
          </a:bodyPr>
          <a:lstStyle/>
          <a:p>
            <a:pPr marL="0" lvl="0" indent="0">
              <a:buNone/>
            </a:pPr>
            <a:r>
              <a:rPr lang="cs-CZ" sz="2400" b="1" dirty="0"/>
              <a:t>§ 96a SZ: Lze pro soubor staveb (např.: hlavní stavba RD, vedlejší stavba ČOV – dle zvláštního právního předpisu se jedná o ohlašovanou stavbu) vydat společný územní souhlas a souhlas s povedením ohlášeného stavebního záměru obecným stavebním úřadem, když není v tomto ustanovení výslovně určena příslušnost stavebního úřadu k vydání tohoto společného souhlasu?</a:t>
            </a:r>
          </a:p>
          <a:p>
            <a:r>
              <a:rPr lang="cs-CZ" sz="2100" dirty="0">
                <a:solidFill>
                  <a:srgbClr val="FF0000"/>
                </a:solidFill>
              </a:rPr>
              <a:t>nelze</a:t>
            </a:r>
          </a:p>
        </p:txBody>
      </p:sp>
    </p:spTree>
    <p:extLst>
      <p:ext uri="{BB962C8B-B14F-4D97-AF65-F5344CB8AC3E}">
        <p14:creationId xmlns:p14="http://schemas.microsoft.com/office/powerpoint/2010/main" val="4945867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Společný souhlas souboru staveb</a:t>
            </a:r>
          </a:p>
        </p:txBody>
      </p:sp>
      <p:sp>
        <p:nvSpPr>
          <p:cNvPr id="3" name="Zástupný symbol pro obsah 2"/>
          <p:cNvSpPr>
            <a:spLocks noGrp="1"/>
          </p:cNvSpPr>
          <p:nvPr>
            <p:ph idx="1"/>
          </p:nvPr>
        </p:nvSpPr>
        <p:spPr>
          <a:xfrm>
            <a:off x="457200" y="1600200"/>
            <a:ext cx="8229600" cy="5257800"/>
          </a:xfrm>
        </p:spPr>
        <p:txBody>
          <a:bodyPr>
            <a:normAutofit fontScale="55000" lnSpcReduction="20000"/>
          </a:bodyPr>
          <a:lstStyle/>
          <a:p>
            <a:pPr marL="0" lvl="0" indent="0">
              <a:buNone/>
            </a:pPr>
            <a:r>
              <a:rPr lang="cs-CZ" b="1" dirty="0"/>
              <a:t>Podle čeho se zde bude řídit příslušnost u souboru staveb? Bude to stejné jako u § 94j? Např.    RD + ČOV + studna + přípojky, </a:t>
            </a:r>
            <a:r>
              <a:rPr lang="cs-CZ" b="1" dirty="0" err="1"/>
              <a:t>atd</a:t>
            </a:r>
            <a:r>
              <a:rPr lang="cs-CZ" b="1" dirty="0"/>
              <a:t> – zde je jasné, že stavbou hlavní je RD – potom by vydával obecný   stavební úřad včetně ČOV a studny, anebo nelze vydat společný souhlas pro soubor staveb, když to § 96 neřeší? Stavebník pak bude žádat o společný souhlas zvlášť na RD, zvlášť na přípojky, zvlášť na studnu, zvlášť na ČOV, atd.?</a:t>
            </a:r>
          </a:p>
          <a:p>
            <a:pPr marL="0" lvl="0" indent="0">
              <a:buNone/>
            </a:pPr>
            <a:endParaRPr lang="cs-CZ" b="1" dirty="0"/>
          </a:p>
          <a:p>
            <a:pPr marL="0" indent="0">
              <a:buNone/>
            </a:pPr>
            <a:r>
              <a:rPr lang="cs-CZ" sz="4400" dirty="0"/>
              <a:t>Pokud jiný zvláštní předpis vylučuje u stavby v jeho působnosti zjednodušený povolovací postup, pak tuto stavbu nelze v rámci souboru staveb povolit ve zjednodušeném povolovacím postupu institutem společného souhlasu, a je nutné u této stavby jít samostatným povolovacím postupem u speciálního stavebního úřadu. Z uvedeného pak vyplývá, že pokud se vyskytne výše popsaná situace a stavebník by chtěl zrychlený povolovací postup takového souboru staveb, pak musí jít postupem společného územního a stavebního řízení zakončenému vydáním společného povolení.</a:t>
            </a:r>
          </a:p>
          <a:p>
            <a:pPr marL="0" indent="0">
              <a:buNone/>
            </a:pPr>
            <a:r>
              <a:rPr lang="cs-CZ" sz="4400" dirty="0"/>
              <a:t> </a:t>
            </a:r>
          </a:p>
          <a:p>
            <a:endParaRPr lang="cs-CZ" dirty="0"/>
          </a:p>
        </p:txBody>
      </p:sp>
    </p:spTree>
    <p:extLst>
      <p:ext uri="{BB962C8B-B14F-4D97-AF65-F5344CB8AC3E}">
        <p14:creationId xmlns:p14="http://schemas.microsoft.com/office/powerpoint/2010/main" val="6953502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Společný souhlas souboru staveb</a:t>
            </a:r>
          </a:p>
        </p:txBody>
      </p:sp>
      <p:sp>
        <p:nvSpPr>
          <p:cNvPr id="3" name="Zástupný symbol pro obsah 2"/>
          <p:cNvSpPr>
            <a:spLocks noGrp="1"/>
          </p:cNvSpPr>
          <p:nvPr>
            <p:ph idx="1"/>
          </p:nvPr>
        </p:nvSpPr>
        <p:spPr/>
        <p:txBody>
          <a:bodyPr>
            <a:normAutofit lnSpcReduction="10000"/>
          </a:bodyPr>
          <a:lstStyle/>
          <a:p>
            <a:pPr marL="0" lvl="0" indent="0">
              <a:buNone/>
            </a:pPr>
            <a:r>
              <a:rPr lang="cs-CZ" dirty="0"/>
              <a:t>§ 96a Společný souhlas – může vydat společný souhlas speciální stavební úřad i pro soubor staveb, kde k vydání povolení stavby hlavní je příslušný tento speciální stavební úřad. Právní úprava § 96a odst. 1 stavebního zákona je v tomto ohledu odlišná od právní úpravy Společného územního a stavebního řízení v ustanovení § 94j odst. 1 a 2.</a:t>
            </a:r>
          </a:p>
          <a:p>
            <a:pPr marL="0" indent="0">
              <a:buNone/>
            </a:pPr>
            <a:r>
              <a:rPr lang="cs-CZ" dirty="0">
                <a:solidFill>
                  <a:srgbClr val="FF0000"/>
                </a:solidFill>
              </a:rPr>
              <a:t>Ne nemůže </a:t>
            </a:r>
            <a:endParaRPr lang="cs-CZ" dirty="0">
              <a:solidFill>
                <a:srgbClr val="FF0000"/>
              </a:solidFill>
              <a:effectLst/>
            </a:endParaRPr>
          </a:p>
        </p:txBody>
      </p:sp>
    </p:spTree>
    <p:extLst>
      <p:ext uri="{BB962C8B-B14F-4D97-AF65-F5344CB8AC3E}">
        <p14:creationId xmlns:p14="http://schemas.microsoft.com/office/powerpoint/2010/main" val="39768971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778098"/>
          </a:xfrm>
        </p:spPr>
        <p:txBody>
          <a:bodyPr/>
          <a:lstStyle/>
          <a:p>
            <a:r>
              <a:rPr lang="cs-CZ" dirty="0"/>
              <a:t>Společný souhlas</a:t>
            </a:r>
          </a:p>
        </p:txBody>
      </p:sp>
      <p:sp>
        <p:nvSpPr>
          <p:cNvPr id="3" name="Zástupný symbol pro obsah 2"/>
          <p:cNvSpPr>
            <a:spLocks noGrp="1"/>
          </p:cNvSpPr>
          <p:nvPr>
            <p:ph idx="1"/>
          </p:nvPr>
        </p:nvSpPr>
        <p:spPr>
          <a:xfrm>
            <a:off x="457200" y="1124744"/>
            <a:ext cx="8229600" cy="5001419"/>
          </a:xfrm>
        </p:spPr>
        <p:txBody>
          <a:bodyPr>
            <a:normAutofit fontScale="70000" lnSpcReduction="20000"/>
          </a:bodyPr>
          <a:lstStyle/>
          <a:p>
            <a:pPr marL="0" lvl="0" indent="0" fontAlgn="base" hangingPunct="0">
              <a:buNone/>
            </a:pPr>
            <a:r>
              <a:rPr lang="cs-CZ" b="1" dirty="0"/>
              <a:t>§96a odst. 4 – SPOLEČNÝ SOUHLAS A DORUČOVÁNÍ OVĚŘENÉ DOKUMENTACE</a:t>
            </a:r>
          </a:p>
          <a:p>
            <a:pPr marL="0" indent="0">
              <a:buNone/>
            </a:pPr>
            <a:r>
              <a:rPr lang="cs-CZ" dirty="0"/>
              <a:t>Podle uvedeného ustanovení se „stavebníkovi a vlastníkovi pozemku nebo stavby, pokud není stavebníkem, společný souhlas doručuje spolu s ověřenou dokumentací nebo projektovou dokumentací“. Bude se tedy dokumentace doručovat také vlastníkům pozemků, na kterých jsou umístěny např. přípojky povolené v rámci společného souhlasu (např. pozemky místních komunikací ve vlastnictví obcí), popřípadě vlastníci přípojek (staveb), na které se bude stavba „připojovat“ odběrným zařízením (např. ČEZ)? </a:t>
            </a:r>
          </a:p>
          <a:p>
            <a:r>
              <a:rPr lang="cs-CZ" dirty="0"/>
              <a:t>Pokud se bude jednat o přípojky umisťované na pozemku jiného vlastníka, pak se těmto vlastníkům společný souhlas s ověřenou dokumentací nebo PD zasílat bude, tak to je v citovaném ustanovení novely stavebního zákona nastaveno. Pokud bude obec vlastníkem pozemku s komunikací, pak této obci je povinnost společný souhlas s dokumentací nebo PD zaslat. Vlastníkům technické a dopravní infrastruktury se ověřená dokumentace nebo PD zasílat nebude</a:t>
            </a:r>
          </a:p>
          <a:p>
            <a:endParaRPr lang="cs-CZ" dirty="0"/>
          </a:p>
          <a:p>
            <a:endParaRPr lang="cs-CZ" dirty="0"/>
          </a:p>
          <a:p>
            <a:endParaRPr lang="cs-CZ" dirty="0"/>
          </a:p>
        </p:txBody>
      </p:sp>
    </p:spTree>
    <p:extLst>
      <p:ext uri="{BB962C8B-B14F-4D97-AF65-F5344CB8AC3E}">
        <p14:creationId xmlns:p14="http://schemas.microsoft.com/office/powerpoint/2010/main" val="17583180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Povolování a ohlašování staveb</a:t>
            </a:r>
          </a:p>
        </p:txBody>
      </p:sp>
      <p:sp>
        <p:nvSpPr>
          <p:cNvPr id="3" name="Zástupný symbol pro obsah 2"/>
          <p:cNvSpPr>
            <a:spLocks noGrp="1"/>
          </p:cNvSpPr>
          <p:nvPr>
            <p:ph idx="1"/>
          </p:nvPr>
        </p:nvSpPr>
        <p:spPr>
          <a:xfrm>
            <a:off x="457200" y="1412776"/>
            <a:ext cx="8229600" cy="4896544"/>
          </a:xfrm>
        </p:spPr>
        <p:txBody>
          <a:bodyPr>
            <a:normAutofit fontScale="92500" lnSpcReduction="20000"/>
          </a:bodyPr>
          <a:lstStyle/>
          <a:p>
            <a:pPr marL="0" indent="0">
              <a:buNone/>
            </a:pPr>
            <a:r>
              <a:rPr lang="cs-CZ" sz="3000" dirty="0"/>
              <a:t>Jednoduché stavby, terénní úpravy a udržovací práce</a:t>
            </a:r>
            <a:r>
              <a:rPr lang="cs-CZ" sz="3000" b="1" dirty="0"/>
              <a:t>, </a:t>
            </a:r>
            <a:r>
              <a:rPr lang="cs-CZ" sz="3000" dirty="0"/>
              <a:t>u kterých </a:t>
            </a:r>
            <a:r>
              <a:rPr lang="cs-CZ" sz="3000" b="1" dirty="0"/>
              <a:t>postačí </a:t>
            </a:r>
            <a:r>
              <a:rPr lang="cs-CZ" sz="3000" dirty="0"/>
              <a:t>ohlášení - </a:t>
            </a:r>
            <a:r>
              <a:rPr lang="cs-CZ" sz="3000" b="1" dirty="0"/>
              <a:t>§ 105 -pokračování</a:t>
            </a:r>
          </a:p>
          <a:p>
            <a:pPr marL="0" indent="0">
              <a:buNone/>
            </a:pPr>
            <a:r>
              <a:rPr lang="cs-CZ" dirty="0"/>
              <a:t>K ohlášení stavby podle § 104 odst. 1 písm. a) až e) stavebník připojí projektovou dokumentaci, která obsahuje </a:t>
            </a:r>
          </a:p>
          <a:p>
            <a:pPr marL="0" indent="0">
              <a:buNone/>
            </a:pPr>
            <a:r>
              <a:rPr lang="cs-CZ" dirty="0"/>
              <a:t>a) průvodní zprávu, </a:t>
            </a:r>
          </a:p>
          <a:p>
            <a:pPr marL="0" indent="0">
              <a:buNone/>
            </a:pPr>
            <a:r>
              <a:rPr lang="cs-CZ" dirty="0"/>
              <a:t>b) souhrnnou technickou zprávu, </a:t>
            </a:r>
          </a:p>
          <a:p>
            <a:pPr marL="0" indent="0">
              <a:buNone/>
            </a:pPr>
            <a:r>
              <a:rPr lang="cs-CZ" b="1" dirty="0"/>
              <a:t>c) situační výkresy, </a:t>
            </a:r>
            <a:endParaRPr lang="cs-CZ" dirty="0"/>
          </a:p>
          <a:p>
            <a:pPr marL="0" indent="0">
              <a:buNone/>
            </a:pPr>
            <a:r>
              <a:rPr lang="pl-PL" b="1" dirty="0"/>
              <a:t>d) dokumentaci objektů a technických a    technologických zařízení, </a:t>
            </a:r>
            <a:endParaRPr lang="pl-PL" dirty="0"/>
          </a:p>
          <a:p>
            <a:pPr marL="0" indent="0">
              <a:buNone/>
            </a:pPr>
            <a:r>
              <a:rPr lang="cs-CZ" b="1" dirty="0"/>
              <a:t>e) dokladovou část. </a:t>
            </a:r>
            <a:endParaRPr lang="cs-CZ" dirty="0"/>
          </a:p>
        </p:txBody>
      </p:sp>
    </p:spTree>
    <p:extLst>
      <p:ext uri="{BB962C8B-B14F-4D97-AF65-F5344CB8AC3E}">
        <p14:creationId xmlns:p14="http://schemas.microsoft.com/office/powerpoint/2010/main" val="30637549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lstStyle/>
          <a:p>
            <a:r>
              <a:rPr lang="cs-CZ" dirty="0"/>
              <a:t>Povolování a ohlašování staveb</a:t>
            </a:r>
          </a:p>
        </p:txBody>
      </p:sp>
      <p:sp>
        <p:nvSpPr>
          <p:cNvPr id="3" name="Zástupný symbol pro obsah 2"/>
          <p:cNvSpPr>
            <a:spLocks noGrp="1"/>
          </p:cNvSpPr>
          <p:nvPr>
            <p:ph idx="1"/>
          </p:nvPr>
        </p:nvSpPr>
        <p:spPr/>
        <p:txBody>
          <a:bodyPr>
            <a:normAutofit lnSpcReduction="10000"/>
          </a:bodyPr>
          <a:lstStyle/>
          <a:p>
            <a:pPr marL="0" indent="0">
              <a:buNone/>
            </a:pPr>
            <a:r>
              <a:rPr lang="cs-CZ" sz="2400" dirty="0"/>
              <a:t>Jednoduché stavby, terénní úpravy a udržovací práce</a:t>
            </a:r>
            <a:r>
              <a:rPr lang="cs-CZ" sz="2400" b="1" dirty="0"/>
              <a:t>, </a:t>
            </a:r>
            <a:r>
              <a:rPr lang="cs-CZ" sz="2400" dirty="0"/>
              <a:t>u kterých </a:t>
            </a:r>
            <a:r>
              <a:rPr lang="cs-CZ" sz="2400" b="1" dirty="0"/>
              <a:t>postačí </a:t>
            </a:r>
            <a:r>
              <a:rPr lang="cs-CZ" sz="2400" dirty="0"/>
              <a:t>ohlášení - </a:t>
            </a:r>
            <a:r>
              <a:rPr lang="cs-CZ" sz="2400" b="1" dirty="0"/>
              <a:t>§ 106 –pokračování</a:t>
            </a:r>
          </a:p>
          <a:p>
            <a:pPr>
              <a:buFont typeface="Wingdings" panose="05000000000000000000" pitchFamily="2" charset="2"/>
              <a:buChar char="Ø"/>
            </a:pPr>
            <a:r>
              <a:rPr lang="cs-CZ" sz="2400" b="1" dirty="0"/>
              <a:t>Souhlas se doručuje stavebníkovi, vlastníkovi stavby, pokud není stavebníkem, osobám uvedeným v § 105 odst. 2 písm. f), a místně příslušnému obecnímu úřadu, pokud není stavebním úřadem, vyjma staveb v působnosti vojenského nebo jiného stavebního úřadu. Stavebníkovi, vlastníkovi stavby, pokud není stavebníkem, a místně příslušnému obecnímu úřadu, pokud není stavebním úřadem, se souhlas doručuje spolu s ověřenou dokumentací nebo projektovou dokumentací a stavebníkovi spolu se štítkem obsahujícím identifikační údaje o ohlášeném stavebním záměru. Souhlas nabývá právních účinků dnem doručení stavebníkovi. </a:t>
            </a:r>
          </a:p>
          <a:p>
            <a:pPr marL="0" indent="0">
              <a:buNone/>
            </a:pPr>
            <a:endParaRPr lang="cs-CZ" dirty="0"/>
          </a:p>
        </p:txBody>
      </p:sp>
    </p:spTree>
    <p:extLst>
      <p:ext uri="{BB962C8B-B14F-4D97-AF65-F5344CB8AC3E}">
        <p14:creationId xmlns:p14="http://schemas.microsoft.com/office/powerpoint/2010/main" val="41282851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417638"/>
          </a:xfrm>
        </p:spPr>
        <p:txBody>
          <a:bodyPr/>
          <a:lstStyle/>
          <a:p>
            <a:r>
              <a:rPr lang="cs-CZ" dirty="0"/>
              <a:t>Doručování ověřené dokumentace</a:t>
            </a:r>
          </a:p>
        </p:txBody>
      </p:sp>
      <p:sp>
        <p:nvSpPr>
          <p:cNvPr id="3" name="Zástupný symbol pro obsah 2"/>
          <p:cNvSpPr>
            <a:spLocks noGrp="1"/>
          </p:cNvSpPr>
          <p:nvPr>
            <p:ph idx="1"/>
          </p:nvPr>
        </p:nvSpPr>
        <p:spPr>
          <a:xfrm>
            <a:off x="457200" y="1268760"/>
            <a:ext cx="8229600" cy="5400600"/>
          </a:xfrm>
        </p:spPr>
        <p:txBody>
          <a:bodyPr>
            <a:normAutofit fontScale="62500" lnSpcReduction="20000"/>
          </a:bodyPr>
          <a:lstStyle/>
          <a:p>
            <a:pPr marL="0" lvl="0" indent="0">
              <a:buNone/>
            </a:pPr>
            <a:r>
              <a:rPr lang="cs-CZ" b="1" dirty="0"/>
              <a:t>Pokud jde dále o doručování ověřené dokumentace, má být zaslána také vlastníkovi pozemku, nicméně v souvisejícím ustanovení § 105 odst. 2 písm. e) stavebník k ohlášení připojuje další vyhotovení dokumentace </a:t>
            </a:r>
            <a:r>
              <a:rPr lang="cs-CZ" b="1" u="sng" dirty="0"/>
              <a:t>pouze v případě, není-li vlastníkem stavby, o vlastníkovi pozemku se zde však mlčí. </a:t>
            </a:r>
            <a:r>
              <a:rPr lang="cs-CZ" b="1" dirty="0"/>
              <a:t>Jaký má stavební úřad nástroj pro to, aby stavebník k žádosti předložil další vyhotovení dokumentace, které by poté stavební úřad mohl zaslat též vlastníkovi pozemku, byl-li by odlišný od vlastníka stavby.</a:t>
            </a:r>
          </a:p>
          <a:p>
            <a:r>
              <a:rPr lang="cs-CZ" dirty="0"/>
              <a:t>Ano </a:t>
            </a:r>
            <a:r>
              <a:rPr lang="cs-CZ" u="sng" dirty="0"/>
              <a:t>v případě ohlášení není z hlediska doručování souhlasu spolu s ověřenou dokumentací nebo PD vlastník pozemku uveden</a:t>
            </a:r>
            <a:r>
              <a:rPr lang="cs-CZ" dirty="0"/>
              <a:t>, a proto se vlastníku pozemku tyto výstupy nebudou doručovat, a protože vlastník pozemku není ani zmíněn v </a:t>
            </a:r>
            <a:r>
              <a:rPr lang="cs-CZ" dirty="0" err="1"/>
              <a:t>ust</a:t>
            </a:r>
            <a:r>
              <a:rPr lang="cs-CZ" dirty="0"/>
              <a:t>. § 105 odst. 2  </a:t>
            </a:r>
            <a:r>
              <a:rPr lang="cs-CZ" dirty="0" err="1"/>
              <a:t>písm.e</a:t>
            </a:r>
            <a:r>
              <a:rPr lang="cs-CZ" dirty="0"/>
              <a:t>) SZ, nelze po stavebníkovi vyžadovat doložení dalšího pare dokumentace nebo PD. K tomu na vysvětlenou z hlediska ochrany vlastnických práv je nutné uvést, že pokud se postupuje u stavebního záměru, který vyžaduje jak umístění tak i povolení, na pozemku v jeho vlastnictví pak ochrana jeho vlastnických práv z hlediska umístění stavebního záměru je ošetřena v </a:t>
            </a:r>
            <a:r>
              <a:rPr lang="cs-CZ" dirty="0" err="1"/>
              <a:t>ust</a:t>
            </a:r>
            <a:r>
              <a:rPr lang="cs-CZ" dirty="0"/>
              <a:t>. § 96 odst. 4, kdy je mu spolu s územním souhlasem zaslán také ověřený situační výkres, a tím je zajištěno aby měl i vizuální informaci o umisťovaném stavebním záměru na pozemku v jeho vlastnictví.</a:t>
            </a:r>
          </a:p>
          <a:p>
            <a:endParaRPr lang="cs-CZ" dirty="0"/>
          </a:p>
        </p:txBody>
      </p:sp>
    </p:spTree>
    <p:extLst>
      <p:ext uri="{BB962C8B-B14F-4D97-AF65-F5344CB8AC3E}">
        <p14:creationId xmlns:p14="http://schemas.microsoft.com/office/powerpoint/2010/main" val="30361449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Povolování a ohlašování staveb</a:t>
            </a:r>
          </a:p>
        </p:txBody>
      </p:sp>
      <p:sp>
        <p:nvSpPr>
          <p:cNvPr id="3" name="Zástupný symbol pro obsah 2"/>
          <p:cNvSpPr>
            <a:spLocks noGrp="1"/>
          </p:cNvSpPr>
          <p:nvPr>
            <p:ph idx="1"/>
          </p:nvPr>
        </p:nvSpPr>
        <p:spPr/>
        <p:txBody>
          <a:bodyPr>
            <a:normAutofit/>
          </a:bodyPr>
          <a:lstStyle/>
          <a:p>
            <a:pPr marL="0" indent="0">
              <a:buNone/>
            </a:pPr>
            <a:r>
              <a:rPr lang="cs-CZ" sz="2400" dirty="0"/>
              <a:t>Jednoduché stavby, terénní úpravy a udržovací práce</a:t>
            </a:r>
            <a:r>
              <a:rPr lang="cs-CZ" sz="2400" b="1" dirty="0"/>
              <a:t>, </a:t>
            </a:r>
            <a:r>
              <a:rPr lang="cs-CZ" sz="2400" dirty="0"/>
              <a:t>u kterých </a:t>
            </a:r>
            <a:r>
              <a:rPr lang="cs-CZ" sz="2400" b="1" dirty="0"/>
              <a:t>postačí </a:t>
            </a:r>
            <a:r>
              <a:rPr lang="cs-CZ" sz="2400" dirty="0"/>
              <a:t>ohlášení - </a:t>
            </a:r>
            <a:r>
              <a:rPr lang="cs-CZ" sz="2400" b="1" dirty="0"/>
              <a:t>§ 106 a 107 –pokračování</a:t>
            </a:r>
          </a:p>
          <a:p>
            <a:pPr>
              <a:buFont typeface="Wingdings" panose="05000000000000000000" pitchFamily="2" charset="2"/>
              <a:buChar char="Ø"/>
            </a:pPr>
            <a:r>
              <a:rPr lang="cs-CZ" sz="2400" b="1" dirty="0"/>
              <a:t>K přezkumnému řízení je příslušný správní orgán nadřízený stavebnímu úřadu, který souhlas vydal – § 106 odst. 2</a:t>
            </a:r>
          </a:p>
          <a:p>
            <a:pPr>
              <a:buFont typeface="Wingdings" panose="05000000000000000000" pitchFamily="2" charset="2"/>
              <a:buChar char="Ø"/>
            </a:pPr>
            <a:r>
              <a:rPr lang="cs-CZ" sz="2400" b="1" dirty="0"/>
              <a:t>Nemá-li ohlášení předepsané náležitosti nebo trpí-li jinými vadami, pomůže stavební úřad stavebníkovi nedostatky odstranit na místě nebo jej vyzve k jejich odstranění, poskytne mu k tomu přiměřenou lhůtu a poučí jej o následcích neodstranění nedostatků v této lhůtě - § 107 odst. 1 </a:t>
            </a:r>
          </a:p>
          <a:p>
            <a:pPr>
              <a:buFont typeface="Wingdings" panose="05000000000000000000" pitchFamily="2" charset="2"/>
              <a:buChar char="Ø"/>
            </a:pPr>
            <a:endParaRPr lang="cs-CZ" sz="2400" b="1" dirty="0"/>
          </a:p>
          <a:p>
            <a:pPr marL="0" indent="0">
              <a:buNone/>
            </a:pPr>
            <a:endParaRPr lang="cs-CZ" dirty="0"/>
          </a:p>
        </p:txBody>
      </p:sp>
    </p:spTree>
    <p:extLst>
      <p:ext uri="{BB962C8B-B14F-4D97-AF65-F5344CB8AC3E}">
        <p14:creationId xmlns:p14="http://schemas.microsoft.com/office/powerpoint/2010/main" val="12735653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Povolování a ohlašování staveb</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sz="2400" dirty="0"/>
              <a:t>Jednoduché stavby, terénní úpravy a udržovací práce</a:t>
            </a:r>
            <a:r>
              <a:rPr lang="cs-CZ" sz="2400" b="1" dirty="0"/>
              <a:t>, </a:t>
            </a:r>
            <a:r>
              <a:rPr lang="cs-CZ" sz="2400" dirty="0"/>
              <a:t>u kterých </a:t>
            </a:r>
            <a:r>
              <a:rPr lang="cs-CZ" sz="2400" b="1" dirty="0"/>
              <a:t>postačí </a:t>
            </a:r>
            <a:r>
              <a:rPr lang="cs-CZ" sz="2400" dirty="0"/>
              <a:t>ohlášení - </a:t>
            </a:r>
            <a:r>
              <a:rPr lang="cs-CZ" sz="2400" b="1" dirty="0"/>
              <a:t>§ 106 a 107 –pokračování</a:t>
            </a:r>
          </a:p>
          <a:p>
            <a:pPr>
              <a:buFont typeface="Wingdings" panose="05000000000000000000" pitchFamily="2" charset="2"/>
              <a:buChar char="Ø"/>
            </a:pPr>
            <a:r>
              <a:rPr lang="cs-CZ" sz="2400" b="1" dirty="0"/>
              <a:t>Nejsou-li odstraněny vytknuté vady, SÚ vydá usnesení, kterým rozhodne o provedení stavebního řízení</a:t>
            </a:r>
          </a:p>
          <a:p>
            <a:pPr>
              <a:buFont typeface="Wingdings" panose="05000000000000000000" pitchFamily="2" charset="2"/>
              <a:buChar char="Ø"/>
            </a:pPr>
            <a:r>
              <a:rPr lang="cs-CZ" sz="2400" b="1" dirty="0"/>
              <a:t>Usnesení oznamuje pouze stavebníkovi, nelze se proti němu odvolat</a:t>
            </a:r>
          </a:p>
          <a:p>
            <a:pPr>
              <a:buFont typeface="Wingdings" panose="05000000000000000000" pitchFamily="2" charset="2"/>
              <a:buChar char="Ø"/>
            </a:pPr>
            <a:r>
              <a:rPr lang="cs-CZ" sz="2400" b="1" dirty="0"/>
              <a:t>Právní mocí usnesení je zahájeno stavební řízení § 107 odst. 1 </a:t>
            </a:r>
          </a:p>
          <a:p>
            <a:pPr>
              <a:buFont typeface="Wingdings" panose="05000000000000000000" pitchFamily="2" charset="2"/>
              <a:buChar char="Ø"/>
            </a:pPr>
            <a:r>
              <a:rPr lang="cs-CZ" sz="2400" b="1" dirty="0"/>
              <a:t>Zjistí-li stavební úřad, že ohlášená stavba byla zahájena bez souhlasu s provedením, ohlášení odloží a postupuje podle § 129 odst. 2 a 3. Usnesení o odložení se pouze poznamená do spisu. O odložení ohlášení stavební úřad stavebníka vyrozumí - § 107 odst. 3</a:t>
            </a:r>
          </a:p>
          <a:p>
            <a:pPr>
              <a:buFont typeface="Wingdings" panose="05000000000000000000" pitchFamily="2" charset="2"/>
              <a:buChar char="Ø"/>
            </a:pPr>
            <a:r>
              <a:rPr lang="cs-CZ" sz="2400" b="1" dirty="0"/>
              <a:t>Ohlášení stavby, u které nepostačí ohlášení, není ohlášením podle tohoto zákona a stavební úřad je usnesením odloží; spolu s oznámením usnesení stavebníka poučí o správném postupu a o tom, že se stavbou nelze započít - § 107 odst. 4   </a:t>
            </a:r>
          </a:p>
          <a:p>
            <a:pPr>
              <a:buFont typeface="Wingdings" panose="05000000000000000000" pitchFamily="2" charset="2"/>
              <a:buChar char="Ø"/>
            </a:pPr>
            <a:endParaRPr lang="cs-CZ" sz="2400" b="1" dirty="0"/>
          </a:p>
          <a:p>
            <a:pPr marL="0" indent="0">
              <a:buNone/>
            </a:pPr>
            <a:endParaRPr lang="cs-CZ" dirty="0"/>
          </a:p>
        </p:txBody>
      </p:sp>
    </p:spTree>
    <p:extLst>
      <p:ext uri="{BB962C8B-B14F-4D97-AF65-F5344CB8AC3E}">
        <p14:creationId xmlns:p14="http://schemas.microsoft.com/office/powerpoint/2010/main" val="3286396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24744"/>
          </a:xfrm>
        </p:spPr>
        <p:txBody>
          <a:bodyPr/>
          <a:lstStyle/>
          <a:p>
            <a:r>
              <a:rPr lang="cs-CZ" dirty="0"/>
              <a:t>Souhlasy sousedů</a:t>
            </a:r>
          </a:p>
        </p:txBody>
      </p:sp>
      <p:sp>
        <p:nvSpPr>
          <p:cNvPr id="3" name="Zástupný symbol pro obsah 2"/>
          <p:cNvSpPr>
            <a:spLocks noGrp="1"/>
          </p:cNvSpPr>
          <p:nvPr>
            <p:ph idx="1"/>
          </p:nvPr>
        </p:nvSpPr>
        <p:spPr>
          <a:xfrm>
            <a:off x="457200" y="1052736"/>
            <a:ext cx="8229600" cy="5688632"/>
          </a:xfrm>
        </p:spPr>
        <p:txBody>
          <a:bodyPr>
            <a:normAutofit fontScale="40000" lnSpcReduction="20000"/>
          </a:bodyPr>
          <a:lstStyle/>
          <a:p>
            <a:pPr marL="0" lvl="0" indent="0" fontAlgn="base" hangingPunct="0">
              <a:buNone/>
            </a:pPr>
            <a:r>
              <a:rPr lang="cs-CZ" sz="4000" dirty="0"/>
              <a:t>Podle § 105 odstavec (2) písmeno f) stavebního zákona k ohlášení stavebník připojí </a:t>
            </a:r>
            <a:r>
              <a:rPr lang="cs-CZ" sz="4000" i="1" dirty="0"/>
              <a:t>souhlasy osob, jejichž vlastnické právo nebo právo odpovídající věcnému břemenu k sousedním stavbám anebo sousedním pozemkům nebo stavbám na nich může být prováděním stavebního záměru přímo dotčeno; souhlas musí být vyznačen na situačním výkresu</a:t>
            </a:r>
            <a:r>
              <a:rPr lang="cs-CZ" sz="4000" dirty="0"/>
              <a:t>.</a:t>
            </a:r>
          </a:p>
          <a:p>
            <a:r>
              <a:rPr lang="cs-CZ" sz="4000" b="1" dirty="0"/>
              <a:t>Znamená to, že stavebník souhlasy od osob</a:t>
            </a:r>
            <a:r>
              <a:rPr lang="cs-CZ" sz="4000" dirty="0"/>
              <a:t>, podle současné úpravy, které mají vlastnická práva nebo práva odpovídající věcnému břemenu k pozemkům, které mají společnou hranici s pozemkem, na kterém má být stavební záměr uskutečněn, </a:t>
            </a:r>
            <a:r>
              <a:rPr lang="cs-CZ" sz="4000" b="1" dirty="0"/>
              <a:t>předkládá vždy, a je až na jeho úvaze, popřípadě až po konzultaci se stavebním úřadem, které souhlasy od osob s těmito právy k dalším okolním sousedním pozemkům a stavbám bude stavebnímu úřadu předkládat?</a:t>
            </a:r>
            <a:endParaRPr lang="cs-CZ" sz="4000" dirty="0"/>
          </a:p>
          <a:p>
            <a:pPr marL="0" indent="0">
              <a:buNone/>
            </a:pPr>
            <a:r>
              <a:rPr lang="cs-CZ" sz="4000" b="1" dirty="0"/>
              <a:t> </a:t>
            </a:r>
            <a:endParaRPr lang="cs-CZ" sz="4000" dirty="0"/>
          </a:p>
          <a:p>
            <a:endParaRPr lang="cs-CZ" sz="4000" dirty="0"/>
          </a:p>
          <a:p>
            <a:pPr marL="0" indent="0">
              <a:buNone/>
            </a:pPr>
            <a:r>
              <a:rPr lang="cs-CZ" sz="4000" dirty="0"/>
              <a:t>Navrhovaná změna v novele SZ odstraňuje dříve nastavený problém, kdy bylo vždy nutné, pokud chtěl stavebník provést stavební záměr na ohlášení doložit souhlasy všech mezujících sousedů bez ohledu na skutečnost, zda ohlašovaným stavebním záměrem mohou být tyto mezující sousedé dotčeni přímo na svých vlastnických právech, což v praxi způsobovalo často problém a pak bylo nutné překlápět ohlášení do režimu stavebního řízení. Novela stavebního zákona tento problém odstraňuje v tom, když stejně jako ve stavebním řízení je pro vyžadování souhlasů sousedů rozhodující přímá dotčenost jejich práv a tedy již tímto kritériem není přímé sousedství. Vyznačení souhlasů na situačním výkrese zůstává nezměněno. Je tedy čistě na stavebníkovi, jaké sousedy vymezí a jejich souhlasy zajistí na situačním výkrese. Pochopitelně je možné, aby se v této věci obrátil na SÚ o pomoc a věc s ním zkonzultoval, pokud si sám s vymezením souhlasů sousedů není jistý. </a:t>
            </a:r>
          </a:p>
          <a:p>
            <a:endParaRPr lang="cs-CZ" sz="3800" dirty="0"/>
          </a:p>
        </p:txBody>
      </p:sp>
    </p:spTree>
    <p:extLst>
      <p:ext uri="{BB962C8B-B14F-4D97-AF65-F5344CB8AC3E}">
        <p14:creationId xmlns:p14="http://schemas.microsoft.com/office/powerpoint/2010/main" val="4190024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Vodní díla</a:t>
            </a:r>
          </a:p>
        </p:txBody>
      </p:sp>
      <p:sp>
        <p:nvSpPr>
          <p:cNvPr id="3" name="Zástupný symbol pro obsah 2"/>
          <p:cNvSpPr>
            <a:spLocks noGrp="1"/>
          </p:cNvSpPr>
          <p:nvPr>
            <p:ph idx="1"/>
          </p:nvPr>
        </p:nvSpPr>
        <p:spPr/>
        <p:txBody>
          <a:bodyPr>
            <a:normAutofit/>
          </a:bodyPr>
          <a:lstStyle/>
          <a:p>
            <a:pPr marL="0" indent="0">
              <a:buNone/>
            </a:pPr>
            <a:r>
              <a:rPr lang="cs-CZ" sz="2000" b="1" dirty="0"/>
              <a:t>Jedna stavba</a:t>
            </a:r>
            <a:r>
              <a:rPr lang="cs-CZ" sz="2000" dirty="0"/>
              <a:t>:</a:t>
            </a:r>
          </a:p>
          <a:p>
            <a:pPr marL="0" indent="0">
              <a:buNone/>
            </a:pPr>
            <a:r>
              <a:rPr lang="cs-CZ" sz="2000" dirty="0"/>
              <a:t>Společné řízení vede vodoprávní úřad</a:t>
            </a:r>
          </a:p>
          <a:p>
            <a:pPr marL="0" indent="0">
              <a:buNone/>
            </a:pPr>
            <a:r>
              <a:rPr lang="cs-CZ" sz="2000" b="1" dirty="0"/>
              <a:t>Soubor staveb</a:t>
            </a:r>
            <a:r>
              <a:rPr lang="cs-CZ" sz="2000" dirty="0"/>
              <a:t>:</a:t>
            </a:r>
          </a:p>
          <a:p>
            <a:pPr marL="0" indent="0">
              <a:buNone/>
            </a:pPr>
            <a:r>
              <a:rPr lang="cs-CZ" sz="2000" dirty="0"/>
              <a:t>Vodní dílo je stavbou hlavní souboru staveb - společné řízení vede vodoprávní úřad</a:t>
            </a:r>
          </a:p>
          <a:p>
            <a:pPr marL="0" indent="0">
              <a:buNone/>
            </a:pPr>
            <a:r>
              <a:rPr lang="cs-CZ" sz="2000" dirty="0"/>
              <a:t>Vodní dílo je stavbou vedlejší souboru staveb – a </a:t>
            </a:r>
            <a:r>
              <a:rPr lang="cs-CZ" sz="2000" b="1" dirty="0"/>
              <a:t>nevyžaduje</a:t>
            </a:r>
            <a:r>
              <a:rPr lang="cs-CZ" sz="2000" dirty="0"/>
              <a:t> </a:t>
            </a:r>
            <a:r>
              <a:rPr lang="cs-CZ" sz="2000" b="1" dirty="0"/>
              <a:t>současně povolení k nakládání s vodami</a:t>
            </a:r>
            <a:r>
              <a:rPr lang="cs-CZ" sz="2000" dirty="0"/>
              <a:t> – vodoprávní úřad vydává namísto stavebního povolení závazné stanovisko k vodnímu dílu jako vedlejší stavbě</a:t>
            </a:r>
          </a:p>
          <a:p>
            <a:pPr marL="0" indent="0">
              <a:buNone/>
            </a:pPr>
            <a:r>
              <a:rPr lang="cs-CZ" sz="2000" dirty="0"/>
              <a:t>Vodní dílo </a:t>
            </a:r>
            <a:r>
              <a:rPr lang="cs-CZ" sz="2000" b="1" dirty="0"/>
              <a:t>vyžaduje současně povolení nakládání s vodami </a:t>
            </a:r>
            <a:r>
              <a:rPr lang="cs-CZ" sz="2000" dirty="0"/>
              <a:t>– vodoprávní úřad vydává namísto stavebního povolení závazné stanovisko k vodnímu dílu jako k vedlejší stavbě a povolení nakládání s vodami se vydává samostatně a je podkladem pro vydání společného povolení</a:t>
            </a:r>
          </a:p>
        </p:txBody>
      </p:sp>
    </p:spTree>
    <p:extLst>
      <p:ext uri="{BB962C8B-B14F-4D97-AF65-F5344CB8AC3E}">
        <p14:creationId xmlns:p14="http://schemas.microsoft.com/office/powerpoint/2010/main" val="5058962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Společný souhlas</a:t>
            </a:r>
          </a:p>
        </p:txBody>
      </p:sp>
      <p:sp>
        <p:nvSpPr>
          <p:cNvPr id="3" name="Zástupný symbol pro obsah 2"/>
          <p:cNvSpPr>
            <a:spLocks noGrp="1"/>
          </p:cNvSpPr>
          <p:nvPr>
            <p:ph idx="1"/>
          </p:nvPr>
        </p:nvSpPr>
        <p:spPr/>
        <p:txBody>
          <a:bodyPr>
            <a:normAutofit fontScale="85000" lnSpcReduction="10000"/>
          </a:bodyPr>
          <a:lstStyle/>
          <a:p>
            <a:pPr algn="just">
              <a:lnSpc>
                <a:spcPct val="113000"/>
              </a:lnSpc>
              <a:spcBef>
                <a:spcPts val="0"/>
              </a:spcBef>
              <a:buClr>
                <a:schemeClr val="accent1"/>
              </a:buClr>
              <a:buSzPct val="100000"/>
              <a:buFont typeface="Wingdings" panose="05000000000000000000" pitchFamily="2" charset="2"/>
              <a:buChar char="Ø"/>
              <a:defRPr/>
            </a:pPr>
            <a:r>
              <a:rPr lang="cs-CZ" altLang="cs-CZ" b="1" dirty="0"/>
              <a:t>příslušnost</a:t>
            </a:r>
            <a:r>
              <a:rPr lang="cs-CZ" altLang="cs-CZ" dirty="0"/>
              <a:t> - stejná jako k vydání společného povolení</a:t>
            </a:r>
          </a:p>
          <a:p>
            <a:pPr marL="342000" algn="just">
              <a:lnSpc>
                <a:spcPct val="113000"/>
              </a:lnSpc>
              <a:spcBef>
                <a:spcPts val="0"/>
              </a:spcBef>
              <a:buClr>
                <a:schemeClr val="accent1"/>
              </a:buClr>
              <a:buSzPct val="100000"/>
              <a:buFont typeface="Wingdings" panose="05000000000000000000" pitchFamily="2" charset="2"/>
              <a:buChar char="§"/>
              <a:defRPr/>
            </a:pPr>
            <a:endParaRPr lang="cs-CZ" altLang="cs-CZ" b="1" dirty="0"/>
          </a:p>
          <a:p>
            <a:pPr algn="just">
              <a:lnSpc>
                <a:spcPct val="113000"/>
              </a:lnSpc>
              <a:spcBef>
                <a:spcPts val="0"/>
              </a:spcBef>
              <a:buClr>
                <a:schemeClr val="accent1"/>
              </a:buClr>
              <a:buSzPct val="100000"/>
              <a:buFont typeface="Wingdings" panose="05000000000000000000" pitchFamily="2" charset="2"/>
              <a:buChar char="Ø"/>
              <a:defRPr/>
            </a:pPr>
            <a:r>
              <a:rPr lang="cs-CZ" altLang="cs-CZ" b="1" dirty="0"/>
              <a:t>jedno podání</a:t>
            </a:r>
          </a:p>
          <a:p>
            <a:pPr marL="342000" algn="just">
              <a:lnSpc>
                <a:spcPct val="113000"/>
              </a:lnSpc>
              <a:spcBef>
                <a:spcPts val="0"/>
              </a:spcBef>
              <a:buClr>
                <a:schemeClr val="accent1"/>
              </a:buClr>
              <a:buSzPct val="100000"/>
              <a:buFont typeface="Wingdings" panose="05000000000000000000" pitchFamily="2" charset="2"/>
              <a:buChar char="§"/>
              <a:defRPr/>
            </a:pPr>
            <a:endParaRPr lang="cs-CZ" altLang="cs-CZ" dirty="0"/>
          </a:p>
          <a:p>
            <a:pPr algn="just">
              <a:lnSpc>
                <a:spcPct val="113000"/>
              </a:lnSpc>
              <a:spcBef>
                <a:spcPts val="0"/>
              </a:spcBef>
              <a:buClr>
                <a:schemeClr val="accent1"/>
              </a:buClr>
              <a:buSzPct val="100000"/>
              <a:buFont typeface="Wingdings" panose="05000000000000000000" pitchFamily="2" charset="2"/>
              <a:buChar char="Ø"/>
              <a:defRPr/>
            </a:pPr>
            <a:r>
              <a:rPr lang="cs-CZ" altLang="cs-CZ" dirty="0"/>
              <a:t>nemožnost vydání společného souhlasu → vydání usnesení → provedení </a:t>
            </a:r>
            <a:r>
              <a:rPr lang="cs-CZ" altLang="cs-CZ" b="1" dirty="0"/>
              <a:t>společného řízení</a:t>
            </a:r>
            <a:endParaRPr lang="cs-CZ" altLang="cs-CZ" b="1" dirty="0">
              <a:cs typeface="Times New Roman" panose="02020603050405020304" pitchFamily="18" charset="0"/>
            </a:endParaRPr>
          </a:p>
          <a:p>
            <a:pPr algn="just">
              <a:lnSpc>
                <a:spcPct val="114000"/>
              </a:lnSpc>
              <a:spcBef>
                <a:spcPts val="0"/>
              </a:spcBef>
              <a:buClr>
                <a:schemeClr val="accent1"/>
              </a:buClr>
              <a:buFont typeface="Wingdings" panose="05000000000000000000" pitchFamily="2" charset="2"/>
              <a:buChar char="§"/>
              <a:defRPr/>
            </a:pPr>
            <a:endParaRPr lang="cs-CZ" b="1" dirty="0"/>
          </a:p>
          <a:p>
            <a:pPr algn="just">
              <a:lnSpc>
                <a:spcPct val="114000"/>
              </a:lnSpc>
              <a:spcBef>
                <a:spcPts val="0"/>
              </a:spcBef>
              <a:buClr>
                <a:schemeClr val="accent1"/>
              </a:buClr>
              <a:buFont typeface="Wingdings" panose="05000000000000000000" pitchFamily="2" charset="2"/>
              <a:buChar char="Ø"/>
              <a:defRPr/>
            </a:pPr>
            <a:r>
              <a:rPr lang="cs-CZ" b="1" dirty="0"/>
              <a:t>správní poplatek</a:t>
            </a:r>
            <a:r>
              <a:rPr lang="cs-CZ" dirty="0"/>
              <a:t> - </a:t>
            </a:r>
            <a:r>
              <a:rPr lang="cs-CZ" dirty="0">
                <a:latin typeface="Times New Roman" panose="02020603050405020304" pitchFamily="18" charset="0"/>
                <a:cs typeface="Times New Roman" panose="02020603050405020304" pitchFamily="18" charset="0"/>
              </a:rPr>
              <a:t>položka 17 – </a:t>
            </a:r>
            <a:r>
              <a:rPr lang="cs-CZ" dirty="0"/>
              <a:t>poznámky bod 9 zákona o správních poplatcích </a:t>
            </a:r>
            <a:r>
              <a:rPr lang="cs-CZ" dirty="0">
                <a:sym typeface="Wingdings"/>
              </a:rPr>
              <a:t> součet polovin sazeb příslušných poplatků</a:t>
            </a:r>
            <a:endParaRPr lang="cs-CZ" dirty="0"/>
          </a:p>
          <a:p>
            <a:pPr marL="0" indent="0">
              <a:buNone/>
            </a:pPr>
            <a:endParaRPr lang="cs-CZ" dirty="0"/>
          </a:p>
        </p:txBody>
      </p:sp>
    </p:spTree>
    <p:extLst>
      <p:ext uri="{BB962C8B-B14F-4D97-AF65-F5344CB8AC3E}">
        <p14:creationId xmlns:p14="http://schemas.microsoft.com/office/powerpoint/2010/main" val="34389930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Stavební řízení - § 108</a:t>
            </a:r>
          </a:p>
        </p:txBody>
      </p:sp>
      <p:sp>
        <p:nvSpPr>
          <p:cNvPr id="3" name="Zástupný symbol pro obsah 2"/>
          <p:cNvSpPr>
            <a:spLocks noGrp="1"/>
          </p:cNvSpPr>
          <p:nvPr>
            <p:ph idx="1"/>
          </p:nvPr>
        </p:nvSpPr>
        <p:spPr/>
        <p:txBody>
          <a:bodyPr>
            <a:noAutofit/>
          </a:bodyPr>
          <a:lstStyle/>
          <a:p>
            <a:pPr>
              <a:buFont typeface="Wingdings" panose="05000000000000000000" pitchFamily="2" charset="2"/>
              <a:buChar char="Ø"/>
            </a:pPr>
            <a:endParaRPr lang="cs-CZ" sz="2400" dirty="0"/>
          </a:p>
          <a:p>
            <a:pPr>
              <a:buFont typeface="Wingdings" panose="05000000000000000000" pitchFamily="2" charset="2"/>
              <a:buChar char="Ø"/>
            </a:pPr>
            <a:r>
              <a:rPr lang="cs-CZ" sz="2400" dirty="0"/>
              <a:t>Je-li stavebníkem u stavebních záměrů podle § 104 namísto ohlášení podaná žádost o stavební povolení, stavební úřad ji </a:t>
            </a:r>
            <a:r>
              <a:rPr lang="cs-CZ" sz="2400" b="1" dirty="0"/>
              <a:t>projedná ve stavebním řízení – odst. 3</a:t>
            </a:r>
          </a:p>
          <a:p>
            <a:pPr>
              <a:buFont typeface="Wingdings" panose="05000000000000000000" pitchFamily="2" charset="2"/>
              <a:buChar char="Ø"/>
            </a:pPr>
            <a:r>
              <a:rPr lang="cs-CZ" sz="2400" b="1" dirty="0"/>
              <a:t>Stavební povolení lze nahradit veřejnoprávní smlouvou za podmínek uvedených v § 116 nebo oznámením stavebního záměru s certifikátem autorizovaného inspektora za podmínek uvedených v § 117 – odst. 4 </a:t>
            </a:r>
          </a:p>
          <a:p>
            <a:pPr>
              <a:buFont typeface="Wingdings" panose="05000000000000000000" pitchFamily="2" charset="2"/>
              <a:buChar char="Ø"/>
            </a:pPr>
            <a:r>
              <a:rPr lang="cs-CZ" sz="2400" b="1" dirty="0"/>
              <a:t>Stavební povolení se nevydává, pokud je vydáno společné povolení – odst. 5 </a:t>
            </a:r>
            <a:endParaRPr lang="cs-CZ" sz="2400" dirty="0"/>
          </a:p>
        </p:txBody>
      </p:sp>
    </p:spTree>
    <p:extLst>
      <p:ext uri="{BB962C8B-B14F-4D97-AF65-F5344CB8AC3E}">
        <p14:creationId xmlns:p14="http://schemas.microsoft.com/office/powerpoint/2010/main" val="20909442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Stavební řízení - § 108</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Účastnící stavebního řízení</a:t>
            </a:r>
          </a:p>
          <a:p>
            <a:pPr>
              <a:buFont typeface="Wingdings" panose="05000000000000000000" pitchFamily="2" charset="2"/>
              <a:buChar char="Ø"/>
            </a:pPr>
            <a:r>
              <a:rPr lang="cs-CZ" sz="2600" dirty="0"/>
              <a:t>ten, kdo má k sousednímu pozemku </a:t>
            </a:r>
            <a:r>
              <a:rPr lang="cs-CZ" sz="2600" b="1" dirty="0"/>
              <a:t>nebo stavbě na něm </a:t>
            </a:r>
            <a:r>
              <a:rPr lang="cs-CZ" sz="2600" dirty="0"/>
              <a:t>právo odpovídající věcnému břemenu</a:t>
            </a:r>
            <a:r>
              <a:rPr lang="cs-CZ" sz="2600" b="1" dirty="0"/>
              <a:t>, </a:t>
            </a:r>
            <a:r>
              <a:rPr lang="cs-CZ" sz="2600" dirty="0"/>
              <a:t>může-li být toto právo prováděním stavby přímo dotčeno </a:t>
            </a:r>
          </a:p>
          <a:p>
            <a:pPr marL="0" indent="0">
              <a:buNone/>
            </a:pPr>
            <a:r>
              <a:rPr lang="cs-CZ" sz="2600" dirty="0"/>
              <a:t>zrušeno písm. g) - osoby, o kterých tak stanoví zvláštní právní předpis</a:t>
            </a:r>
          </a:p>
          <a:p>
            <a:pPr marL="0" indent="0">
              <a:buNone/>
            </a:pPr>
            <a:r>
              <a:rPr lang="cs-CZ" sz="2600" b="1" u="sng" dirty="0"/>
              <a:t>Účast spolků </a:t>
            </a:r>
          </a:p>
          <a:p>
            <a:pPr marL="0" indent="0">
              <a:buNone/>
            </a:pPr>
            <a:r>
              <a:rPr lang="cs-CZ" sz="2600" b="1" dirty="0"/>
              <a:t>Zásadní změna:</a:t>
            </a:r>
          </a:p>
          <a:p>
            <a:pPr>
              <a:buFont typeface="Wingdings" panose="05000000000000000000" pitchFamily="2" charset="2"/>
              <a:buChar char="Ø"/>
            </a:pPr>
            <a:r>
              <a:rPr lang="cs-CZ" sz="2600" dirty="0"/>
              <a:t>Bez náhrady bylo  </a:t>
            </a:r>
            <a:r>
              <a:rPr lang="cs-CZ" sz="2600" b="1" dirty="0"/>
              <a:t>zrušeno písmeno g), které za účastníky vymezovalo spolky</a:t>
            </a:r>
            <a:r>
              <a:rPr lang="cs-CZ" sz="2600" dirty="0"/>
              <a:t>. Pokud jde o spolky pak tyto jsou účastníky v řízeních podle </a:t>
            </a:r>
            <a:r>
              <a:rPr lang="cs-CZ" sz="2600" dirty="0" err="1"/>
              <a:t>z.č</a:t>
            </a:r>
            <a:r>
              <a:rPr lang="cs-CZ" sz="2600" dirty="0"/>
              <a:t>. 114/1992 Sb., a to prostřednictvím novely </a:t>
            </a:r>
            <a:r>
              <a:rPr lang="cs-CZ" sz="2600" dirty="0" err="1"/>
              <a:t>ust</a:t>
            </a:r>
            <a:r>
              <a:rPr lang="cs-CZ" sz="2600" dirty="0"/>
              <a:t>. § 70 tohoto zákona. </a:t>
            </a:r>
          </a:p>
          <a:p>
            <a:pPr>
              <a:buFont typeface="Wingdings" panose="05000000000000000000" pitchFamily="2" charset="2"/>
              <a:buChar char="Ø"/>
            </a:pPr>
            <a:endParaRPr lang="cs-CZ" sz="2400" dirty="0"/>
          </a:p>
        </p:txBody>
      </p:sp>
    </p:spTree>
    <p:extLst>
      <p:ext uri="{BB962C8B-B14F-4D97-AF65-F5344CB8AC3E}">
        <p14:creationId xmlns:p14="http://schemas.microsoft.com/office/powerpoint/2010/main" val="18998044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Řízení s velkým počtem účastníků</a:t>
            </a:r>
          </a:p>
        </p:txBody>
      </p:sp>
      <p:sp>
        <p:nvSpPr>
          <p:cNvPr id="3" name="Zástupný symbol pro obsah 2"/>
          <p:cNvSpPr>
            <a:spLocks noGrp="1"/>
          </p:cNvSpPr>
          <p:nvPr>
            <p:ph idx="1"/>
          </p:nvPr>
        </p:nvSpPr>
        <p:spPr/>
        <p:txBody>
          <a:bodyPr>
            <a:normAutofit fontScale="77500" lnSpcReduction="20000"/>
          </a:bodyPr>
          <a:lstStyle/>
          <a:p>
            <a:pPr>
              <a:buNone/>
            </a:pPr>
            <a:r>
              <a:rPr lang="cs-CZ" dirty="0"/>
              <a:t>Nestanoví-li zvláštní zákon jinak, rozumí se řízením</a:t>
            </a:r>
          </a:p>
          <a:p>
            <a:pPr>
              <a:buNone/>
            </a:pPr>
            <a:r>
              <a:rPr lang="cs-CZ" dirty="0"/>
              <a:t>s velkým počtem účastníků řízení </a:t>
            </a:r>
            <a:r>
              <a:rPr lang="cs-CZ" b="1" dirty="0"/>
              <a:t>s více než 30 účastníky.</a:t>
            </a:r>
          </a:p>
          <a:p>
            <a:pPr>
              <a:buNone/>
            </a:pPr>
            <a:endParaRPr lang="cs-CZ" dirty="0"/>
          </a:p>
          <a:p>
            <a:pPr>
              <a:buNone/>
            </a:pPr>
            <a:r>
              <a:rPr lang="cs-CZ" dirty="0"/>
              <a:t>V řízení s velkým počtem účastníků řízení lze doručovat </a:t>
            </a:r>
          </a:p>
          <a:p>
            <a:pPr>
              <a:buNone/>
            </a:pPr>
            <a:r>
              <a:rPr lang="cs-CZ" dirty="0"/>
              <a:t>písemnosti, včetně písemností uvedených v § 19 odst. 4</a:t>
            </a:r>
          </a:p>
          <a:p>
            <a:pPr>
              <a:buNone/>
            </a:pPr>
            <a:r>
              <a:rPr lang="cs-CZ" dirty="0"/>
              <a:t>(předvolání, rozhodnutí), veřejnou vyhláškou. To se </a:t>
            </a:r>
          </a:p>
          <a:p>
            <a:pPr>
              <a:buNone/>
            </a:pPr>
            <a:r>
              <a:rPr lang="cs-CZ" dirty="0"/>
              <a:t>netýká účastníků řízení uvedených v § 27 odst. 1,</a:t>
            </a:r>
          </a:p>
          <a:p>
            <a:pPr>
              <a:buNone/>
            </a:pPr>
            <a:r>
              <a:rPr lang="cs-CZ" dirty="0"/>
              <a:t>kteří jsou správnímu orgánu známi; </a:t>
            </a:r>
          </a:p>
          <a:p>
            <a:pPr>
              <a:buNone/>
            </a:pPr>
            <a:r>
              <a:rPr lang="cs-CZ" dirty="0"/>
              <a:t>těmto účastníkům řízení se doručuje jednotlivě.</a:t>
            </a:r>
          </a:p>
          <a:p>
            <a:pPr>
              <a:buNone/>
            </a:pPr>
            <a:endParaRPr lang="cs-CZ" dirty="0">
              <a:solidFill>
                <a:schemeClr val="tx2"/>
              </a:solidFill>
            </a:endParaRPr>
          </a:p>
          <a:p>
            <a:pPr>
              <a:buNone/>
            </a:pPr>
            <a:r>
              <a:rPr lang="cs-CZ" dirty="0"/>
              <a:t>§ 144 SŘ</a:t>
            </a:r>
          </a:p>
          <a:p>
            <a:pPr marL="0" indent="0">
              <a:buNone/>
            </a:pPr>
            <a:endParaRPr lang="cs-CZ" dirty="0"/>
          </a:p>
        </p:txBody>
      </p:sp>
    </p:spTree>
    <p:extLst>
      <p:ext uri="{BB962C8B-B14F-4D97-AF65-F5344CB8AC3E}">
        <p14:creationId xmlns:p14="http://schemas.microsoft.com/office/powerpoint/2010/main" val="14362398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Řízení s velkým počtem účastníků</a:t>
            </a:r>
          </a:p>
        </p:txBody>
      </p:sp>
      <p:sp>
        <p:nvSpPr>
          <p:cNvPr id="3" name="Zástupný symbol pro obsah 2"/>
          <p:cNvSpPr>
            <a:spLocks noGrp="1"/>
          </p:cNvSpPr>
          <p:nvPr>
            <p:ph idx="1"/>
          </p:nvPr>
        </p:nvSpPr>
        <p:spPr/>
        <p:txBody>
          <a:bodyPr>
            <a:normAutofit fontScale="92500" lnSpcReduction="20000"/>
          </a:bodyPr>
          <a:lstStyle/>
          <a:p>
            <a:pPr>
              <a:buClr>
                <a:schemeClr val="tx2"/>
              </a:buClr>
              <a:buFont typeface="Wingdings" panose="05000000000000000000" pitchFamily="2" charset="2"/>
              <a:buChar char="Ø"/>
            </a:pPr>
            <a:r>
              <a:rPr lang="cs-CZ" dirty="0"/>
              <a:t>Více než 30 účastníků (pokud zákon nestanoví jinak)</a:t>
            </a:r>
          </a:p>
          <a:p>
            <a:pPr>
              <a:buClr>
                <a:schemeClr val="tx2"/>
              </a:buClr>
              <a:buFont typeface="Wingdings" panose="05000000000000000000" pitchFamily="2" charset="2"/>
              <a:buChar char="Ø"/>
            </a:pPr>
            <a:r>
              <a:rPr lang="cs-CZ" dirty="0"/>
              <a:t>Není rozhodující zda jde o účastníky hlavní či vedlejší</a:t>
            </a:r>
          </a:p>
          <a:p>
            <a:pPr>
              <a:buClr>
                <a:schemeClr val="tx2"/>
              </a:buClr>
              <a:buFont typeface="Wingdings" panose="05000000000000000000" pitchFamily="2" charset="2"/>
              <a:buChar char="Ø"/>
            </a:pPr>
            <a:r>
              <a:rPr lang="cs-CZ" dirty="0"/>
              <a:t>Obecně použitelný typ řízení, není podmíněn zvláštním zákonem</a:t>
            </a:r>
          </a:p>
          <a:p>
            <a:pPr>
              <a:buClr>
                <a:schemeClr val="tx2"/>
              </a:buClr>
              <a:buFont typeface="Wingdings" panose="05000000000000000000" pitchFamily="2" charset="2"/>
              <a:buChar char="Ø"/>
            </a:pPr>
            <a:r>
              <a:rPr lang="cs-CZ" dirty="0"/>
              <a:t>Lze použít jak u řízení k žádosti, tak u řízení z moci úřední</a:t>
            </a:r>
          </a:p>
          <a:p>
            <a:pPr>
              <a:buClr>
                <a:schemeClr val="tx2"/>
              </a:buClr>
              <a:buFont typeface="Wingdings" panose="05000000000000000000" pitchFamily="2" charset="2"/>
              <a:buChar char="Ø"/>
            </a:pPr>
            <a:r>
              <a:rPr lang="cs-CZ" dirty="0"/>
              <a:t>Uplatnění veřejné vyhlášky se nevztahuje na hlavní účastníky řízení, těm SÚ doručuje individuálně</a:t>
            </a:r>
          </a:p>
          <a:p>
            <a:pPr marL="0" indent="0">
              <a:buNone/>
            </a:pPr>
            <a:endParaRPr lang="cs-CZ" dirty="0"/>
          </a:p>
        </p:txBody>
      </p:sp>
    </p:spTree>
    <p:extLst>
      <p:ext uri="{BB962C8B-B14F-4D97-AF65-F5344CB8AC3E}">
        <p14:creationId xmlns:p14="http://schemas.microsoft.com/office/powerpoint/2010/main" val="28562497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Stavební řízení</a:t>
            </a:r>
          </a:p>
        </p:txBody>
      </p:sp>
      <p:sp>
        <p:nvSpPr>
          <p:cNvPr id="3" name="Zástupný symbol pro obsah 2"/>
          <p:cNvSpPr>
            <a:spLocks noGrp="1"/>
          </p:cNvSpPr>
          <p:nvPr>
            <p:ph idx="1"/>
          </p:nvPr>
        </p:nvSpPr>
        <p:spPr/>
        <p:txBody>
          <a:bodyPr/>
          <a:lstStyle/>
          <a:p>
            <a:pPr marL="0" indent="0">
              <a:buNone/>
            </a:pPr>
            <a:r>
              <a:rPr lang="cs-CZ" dirty="0"/>
              <a:t>Zastavení stavebního řízení – formou usnesení</a:t>
            </a:r>
          </a:p>
          <a:p>
            <a:pPr marL="0" indent="0">
              <a:buNone/>
            </a:pPr>
            <a:r>
              <a:rPr lang="cs-CZ" dirty="0"/>
              <a:t>Usnesení o zastavení řízení se oznamuje pouze žadateli</a:t>
            </a:r>
          </a:p>
          <a:p>
            <a:pPr marL="0" indent="0">
              <a:buNone/>
            </a:pPr>
            <a:r>
              <a:rPr lang="cs-CZ" b="1" dirty="0"/>
              <a:t>Důvody:</a:t>
            </a:r>
          </a:p>
          <a:p>
            <a:pPr>
              <a:buFont typeface="Wingdings" panose="05000000000000000000" pitchFamily="2" charset="2"/>
              <a:buChar char="Ø"/>
            </a:pPr>
            <a:r>
              <a:rPr lang="cs-CZ" dirty="0"/>
              <a:t>Neodstranění vad žádosti k výzvě</a:t>
            </a:r>
          </a:p>
          <a:p>
            <a:pPr>
              <a:buFont typeface="Wingdings" panose="05000000000000000000" pitchFamily="2" charset="2"/>
              <a:buChar char="Ø"/>
            </a:pPr>
            <a:r>
              <a:rPr lang="cs-CZ" dirty="0"/>
              <a:t>Není k žádosti připojena DUR</a:t>
            </a:r>
          </a:p>
          <a:p>
            <a:pPr>
              <a:buFont typeface="Wingdings" panose="05000000000000000000" pitchFamily="2" charset="2"/>
              <a:buChar char="Ø"/>
            </a:pPr>
            <a:r>
              <a:rPr lang="cs-CZ" dirty="0"/>
              <a:t>Dokumentace není zpracována AO</a:t>
            </a:r>
          </a:p>
          <a:p>
            <a:pPr marL="0" indent="0">
              <a:buNone/>
            </a:pPr>
            <a:endParaRPr lang="cs-CZ" dirty="0"/>
          </a:p>
        </p:txBody>
      </p:sp>
    </p:spTree>
    <p:extLst>
      <p:ext uri="{BB962C8B-B14F-4D97-AF65-F5344CB8AC3E}">
        <p14:creationId xmlns:p14="http://schemas.microsoft.com/office/powerpoint/2010/main" val="15248929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Veřejnoprávní smlouva</a:t>
            </a:r>
          </a:p>
        </p:txBody>
      </p:sp>
      <p:sp>
        <p:nvSpPr>
          <p:cNvPr id="3" name="Zástupný symbol pro obsah 2"/>
          <p:cNvSpPr>
            <a:spLocks noGrp="1"/>
          </p:cNvSpPr>
          <p:nvPr>
            <p:ph idx="1"/>
          </p:nvPr>
        </p:nvSpPr>
        <p:spPr/>
        <p:txBody>
          <a:bodyPr/>
          <a:lstStyle/>
          <a:p>
            <a:pPr>
              <a:buFont typeface="Wingdings" panose="05000000000000000000" pitchFamily="2" charset="2"/>
              <a:buChar char="Ø"/>
            </a:pPr>
            <a:endParaRPr lang="cs-CZ" dirty="0"/>
          </a:p>
          <a:p>
            <a:pPr>
              <a:buFont typeface="Wingdings" panose="05000000000000000000" pitchFamily="2" charset="2"/>
              <a:buChar char="Ø"/>
            </a:pPr>
            <a:endParaRPr lang="cs-CZ" dirty="0"/>
          </a:p>
          <a:p>
            <a:pPr>
              <a:buFont typeface="Wingdings" panose="05000000000000000000" pitchFamily="2" charset="2"/>
              <a:buChar char="Ø"/>
            </a:pPr>
            <a:r>
              <a:rPr lang="cs-CZ" dirty="0"/>
              <a:t>Stavební úřad vyvěsí informaci o podaném návrhu veřejnoprávní smlouvy na úřední desce po dobu 8 dnů.</a:t>
            </a:r>
          </a:p>
        </p:txBody>
      </p:sp>
    </p:spTree>
    <p:extLst>
      <p:ext uri="{BB962C8B-B14F-4D97-AF65-F5344CB8AC3E}">
        <p14:creationId xmlns:p14="http://schemas.microsoft.com/office/powerpoint/2010/main" val="26200245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Změny u certifikátu AI</a:t>
            </a:r>
          </a:p>
        </p:txBody>
      </p:sp>
      <p:sp>
        <p:nvSpPr>
          <p:cNvPr id="3" name="Zástupný symbol pro obsah 2"/>
          <p:cNvSpPr>
            <a:spLocks noGrp="1"/>
          </p:cNvSpPr>
          <p:nvPr>
            <p:ph idx="1"/>
          </p:nvPr>
        </p:nvSpPr>
        <p:spPr/>
        <p:txBody>
          <a:bodyPr>
            <a:normAutofit fontScale="92500"/>
          </a:bodyPr>
          <a:lstStyle/>
          <a:p>
            <a:pPr>
              <a:buFont typeface="Wingdings" panose="05000000000000000000" pitchFamily="2" charset="2"/>
              <a:buChar char="Ø"/>
            </a:pPr>
            <a:r>
              <a:rPr lang="cs-CZ" dirty="0"/>
              <a:t>Oznámení autorizovaného inspektora</a:t>
            </a:r>
          </a:p>
          <a:p>
            <a:pPr marL="0" indent="0">
              <a:buNone/>
            </a:pPr>
            <a:r>
              <a:rPr lang="cs-CZ" dirty="0"/>
              <a:t>    stavební úřad vyvěsí </a:t>
            </a:r>
            <a:r>
              <a:rPr lang="cs-CZ" b="1" dirty="0"/>
              <a:t>do 5 dnů od obdržení</a:t>
            </a:r>
            <a:r>
              <a:rPr lang="cs-CZ" dirty="0"/>
              <a:t>.</a:t>
            </a:r>
          </a:p>
          <a:p>
            <a:pPr marL="0" indent="0">
              <a:buNone/>
            </a:pPr>
            <a:endParaRPr lang="cs-CZ" dirty="0"/>
          </a:p>
          <a:p>
            <a:pPr>
              <a:buFont typeface="Wingdings" panose="05000000000000000000" pitchFamily="2" charset="2"/>
              <a:buChar char="Ø"/>
            </a:pPr>
            <a:r>
              <a:rPr lang="cs-CZ" dirty="0"/>
              <a:t>Námitky nebo výhrady lze zamítnout pro nepřípustnost, nedůvodnost nebo </a:t>
            </a:r>
            <a:r>
              <a:rPr lang="cs-CZ" b="1" dirty="0"/>
              <a:t>opožděnost.</a:t>
            </a:r>
          </a:p>
          <a:p>
            <a:pPr marL="0" indent="0">
              <a:buNone/>
            </a:pPr>
            <a:endParaRPr lang="cs-CZ" dirty="0"/>
          </a:p>
          <a:p>
            <a:pPr>
              <a:buFont typeface="Wingdings" panose="05000000000000000000" pitchFamily="2" charset="2"/>
              <a:buChar char="Ø"/>
            </a:pPr>
            <a:r>
              <a:rPr lang="cs-CZ" dirty="0"/>
              <a:t>Rozhodnutí nadřízeného orgánu je </a:t>
            </a:r>
            <a:r>
              <a:rPr lang="cs-CZ" b="1" dirty="0"/>
              <a:t>prvním úkonem v řízení.</a:t>
            </a:r>
          </a:p>
          <a:p>
            <a:pPr marL="0" indent="0">
              <a:buNone/>
            </a:pPr>
            <a:endParaRPr lang="cs-CZ" dirty="0"/>
          </a:p>
        </p:txBody>
      </p:sp>
    </p:spTree>
    <p:extLst>
      <p:ext uri="{BB962C8B-B14F-4D97-AF65-F5344CB8AC3E}">
        <p14:creationId xmlns:p14="http://schemas.microsoft.com/office/powerpoint/2010/main" val="1806280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Změna stavby před dokončením - § 118</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Nepodstatné odchylky – </a:t>
            </a:r>
            <a:r>
              <a:rPr lang="cs-CZ" b="1" dirty="0"/>
              <a:t>odst. 7</a:t>
            </a:r>
          </a:p>
          <a:p>
            <a:pPr>
              <a:buFont typeface="Wingdings" panose="05000000000000000000" pitchFamily="2" charset="2"/>
              <a:buChar char="Ø"/>
            </a:pPr>
            <a:r>
              <a:rPr lang="cs-CZ" dirty="0"/>
              <a:t>Nemění se půdorysný ani výškový rozsah stavby</a:t>
            </a:r>
          </a:p>
          <a:p>
            <a:pPr>
              <a:buFont typeface="Wingdings" panose="05000000000000000000" pitchFamily="2" charset="2"/>
              <a:buChar char="Ø"/>
            </a:pPr>
            <a:r>
              <a:rPr lang="cs-CZ" dirty="0"/>
              <a:t>Nezasahuje se do nosných konstrukcí stavby,</a:t>
            </a:r>
          </a:p>
          <a:p>
            <a:pPr>
              <a:buFont typeface="Wingdings" panose="05000000000000000000" pitchFamily="2" charset="2"/>
              <a:buChar char="Ø"/>
            </a:pPr>
            <a:r>
              <a:rPr lang="cs-CZ" dirty="0"/>
              <a:t>Nemění se vzhled stavby</a:t>
            </a:r>
          </a:p>
          <a:p>
            <a:pPr>
              <a:buFont typeface="Wingdings" panose="05000000000000000000" pitchFamily="2" charset="2"/>
              <a:buChar char="Ø"/>
            </a:pPr>
            <a:r>
              <a:rPr lang="cs-CZ" dirty="0"/>
              <a:t>Nemění se způsob užívání stavby</a:t>
            </a:r>
          </a:p>
          <a:p>
            <a:pPr>
              <a:buFont typeface="Wingdings" panose="05000000000000000000" pitchFamily="2" charset="2"/>
              <a:buChar char="Ø"/>
            </a:pPr>
            <a:r>
              <a:rPr lang="cs-CZ" dirty="0"/>
              <a:t>Změna nevyžaduje posouzení vlivů na ŽP</a:t>
            </a:r>
          </a:p>
          <a:p>
            <a:pPr>
              <a:buFont typeface="Wingdings" panose="05000000000000000000" pitchFamily="2" charset="2"/>
              <a:buChar char="Ø"/>
            </a:pPr>
            <a:r>
              <a:rPr lang="cs-CZ" dirty="0"/>
              <a:t>Nemůže negativně ovlivnit požární bezpečnost stavby</a:t>
            </a:r>
          </a:p>
          <a:p>
            <a:pPr>
              <a:buFont typeface="Wingdings" panose="05000000000000000000" pitchFamily="2" charset="2"/>
              <a:buChar char="Ø"/>
            </a:pPr>
            <a:r>
              <a:rPr lang="cs-CZ" dirty="0"/>
              <a:t>Nejde o změnu na kulturní památce</a:t>
            </a:r>
          </a:p>
          <a:p>
            <a:pPr marL="0" indent="0">
              <a:buNone/>
            </a:pPr>
            <a:endParaRPr lang="cs-CZ" dirty="0"/>
          </a:p>
        </p:txBody>
      </p:sp>
    </p:spTree>
    <p:extLst>
      <p:ext uri="{BB962C8B-B14F-4D97-AF65-F5344CB8AC3E}">
        <p14:creationId xmlns:p14="http://schemas.microsoft.com/office/powerpoint/2010/main" val="15946325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Změna stavby před dokončením - § 118</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Projednání nepodstatných odchylek - pokračování</a:t>
            </a:r>
          </a:p>
          <a:p>
            <a:pPr marL="0" indent="0">
              <a:buNone/>
            </a:pPr>
            <a:r>
              <a:rPr lang="cs-CZ" dirty="0"/>
              <a:t>Pokud změna stavby spočívá v nepodstatných odchylkách od ověřené dokumentace nebo ověřené projektové dokumentace, </a:t>
            </a:r>
          </a:p>
          <a:p>
            <a:pPr marL="0" indent="0">
              <a:buNone/>
            </a:pPr>
            <a:r>
              <a:rPr lang="cs-CZ" dirty="0"/>
              <a:t>………….může stavební úřad stavebníkovi na základě žádosti obsahující popis navrhovaných nepodstatných odchylek sdělit, že změnu projedná při vydání kolaudačního souhlasu nebo kolaudačního rozhodnutí. </a:t>
            </a:r>
          </a:p>
          <a:p>
            <a:pPr marL="0" indent="0">
              <a:buNone/>
            </a:pPr>
            <a:r>
              <a:rPr lang="cs-CZ" dirty="0"/>
              <a:t>§ 118/7</a:t>
            </a:r>
          </a:p>
          <a:p>
            <a:pPr marL="0" indent="0">
              <a:buNone/>
            </a:pPr>
            <a:endParaRPr lang="cs-CZ" dirty="0"/>
          </a:p>
        </p:txBody>
      </p:sp>
    </p:spTree>
    <p:extLst>
      <p:ext uri="{BB962C8B-B14F-4D97-AF65-F5344CB8AC3E}">
        <p14:creationId xmlns:p14="http://schemas.microsoft.com/office/powerpoint/2010/main" val="3546960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p:txBody>
          <a:bodyPr/>
          <a:lstStyle/>
          <a:p>
            <a:pPr marL="0" indent="0">
              <a:buNone/>
            </a:pPr>
            <a:r>
              <a:rPr lang="cs-CZ" b="1" u="sng" dirty="0"/>
              <a:t>Jiná stavba </a:t>
            </a:r>
            <a:r>
              <a:rPr lang="cs-CZ" b="1" dirty="0"/>
              <a:t>(§ 16):</a:t>
            </a:r>
          </a:p>
          <a:p>
            <a:r>
              <a:rPr lang="cs-CZ" dirty="0">
                <a:solidFill>
                  <a:srgbClr val="FF0000"/>
                </a:solidFill>
              </a:rPr>
              <a:t>pouze stavby v působnosti MPO</a:t>
            </a:r>
          </a:p>
          <a:p>
            <a:pPr marL="0" indent="0">
              <a:buNone/>
            </a:pPr>
            <a:r>
              <a:rPr lang="cs-CZ" dirty="0"/>
              <a:t>Příslušný k vedení řízení </a:t>
            </a:r>
            <a:r>
              <a:rPr lang="cs-CZ" b="1" u="sng" dirty="0"/>
              <a:t>MPO</a:t>
            </a:r>
          </a:p>
          <a:p>
            <a:pPr>
              <a:buFont typeface="Wingdings" panose="05000000000000000000" pitchFamily="2" charset="2"/>
              <a:buChar char="§"/>
            </a:pPr>
            <a:r>
              <a:rPr lang="cs-CZ" dirty="0"/>
              <a:t>úřad územního plánování v postavení DO</a:t>
            </a:r>
          </a:p>
          <a:p>
            <a:pPr>
              <a:buFont typeface="Wingdings" panose="05000000000000000000" pitchFamily="2" charset="2"/>
              <a:buChar char="§"/>
            </a:pPr>
            <a:r>
              <a:rPr lang="cs-CZ" dirty="0"/>
              <a:t>vydává závazné stanovisko</a:t>
            </a:r>
          </a:p>
          <a:p>
            <a:pPr marL="0" indent="0">
              <a:buNone/>
            </a:pPr>
            <a:r>
              <a:rPr lang="cs-CZ" dirty="0"/>
              <a:t>Pozn. MO, MV a MSP neměly zájem</a:t>
            </a:r>
          </a:p>
          <a:p>
            <a:pPr marL="0" indent="0">
              <a:buNone/>
            </a:pPr>
            <a:endParaRPr lang="cs-CZ" sz="2400" dirty="0"/>
          </a:p>
          <a:p>
            <a:pPr marL="0" indent="0">
              <a:buNone/>
            </a:pPr>
            <a:r>
              <a:rPr lang="cs-CZ" sz="2400" b="1" dirty="0"/>
              <a:t>§ 94j odst. 1</a:t>
            </a:r>
          </a:p>
          <a:p>
            <a:pPr marL="0" indent="0">
              <a:buNone/>
            </a:pPr>
            <a:endParaRPr lang="cs-CZ" dirty="0"/>
          </a:p>
        </p:txBody>
      </p:sp>
    </p:spTree>
    <p:extLst>
      <p:ext uri="{BB962C8B-B14F-4D97-AF65-F5344CB8AC3E}">
        <p14:creationId xmlns:p14="http://schemas.microsoft.com/office/powerpoint/2010/main" val="3074546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Změna stavby před dokončením - § 118</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sz="2800" b="1" dirty="0"/>
              <a:t>Projednání nepodstatných odchylek – pokračování</a:t>
            </a:r>
          </a:p>
          <a:p>
            <a:pPr marL="0" indent="0">
              <a:buNone/>
            </a:pPr>
            <a:r>
              <a:rPr lang="cs-CZ" sz="2800" b="1" dirty="0"/>
              <a:t>Může tak učinit</a:t>
            </a:r>
            <a:r>
              <a:rPr lang="cs-CZ" sz="2800" dirty="0"/>
              <a:t>, jen pokud se změna nedotýká </a:t>
            </a:r>
          </a:p>
          <a:p>
            <a:pPr marL="0" indent="0">
              <a:buNone/>
            </a:pPr>
            <a:r>
              <a:rPr lang="cs-CZ" sz="2800" dirty="0"/>
              <a:t>práv ostatních účastníků stavebního řízení, </a:t>
            </a:r>
          </a:p>
          <a:p>
            <a:pPr marL="0" indent="0">
              <a:buNone/>
            </a:pPr>
            <a:r>
              <a:rPr lang="cs-CZ" sz="2800" dirty="0"/>
              <a:t>podmínek územního rozhodnutí, </a:t>
            </a:r>
          </a:p>
          <a:p>
            <a:pPr marL="0" indent="0">
              <a:buNone/>
            </a:pPr>
            <a:r>
              <a:rPr lang="cs-CZ" sz="2800" dirty="0"/>
              <a:t>veřejných zájmů chráněných zvláštními právními předpisy nebo </a:t>
            </a:r>
          </a:p>
          <a:p>
            <a:pPr marL="0" indent="0">
              <a:buNone/>
            </a:pPr>
            <a:r>
              <a:rPr lang="cs-CZ" sz="2800" dirty="0"/>
              <a:t>v případě, kdy příslušný dotčený orgán písemně se změnou souhlasí. </a:t>
            </a:r>
          </a:p>
          <a:p>
            <a:pPr marL="0" indent="0">
              <a:buNone/>
            </a:pPr>
            <a:r>
              <a:rPr lang="cs-CZ" sz="2800" dirty="0"/>
              <a:t>Nebude-li záměr stanovené podmínky splňovat, vyzve stavební úřad stavebníka k doplnění podkladů a postupuje podle odstavce třetího. </a:t>
            </a:r>
            <a:r>
              <a:rPr lang="cs-CZ" sz="2800" i="1" dirty="0"/>
              <a:t>(tzn. projedná změnu stavby před dokončením)</a:t>
            </a:r>
          </a:p>
          <a:p>
            <a:pPr marL="0" indent="0">
              <a:buNone/>
            </a:pPr>
            <a:r>
              <a:rPr lang="cs-CZ" sz="2800" dirty="0"/>
              <a:t>§ 118/3</a:t>
            </a:r>
          </a:p>
          <a:p>
            <a:pPr marL="0" indent="0">
              <a:buNone/>
            </a:pPr>
            <a:endParaRPr lang="cs-CZ" sz="2800" b="1" dirty="0"/>
          </a:p>
        </p:txBody>
      </p:sp>
    </p:spTree>
    <p:extLst>
      <p:ext uri="{BB962C8B-B14F-4D97-AF65-F5344CB8AC3E}">
        <p14:creationId xmlns:p14="http://schemas.microsoft.com/office/powerpoint/2010/main" val="14984229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Změna stavby před dokončením</a:t>
            </a:r>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pPr marL="0" lvl="0" indent="0">
              <a:buNone/>
            </a:pPr>
            <a:r>
              <a:rPr lang="cs-CZ" b="1" dirty="0"/>
              <a:t>Jak se bude postupovat, pokud bude potřeba změna územního rozhodnutí stavby, jenž byla schválena v rámci společného řízení (a tedy bylo vydáno pouze závazné stanovisko orgánu ÚP)?</a:t>
            </a:r>
          </a:p>
          <a:p>
            <a:r>
              <a:rPr lang="cs-CZ" dirty="0"/>
              <a:t>Pokud byl stavební záměr projednán ve společném územním a stavebním řízení a bylo vydáno společné povolení, pak nelze samostatně projednat změnu územního rozhodnutí, protože společné povolení nebude mít samostatný výrok o umístění stavby a povolení stavby, jako je tomu ve stávajícím SZ, ale bude mít pouze výrok o společném povolení, a proto jakákoliv změna tohoto společného výroku je možná pouze institutem změny stavby před dokončením ve smyslu </a:t>
            </a:r>
            <a:r>
              <a:rPr lang="cs-CZ" dirty="0" err="1"/>
              <a:t>ust</a:t>
            </a:r>
            <a:r>
              <a:rPr lang="cs-CZ" dirty="0"/>
              <a:t>. § 118 SZ.</a:t>
            </a:r>
          </a:p>
          <a:p>
            <a:endParaRPr lang="cs-CZ" dirty="0"/>
          </a:p>
        </p:txBody>
      </p:sp>
    </p:spTree>
    <p:extLst>
      <p:ext uri="{BB962C8B-B14F-4D97-AF65-F5344CB8AC3E}">
        <p14:creationId xmlns:p14="http://schemas.microsoft.com/office/powerpoint/2010/main" val="130181008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dirty="0"/>
              <a:t>Kolaudace stavby</a:t>
            </a:r>
          </a:p>
        </p:txBody>
      </p:sp>
      <p:sp>
        <p:nvSpPr>
          <p:cNvPr id="3" name="Zástupný symbol pro obsah 2"/>
          <p:cNvSpPr>
            <a:spLocks noGrp="1"/>
          </p:cNvSpPr>
          <p:nvPr>
            <p:ph idx="1"/>
          </p:nvPr>
        </p:nvSpPr>
        <p:spPr>
          <a:xfrm>
            <a:off x="457200" y="1052736"/>
            <a:ext cx="8229600" cy="5472608"/>
          </a:xfrm>
        </p:spPr>
        <p:txBody>
          <a:bodyPr>
            <a:normAutofit lnSpcReduction="10000"/>
          </a:bodyPr>
          <a:lstStyle/>
          <a:p>
            <a:pPr marL="0" lvl="0" indent="0">
              <a:buNone/>
            </a:pPr>
            <a:r>
              <a:rPr lang="cs-CZ" sz="2400" i="1" dirty="0"/>
              <a:t>Vyžaduje-li změna stavby před jejím dokončením změnu územního rozhodnutí, je možné rozhodnout o této změně ve společném územním a stavebním řízení, ustanovení § 94 se použije přiměřeně; </a:t>
            </a:r>
            <a:r>
              <a:rPr lang="cs-CZ" sz="2400" b="1" i="1" dirty="0"/>
              <a:t>to neplatí, bylo-li vedeno společné územní a stavební řízení.</a:t>
            </a:r>
            <a:r>
              <a:rPr lang="cs-CZ" sz="2400" i="1" dirty="0"/>
              <a:t>“ </a:t>
            </a:r>
            <a:r>
              <a:rPr lang="cs-CZ" sz="2400" dirty="0"/>
              <a:t>Co chce říct novela a zejména věta na konci za středníkem, co a kdy neplatí ? Jak postupovat u změny stavby před dokončením v případě, že tato změna vyžaduje i změnu v umístění, a stavba byla umístěna a povolena rozhodnutím ve společném územním a stavebním řízení ? § 94 se nepoužije vůbec ?</a:t>
            </a:r>
          </a:p>
          <a:p>
            <a:pPr marL="0" lvl="0" indent="0">
              <a:buNone/>
            </a:pPr>
            <a:r>
              <a:rPr lang="cs-CZ" sz="2400" dirty="0"/>
              <a:t>Slova, že pro změnu stavby před dokončením, která vyžaduje změnu stavebního povolení i územního rozhodnutí a bylo-li toto povolení vydáno jako společné se nepoužije § 94 SZ nutno vykládat v souvislosti s </a:t>
            </a:r>
            <a:r>
              <a:rPr lang="cs-CZ" sz="2400" dirty="0" err="1"/>
              <a:t>ust</a:t>
            </a:r>
            <a:r>
              <a:rPr lang="cs-CZ" sz="2400" dirty="0"/>
              <a:t>. § 94j SZ podle kterého SÚ, který vydal společné povolení je příslušný k povolení změny stavby před jejím dokončením</a:t>
            </a:r>
          </a:p>
          <a:p>
            <a:endParaRPr lang="cs-CZ" dirty="0"/>
          </a:p>
        </p:txBody>
      </p:sp>
    </p:spTree>
    <p:extLst>
      <p:ext uri="{BB962C8B-B14F-4D97-AF65-F5344CB8AC3E}">
        <p14:creationId xmlns:p14="http://schemas.microsoft.com/office/powerpoint/2010/main" val="2330299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Kolaudace staveb</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Kolauduje se</a:t>
            </a:r>
          </a:p>
          <a:p>
            <a:pPr marL="0" indent="0">
              <a:buNone/>
            </a:pPr>
            <a:r>
              <a:rPr lang="cs-CZ" dirty="0"/>
              <a:t>Musí být současně splněny </a:t>
            </a:r>
            <a:r>
              <a:rPr lang="cs-CZ" b="1" dirty="0"/>
              <a:t>2 podmínky</a:t>
            </a:r>
          </a:p>
          <a:p>
            <a:pPr marL="361950" indent="-361950" algn="just">
              <a:lnSpc>
                <a:spcPct val="114000"/>
              </a:lnSpc>
              <a:spcBef>
                <a:spcPct val="0"/>
              </a:spcBef>
              <a:spcAft>
                <a:spcPct val="0"/>
              </a:spcAft>
              <a:defRPr/>
            </a:pPr>
            <a:r>
              <a:rPr lang="cs-CZ" altLang="cs-CZ" b="1" dirty="0">
                <a:ea typeface="Calibri" panose="020F0502020204030204" pitchFamily="34" charset="0"/>
                <a:cs typeface="Times New Roman" panose="02020603050405020304" pitchFamily="18" charset="0"/>
              </a:rPr>
              <a:t>1. podmínka – jedná se o stavbu</a:t>
            </a:r>
          </a:p>
          <a:p>
            <a:pPr marL="361950" indent="-361950" algn="just">
              <a:lnSpc>
                <a:spcPct val="114000"/>
              </a:lnSpc>
              <a:spcBef>
                <a:spcPct val="0"/>
              </a:spcBef>
              <a:spcAft>
                <a:spcPct val="0"/>
              </a:spcAft>
              <a:buClr>
                <a:schemeClr val="accent1"/>
              </a:buClr>
              <a:buFont typeface="Wingdings" panose="05000000000000000000" pitchFamily="2" charset="2"/>
              <a:buChar char=""/>
              <a:defRPr/>
            </a:pPr>
            <a:r>
              <a:rPr lang="cs-CZ" altLang="cs-CZ" dirty="0">
                <a:ea typeface="Calibri" panose="020F0502020204030204" pitchFamily="34" charset="0"/>
                <a:cs typeface="Times New Roman" panose="02020603050405020304" pitchFamily="18" charset="0"/>
              </a:rPr>
              <a:t>která je uvedena v § 103 odst. 1 písm. e) bodech 4 až 8, nebo </a:t>
            </a:r>
          </a:p>
          <a:p>
            <a:pPr marL="361950" indent="-361950" algn="just">
              <a:lnSpc>
                <a:spcPct val="114000"/>
              </a:lnSpc>
              <a:spcBef>
                <a:spcPct val="0"/>
              </a:spcBef>
              <a:spcAft>
                <a:spcPct val="0"/>
              </a:spcAft>
              <a:buClr>
                <a:schemeClr val="accent1"/>
              </a:buClr>
              <a:buFont typeface="Wingdings" panose="05000000000000000000" pitchFamily="2" charset="2"/>
              <a:buChar char=""/>
              <a:defRPr/>
            </a:pPr>
            <a:r>
              <a:rPr lang="cs-CZ" altLang="cs-CZ" dirty="0">
                <a:ea typeface="Calibri" panose="020F0502020204030204" pitchFamily="34" charset="0"/>
                <a:cs typeface="Times New Roman" panose="02020603050405020304" pitchFamily="18" charset="0"/>
              </a:rPr>
              <a:t>u které postačí ohlášení stavebnímu úřadu podle § 104 odst. 1 písm. a) až d) a k), nebo </a:t>
            </a:r>
          </a:p>
          <a:p>
            <a:pPr marL="361950" indent="-361950" algn="just">
              <a:lnSpc>
                <a:spcPct val="114000"/>
              </a:lnSpc>
              <a:spcBef>
                <a:spcPct val="0"/>
              </a:spcBef>
              <a:spcAft>
                <a:spcPct val="0"/>
              </a:spcAft>
              <a:buClr>
                <a:schemeClr val="accent1"/>
              </a:buClr>
              <a:buFont typeface="Wingdings" panose="05000000000000000000" pitchFamily="2" charset="2"/>
              <a:buChar char=""/>
              <a:defRPr/>
            </a:pPr>
            <a:r>
              <a:rPr lang="cs-CZ" altLang="cs-CZ" dirty="0">
                <a:ea typeface="Calibri" panose="020F0502020204030204" pitchFamily="34" charset="0"/>
                <a:cs typeface="Times New Roman" panose="02020603050405020304" pitchFamily="18" charset="0"/>
              </a:rPr>
              <a:t>u které postačí ohlášení podle zvláštního právního předpisu (§ 15a vodního zákona), nebo </a:t>
            </a:r>
          </a:p>
          <a:p>
            <a:pPr marL="361950" indent="-361950" algn="just">
              <a:lnSpc>
                <a:spcPct val="114000"/>
              </a:lnSpc>
              <a:spcBef>
                <a:spcPct val="0"/>
              </a:spcBef>
              <a:spcAft>
                <a:spcPct val="0"/>
              </a:spcAft>
              <a:buClr>
                <a:schemeClr val="accent1"/>
              </a:buClr>
              <a:buFont typeface="Wingdings" panose="05000000000000000000" pitchFamily="2" charset="2"/>
              <a:buChar char=""/>
              <a:defRPr/>
            </a:pPr>
            <a:r>
              <a:rPr lang="cs-CZ" altLang="cs-CZ" dirty="0">
                <a:ea typeface="Calibri" panose="020F0502020204030204" pitchFamily="34" charset="0"/>
                <a:cs typeface="Times New Roman" panose="02020603050405020304" pitchFamily="18" charset="0"/>
              </a:rPr>
              <a:t>která vyžaduje stavební povolení</a:t>
            </a:r>
          </a:p>
          <a:p>
            <a:pPr marL="361950" indent="-361950" algn="just">
              <a:lnSpc>
                <a:spcPct val="114000"/>
              </a:lnSpc>
              <a:spcBef>
                <a:spcPct val="0"/>
              </a:spcBef>
              <a:spcAft>
                <a:spcPct val="0"/>
              </a:spcAft>
              <a:defRPr/>
            </a:pPr>
            <a:endParaRPr lang="cs-CZ" altLang="cs-CZ" sz="1100" dirty="0">
              <a:ea typeface="Calibri" panose="020F0502020204030204" pitchFamily="34" charset="0"/>
              <a:cs typeface="Times New Roman" panose="02020603050405020304" pitchFamily="18" charset="0"/>
            </a:endParaRPr>
          </a:p>
          <a:p>
            <a:pPr marL="361950" indent="-361950" algn="just">
              <a:lnSpc>
                <a:spcPct val="114000"/>
              </a:lnSpc>
              <a:spcBef>
                <a:spcPct val="0"/>
              </a:spcBef>
              <a:spcAft>
                <a:spcPct val="0"/>
              </a:spcAft>
              <a:defRPr/>
            </a:pPr>
            <a:r>
              <a:rPr lang="cs-CZ" altLang="cs-CZ" b="1" dirty="0">
                <a:ea typeface="Calibri" panose="020F0502020204030204" pitchFamily="34" charset="0"/>
                <a:cs typeface="Times New Roman" panose="02020603050405020304" pitchFamily="18" charset="0"/>
              </a:rPr>
              <a:t>2. podmínka – jedná se o</a:t>
            </a:r>
          </a:p>
          <a:p>
            <a:pPr marL="361950" indent="-361950" algn="just">
              <a:lnSpc>
                <a:spcPct val="114000"/>
              </a:lnSpc>
              <a:spcBef>
                <a:spcPct val="0"/>
              </a:spcBef>
              <a:spcAft>
                <a:spcPct val="0"/>
              </a:spcAft>
              <a:buClr>
                <a:schemeClr val="accent1"/>
              </a:buClr>
              <a:buFont typeface="Wingdings" panose="05000000000000000000" pitchFamily="2" charset="2"/>
              <a:buChar char=""/>
              <a:defRPr/>
            </a:pPr>
            <a:r>
              <a:rPr lang="cs-CZ" altLang="cs-CZ" dirty="0">
                <a:ea typeface="Calibri" panose="020F0502020204030204" pitchFamily="34" charset="0"/>
                <a:cs typeface="Times New Roman" panose="02020603050405020304" pitchFamily="18" charset="0"/>
              </a:rPr>
              <a:t>stavbu veřejné infrastruktury, nebo</a:t>
            </a:r>
          </a:p>
          <a:p>
            <a:pPr marL="361950" indent="-361950" algn="just">
              <a:lnSpc>
                <a:spcPct val="114000"/>
              </a:lnSpc>
              <a:spcBef>
                <a:spcPct val="0"/>
              </a:spcBef>
              <a:spcAft>
                <a:spcPct val="0"/>
              </a:spcAft>
              <a:buClr>
                <a:schemeClr val="accent1"/>
              </a:buClr>
              <a:buFont typeface="Wingdings" panose="05000000000000000000" pitchFamily="2" charset="2"/>
              <a:buChar char=""/>
              <a:defRPr/>
            </a:pPr>
            <a:r>
              <a:rPr lang="cs-CZ" altLang="cs-CZ" dirty="0">
                <a:ea typeface="Calibri" panose="020F0502020204030204" pitchFamily="34" charset="0"/>
                <a:cs typeface="Times New Roman" panose="02020603050405020304" pitchFamily="18" charset="0"/>
              </a:rPr>
              <a:t>stavbu, jejíž vlastnosti nemohou budoucí uživatelé ovlivnit, nebo</a:t>
            </a:r>
          </a:p>
          <a:p>
            <a:pPr marL="361950" indent="-361950" algn="just">
              <a:lnSpc>
                <a:spcPct val="114000"/>
              </a:lnSpc>
              <a:spcBef>
                <a:spcPct val="0"/>
              </a:spcBef>
              <a:spcAft>
                <a:spcPct val="0"/>
              </a:spcAft>
              <a:buClr>
                <a:schemeClr val="accent1"/>
              </a:buClr>
              <a:buFont typeface="Wingdings" panose="05000000000000000000" pitchFamily="2" charset="2"/>
              <a:buChar char=""/>
              <a:defRPr/>
            </a:pPr>
            <a:r>
              <a:rPr lang="cs-CZ" altLang="cs-CZ" dirty="0">
                <a:ea typeface="Calibri" panose="020F0502020204030204" pitchFamily="34" charset="0"/>
                <a:cs typeface="Times New Roman" panose="02020603050405020304" pitchFamily="18" charset="0"/>
              </a:rPr>
              <a:t>stavbu, u které bylo stanoveno provedení zkušebního provozu, nebo</a:t>
            </a:r>
          </a:p>
          <a:p>
            <a:pPr marL="361950" indent="-361950" algn="just">
              <a:lnSpc>
                <a:spcPct val="114000"/>
              </a:lnSpc>
              <a:spcBef>
                <a:spcPct val="0"/>
              </a:spcBef>
              <a:spcAft>
                <a:spcPct val="0"/>
              </a:spcAft>
              <a:buClr>
                <a:schemeClr val="accent1"/>
              </a:buClr>
              <a:buFont typeface="Wingdings" panose="05000000000000000000" pitchFamily="2" charset="2"/>
              <a:buChar char=""/>
              <a:defRPr/>
            </a:pPr>
            <a:r>
              <a:rPr lang="cs-CZ" altLang="cs-CZ" dirty="0">
                <a:ea typeface="Calibri" panose="020F0502020204030204" pitchFamily="34" charset="0"/>
                <a:cs typeface="Times New Roman" panose="02020603050405020304" pitchFamily="18" charset="0"/>
              </a:rPr>
              <a:t>změnu stavby, která je kulturní památkou</a:t>
            </a:r>
          </a:p>
          <a:p>
            <a:pPr marL="361950" indent="-361950" algn="just">
              <a:lnSpc>
                <a:spcPct val="114000"/>
              </a:lnSpc>
              <a:spcBef>
                <a:spcPct val="0"/>
              </a:spcBef>
              <a:spcAft>
                <a:spcPct val="0"/>
              </a:spcAft>
              <a:buClr>
                <a:schemeClr val="accent1"/>
              </a:buClr>
              <a:buFont typeface="Wingdings" panose="05000000000000000000" pitchFamily="2" charset="2"/>
              <a:buChar char=""/>
              <a:defRPr/>
            </a:pPr>
            <a:endParaRPr lang="cs-CZ" altLang="cs-CZ" dirty="0">
              <a:ea typeface="Calibri" panose="020F0502020204030204" pitchFamily="34" charset="0"/>
              <a:cs typeface="Times New Roman" panose="02020603050405020304" pitchFamily="18" charset="0"/>
            </a:endParaRPr>
          </a:p>
          <a:p>
            <a:pPr marL="0" indent="0">
              <a:buNone/>
            </a:pPr>
            <a:r>
              <a:rPr lang="cs-CZ" dirty="0"/>
              <a:t>lze užívat pouze na základě kolaudačního souhlasu nebo kolaudačního rozhodnutí.</a:t>
            </a:r>
          </a:p>
          <a:p>
            <a:pPr marL="0" indent="0">
              <a:buNone/>
            </a:pPr>
            <a:endParaRPr lang="cs-CZ" dirty="0"/>
          </a:p>
        </p:txBody>
      </p:sp>
    </p:spTree>
    <p:extLst>
      <p:ext uri="{BB962C8B-B14F-4D97-AF65-F5344CB8AC3E}">
        <p14:creationId xmlns:p14="http://schemas.microsoft.com/office/powerpoint/2010/main" val="32865949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Kolaudace staveb</a:t>
            </a:r>
          </a:p>
        </p:txBody>
      </p:sp>
      <p:sp>
        <p:nvSpPr>
          <p:cNvPr id="3" name="Zástupný symbol pro obsah 2"/>
          <p:cNvSpPr>
            <a:spLocks noGrp="1"/>
          </p:cNvSpPr>
          <p:nvPr>
            <p:ph idx="1"/>
          </p:nvPr>
        </p:nvSpPr>
        <p:spPr>
          <a:xfrm>
            <a:off x="539552" y="1412776"/>
            <a:ext cx="8229600" cy="5217443"/>
          </a:xfrm>
        </p:spPr>
        <p:txBody>
          <a:bodyPr>
            <a:normAutofit fontScale="92500"/>
          </a:bodyPr>
          <a:lstStyle/>
          <a:p>
            <a:pPr marL="0" lvl="0" indent="0">
              <a:buNone/>
            </a:pPr>
            <a:r>
              <a:rPr lang="cs-CZ" sz="2400" dirty="0"/>
              <a:t>Způsob použití slovíček „nebo“, „a“,  čárek a písmeny označených odrážek v dlouhé větě způsobuje nepřehledno v tom, které podmínky musí být splněny k tomu, aby se stavby kolaudovaly. Chápu to správně, že kolaudaci podléhá stavba splňující některou z podmínek uvedených v první části věty označené shora podtržením </a:t>
            </a:r>
            <a:r>
              <a:rPr lang="cs-CZ" sz="2400" b="1" dirty="0"/>
              <a:t>a současně některou</a:t>
            </a:r>
            <a:r>
              <a:rPr lang="cs-CZ" sz="2400" dirty="0"/>
              <a:t> z podmínek uvedených pod písmeny a) až d) ?</a:t>
            </a:r>
          </a:p>
          <a:p>
            <a:pPr marL="0" lvl="0" indent="0">
              <a:buNone/>
            </a:pPr>
            <a:r>
              <a:rPr lang="cs-CZ" sz="2400" dirty="0"/>
              <a:t>Kolaudační souhlas (kolaudační rozhodnutí vyžaduje stavba uvedená:</a:t>
            </a:r>
          </a:p>
          <a:p>
            <a:pPr lvl="0">
              <a:buFont typeface="Wingdings" panose="05000000000000000000" pitchFamily="2" charset="2"/>
              <a:buChar char="Ø"/>
            </a:pPr>
            <a:r>
              <a:rPr lang="cs-CZ" sz="2400" dirty="0"/>
              <a:t>v § 103 odst. 1 písm. e) body 4 až 8</a:t>
            </a:r>
          </a:p>
          <a:p>
            <a:pPr lvl="0">
              <a:buFont typeface="Wingdings" panose="05000000000000000000" pitchFamily="2" charset="2"/>
              <a:buChar char="Ø"/>
            </a:pPr>
            <a:r>
              <a:rPr lang="cs-CZ" sz="2400" dirty="0"/>
              <a:t>v § 104 odst. 1 písm. a) až d) a k)</a:t>
            </a:r>
          </a:p>
          <a:p>
            <a:pPr lvl="0">
              <a:buFont typeface="Wingdings" panose="05000000000000000000" pitchFamily="2" charset="2"/>
              <a:buChar char="Ø"/>
            </a:pPr>
            <a:r>
              <a:rPr lang="cs-CZ" sz="2400" dirty="0"/>
              <a:t>a stavby, vyžadující SP</a:t>
            </a:r>
          </a:p>
          <a:p>
            <a:pPr marL="0" lvl="0" indent="0">
              <a:buNone/>
            </a:pPr>
            <a:r>
              <a:rPr lang="cs-CZ" sz="2400" dirty="0"/>
              <a:t>a </a:t>
            </a:r>
          </a:p>
          <a:p>
            <a:pPr marL="0" lvl="0" indent="0">
              <a:buNone/>
            </a:pPr>
            <a:r>
              <a:rPr lang="cs-CZ" sz="2400" dirty="0"/>
              <a:t>současně  se jedná o stavbu uvedenou v § 119 odst. 1 písm. a) až d) </a:t>
            </a:r>
          </a:p>
          <a:p>
            <a:endParaRPr lang="cs-CZ" dirty="0"/>
          </a:p>
        </p:txBody>
      </p:sp>
    </p:spTree>
    <p:extLst>
      <p:ext uri="{BB962C8B-B14F-4D97-AF65-F5344CB8AC3E}">
        <p14:creationId xmlns:p14="http://schemas.microsoft.com/office/powerpoint/2010/main" val="36649616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Kolaudace staveb</a:t>
            </a:r>
          </a:p>
        </p:txBody>
      </p:sp>
      <p:sp>
        <p:nvSpPr>
          <p:cNvPr id="3" name="Zástupný symbol pro obsah 2"/>
          <p:cNvSpPr>
            <a:spLocks noGrp="1"/>
          </p:cNvSpPr>
          <p:nvPr>
            <p:ph idx="1"/>
          </p:nvPr>
        </p:nvSpPr>
        <p:spPr/>
        <p:txBody>
          <a:bodyPr/>
          <a:lstStyle/>
          <a:p>
            <a:pPr marL="0" lvl="0" indent="0">
              <a:buNone/>
            </a:pPr>
            <a:endParaRPr lang="cs-CZ" sz="2800" i="1" dirty="0"/>
          </a:p>
          <a:p>
            <a:pPr marL="0" indent="0">
              <a:buNone/>
            </a:pPr>
            <a:r>
              <a:rPr lang="cs-CZ" sz="2800" i="1" dirty="0"/>
              <a:t>Jde o obecné pravidlo, které platí pro případy všech staveb, neomezuje se jen na tzv. „kolaudované“ stavby. U tzv. „nekolaudovaných“ staveb jde o odpovědnost stavebníka (vlastníka), jejíž splnění stavební úřad nekontroluje. Následky nesplnění povinnosti (rizika s tím spojená) nese vlastník stavby</a:t>
            </a:r>
            <a:endParaRPr lang="cs-CZ" dirty="0"/>
          </a:p>
        </p:txBody>
      </p:sp>
    </p:spTree>
    <p:extLst>
      <p:ext uri="{BB962C8B-B14F-4D97-AF65-F5344CB8AC3E}">
        <p14:creationId xmlns:p14="http://schemas.microsoft.com/office/powerpoint/2010/main" val="227710317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Kolaudace staveb</a:t>
            </a:r>
          </a:p>
        </p:txBody>
      </p:sp>
      <p:sp>
        <p:nvSpPr>
          <p:cNvPr id="3" name="Zástupný symbol pro obsah 2"/>
          <p:cNvSpPr>
            <a:spLocks noGrp="1"/>
          </p:cNvSpPr>
          <p:nvPr>
            <p:ph idx="1"/>
          </p:nvPr>
        </p:nvSpPr>
        <p:spPr/>
        <p:txBody>
          <a:bodyPr>
            <a:normAutofit lnSpcReduction="10000"/>
          </a:bodyPr>
          <a:lstStyle/>
          <a:p>
            <a:pPr>
              <a:buFont typeface="Wingdings" panose="05000000000000000000" pitchFamily="2" charset="2"/>
              <a:buChar char="Ø"/>
            </a:pPr>
            <a:r>
              <a:rPr lang="cs-CZ" dirty="0"/>
              <a:t>§ 120 bez náhrady zrušen</a:t>
            </a:r>
          </a:p>
          <a:p>
            <a:pPr>
              <a:buFont typeface="Wingdings" panose="05000000000000000000" pitchFamily="2" charset="2"/>
              <a:buChar char="Ø"/>
            </a:pPr>
            <a:r>
              <a:rPr lang="cs-CZ" dirty="0"/>
              <a:t>Kdo povolil, ten kolauduje</a:t>
            </a:r>
          </a:p>
          <a:p>
            <a:pPr>
              <a:buFont typeface="Wingdings" panose="05000000000000000000" pitchFamily="2" charset="2"/>
              <a:buChar char="Ø"/>
            </a:pPr>
            <a:r>
              <a:rPr lang="cs-CZ" dirty="0"/>
              <a:t>Při závěrečné kontrolní prohlídce SÚ projedná nepodstatné odchylky od ověřené dokumentaci/projektové dokumentaci.</a:t>
            </a:r>
          </a:p>
          <a:p>
            <a:pPr>
              <a:buFont typeface="Wingdings" panose="05000000000000000000" pitchFamily="2" charset="2"/>
              <a:buChar char="Ø"/>
            </a:pPr>
            <a:r>
              <a:rPr lang="cs-CZ" dirty="0"/>
              <a:t>Možnost „překlopení“ do kolaudačního řízení</a:t>
            </a:r>
          </a:p>
          <a:p>
            <a:pPr>
              <a:buFont typeface="Wingdings" panose="05000000000000000000" pitchFamily="2" charset="2"/>
              <a:buChar char="Ø"/>
            </a:pPr>
            <a:r>
              <a:rPr lang="cs-CZ" dirty="0"/>
              <a:t>Možnost upustit od závěrečné kontrolní prohlídky nově u podzemních staveb technické infrastruktury.</a:t>
            </a:r>
          </a:p>
          <a:p>
            <a:pPr marL="0" indent="0">
              <a:buNone/>
            </a:pPr>
            <a:endParaRPr lang="cs-CZ" dirty="0"/>
          </a:p>
        </p:txBody>
      </p:sp>
    </p:spTree>
    <p:extLst>
      <p:ext uri="{BB962C8B-B14F-4D97-AF65-F5344CB8AC3E}">
        <p14:creationId xmlns:p14="http://schemas.microsoft.com/office/powerpoint/2010/main" val="18363824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Kolaudace staveb</a:t>
            </a:r>
          </a:p>
        </p:txBody>
      </p:sp>
      <p:sp>
        <p:nvSpPr>
          <p:cNvPr id="3" name="Zástupný symbol pro obsah 2"/>
          <p:cNvSpPr>
            <a:spLocks noGrp="1"/>
          </p:cNvSpPr>
          <p:nvPr>
            <p:ph idx="1"/>
          </p:nvPr>
        </p:nvSpPr>
        <p:spPr/>
        <p:txBody>
          <a:bodyPr/>
          <a:lstStyle/>
          <a:p>
            <a:pPr marL="0" indent="0">
              <a:buNone/>
            </a:pPr>
            <a:r>
              <a:rPr lang="cs-CZ" dirty="0"/>
              <a:t>Účastníci kolaudačního řízení:</a:t>
            </a:r>
          </a:p>
          <a:p>
            <a:pPr marL="514350" indent="-514350">
              <a:buAutoNum type="alphaLcParenR"/>
            </a:pPr>
            <a:r>
              <a:rPr lang="cs-CZ" dirty="0"/>
              <a:t>Stavebník,</a:t>
            </a:r>
          </a:p>
          <a:p>
            <a:pPr marL="514350" indent="-514350">
              <a:buAutoNum type="alphaLcParenR"/>
            </a:pPr>
            <a:r>
              <a:rPr lang="cs-CZ" dirty="0"/>
              <a:t>Vlastník stavby, není-li stavebníkem,</a:t>
            </a:r>
          </a:p>
          <a:p>
            <a:pPr marL="514350" indent="-514350">
              <a:buAutoNum type="alphaLcParenR"/>
            </a:pPr>
            <a:r>
              <a:rPr lang="cs-CZ" dirty="0"/>
              <a:t>Vlastník pozemku, na kterém je stavba provedena, není-li stavebníkem a může-li být jeho vlastnické právo kolaudačním rozhodnutím přímo dotčeno.</a:t>
            </a:r>
          </a:p>
          <a:p>
            <a:pPr marL="0" indent="0">
              <a:buNone/>
            </a:pPr>
            <a:r>
              <a:rPr lang="cs-CZ" sz="2800" b="1" dirty="0"/>
              <a:t>§ 122a odst. 1</a:t>
            </a:r>
          </a:p>
          <a:p>
            <a:pPr marL="0" indent="0">
              <a:buNone/>
            </a:pPr>
            <a:endParaRPr lang="cs-CZ" dirty="0"/>
          </a:p>
        </p:txBody>
      </p:sp>
    </p:spTree>
    <p:extLst>
      <p:ext uri="{BB962C8B-B14F-4D97-AF65-F5344CB8AC3E}">
        <p14:creationId xmlns:p14="http://schemas.microsoft.com/office/powerpoint/2010/main" val="12555364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Kolaudace staveb</a:t>
            </a:r>
          </a:p>
        </p:txBody>
      </p:sp>
      <p:sp>
        <p:nvSpPr>
          <p:cNvPr id="3" name="Zástupný symbol pro obsah 2"/>
          <p:cNvSpPr>
            <a:spLocks noGrp="1"/>
          </p:cNvSpPr>
          <p:nvPr>
            <p:ph idx="1"/>
          </p:nvPr>
        </p:nvSpPr>
        <p:spPr>
          <a:xfrm>
            <a:off x="457200" y="1412776"/>
            <a:ext cx="8229600" cy="5184576"/>
          </a:xfrm>
        </p:spPr>
        <p:txBody>
          <a:bodyPr>
            <a:normAutofit fontScale="70000" lnSpcReduction="20000"/>
          </a:bodyPr>
          <a:lstStyle/>
          <a:p>
            <a:pPr marL="0" indent="0">
              <a:buNone/>
            </a:pPr>
            <a:r>
              <a:rPr lang="cs-CZ" b="1" dirty="0"/>
              <a:t>Změny u kolaudace staveb</a:t>
            </a:r>
          </a:p>
          <a:p>
            <a:pPr>
              <a:buFont typeface="Wingdings" panose="05000000000000000000" pitchFamily="2" charset="2"/>
              <a:buChar char="Ø"/>
            </a:pPr>
            <a:r>
              <a:rPr lang="cs-CZ" sz="3400" dirty="0"/>
              <a:t>V kolaudačním řízení stavební úřad </a:t>
            </a:r>
            <a:r>
              <a:rPr lang="cs-CZ" sz="3400" b="1" dirty="0"/>
              <a:t>projedná nepodstatné odchylky </a:t>
            </a:r>
            <a:r>
              <a:rPr lang="cs-CZ" sz="3400" dirty="0"/>
              <a:t>od ověřené dokumentace nebo ověřené projektové dokumentace uvedené v § 118 odst. 7.</a:t>
            </a:r>
          </a:p>
          <a:p>
            <a:pPr marL="0" indent="0">
              <a:buNone/>
            </a:pPr>
            <a:r>
              <a:rPr lang="cs-CZ" sz="3400" b="1" dirty="0"/>
              <a:t>§ 122a/3</a:t>
            </a:r>
          </a:p>
          <a:p>
            <a:pPr>
              <a:buFont typeface="Wingdings" panose="05000000000000000000" pitchFamily="2" charset="2"/>
              <a:buChar char="Ø"/>
            </a:pPr>
            <a:r>
              <a:rPr lang="cs-CZ" sz="3400" dirty="0"/>
              <a:t>Kolaudačním rozhodnutím se </a:t>
            </a:r>
            <a:r>
              <a:rPr lang="cs-CZ" sz="3400" b="1" dirty="0"/>
              <a:t>povoluje užívání stavby k určenému účelu</a:t>
            </a:r>
            <a:r>
              <a:rPr lang="cs-CZ" sz="3400" dirty="0"/>
              <a:t>, a je-li to zapotřebí, </a:t>
            </a:r>
            <a:r>
              <a:rPr lang="cs-CZ" sz="3400" b="1" dirty="0"/>
              <a:t>stanoví se podmínky </a:t>
            </a:r>
            <a:r>
              <a:rPr lang="cs-CZ" sz="3400" dirty="0"/>
              <a:t>pro užívání stavby vyplývající z obecných požadavků na výstavbu, podmínky pro odstranění drobných nedostatků skutečného provedení stavby zjištěných při kolaudačním řízení a určit přiměřenou lhůtu k jejich odstranění. Může tak učinit pouze v případě, že jde o nedostatky, které neohrožují život a veřejné zdraví, život nebo zdraví zvířat, bezpečnost anebo životní prostředí a nebrání ve svém souhrnu řádnému a nerušenému užívání stavby k určenému účelu. </a:t>
            </a:r>
          </a:p>
          <a:p>
            <a:pPr marL="0" indent="0">
              <a:buNone/>
            </a:pPr>
            <a:r>
              <a:rPr lang="cs-CZ" sz="3400" b="1" dirty="0"/>
              <a:t>§ 122a/4 a 5</a:t>
            </a:r>
          </a:p>
          <a:p>
            <a:pPr marL="0" indent="0">
              <a:buNone/>
            </a:pPr>
            <a:endParaRPr lang="cs-CZ" dirty="0"/>
          </a:p>
        </p:txBody>
      </p:sp>
    </p:spTree>
    <p:extLst>
      <p:ext uri="{BB962C8B-B14F-4D97-AF65-F5344CB8AC3E}">
        <p14:creationId xmlns:p14="http://schemas.microsoft.com/office/powerpoint/2010/main" val="367325202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Rodinné domy</a:t>
            </a:r>
          </a:p>
        </p:txBody>
      </p:sp>
      <p:sp>
        <p:nvSpPr>
          <p:cNvPr id="3" name="Zástupný symbol pro obsah 2"/>
          <p:cNvSpPr>
            <a:spLocks noGrp="1"/>
          </p:cNvSpPr>
          <p:nvPr>
            <p:ph idx="1"/>
          </p:nvPr>
        </p:nvSpPr>
        <p:spPr>
          <a:xfrm>
            <a:off x="457200" y="1600200"/>
            <a:ext cx="8229600" cy="5069160"/>
          </a:xfrm>
        </p:spPr>
        <p:txBody>
          <a:bodyPr>
            <a:normAutofit fontScale="62500" lnSpcReduction="20000"/>
          </a:bodyPr>
          <a:lstStyle/>
          <a:p>
            <a:pPr marL="0" lvl="0" indent="0">
              <a:buNone/>
            </a:pPr>
            <a:r>
              <a:rPr lang="cs-CZ" b="1" dirty="0"/>
              <a:t>§ 119 SZ – Znamená to, že např. rodinné domy již nebudou vyžadovat kolaudaci? Budou se kolaudovat stavby, které byly povoleny před účinností novely? Vztahuje se toto ustanovení i na stavby, které byly pravomocně povoleny dle dříve platného zákona č. 50/1976 Sb. Pokud ve společném povolení vydal stavební úřad povolení i na ČOV, bude ji i kolaudovat?</a:t>
            </a:r>
          </a:p>
          <a:p>
            <a:r>
              <a:rPr lang="cs-CZ" dirty="0"/>
              <a:t>K  dotazu je zapotřebí uvést, že to, že se RD nebudou kolaudovat, se do novely SZ dostalo až v rámci jejího projednání v PS a jde o poslanecký pozměňovací návrh, který však do novely SZ byl vtělen bez dalších souvislostí na RUIAN, přidělování čísel popisných nebo evidenčních, vkladu do KN atd. Další co tento poslanecký pozměňovací návrh způsobil, že není obsahem přechodných ustanovení, což znamená, že tato úprava dopadla na </a:t>
            </a:r>
            <a:r>
              <a:rPr lang="cs-CZ" dirty="0" err="1"/>
              <a:t>tvrdo</a:t>
            </a:r>
            <a:r>
              <a:rPr lang="cs-CZ" dirty="0"/>
              <a:t> okamžikem účinnosti novely SZ, tj. od 1.1. 2018, kdy by se i dříve povolené a provedené stavby RD (netýká se RD provedených developerským způsobem) nekolaudovaly. Pokud jde  o RD, povolené, vydáno SP dle </a:t>
            </a:r>
            <a:r>
              <a:rPr lang="cs-CZ" dirty="0" err="1"/>
              <a:t>z.č</a:t>
            </a:r>
            <a:r>
              <a:rPr lang="cs-CZ" dirty="0"/>
              <a:t>. 50/1976, pak na tyto musí být vydáno kolaudační rozhodnutí a kolaudační řízení se procesně vede dle zmíněného </a:t>
            </a:r>
            <a:r>
              <a:rPr lang="cs-CZ" dirty="0" err="1"/>
              <a:t>z.č</a:t>
            </a:r>
            <a:r>
              <a:rPr lang="cs-CZ" dirty="0"/>
              <a:t>. 50/1976 Sb.</a:t>
            </a:r>
          </a:p>
          <a:p>
            <a:endParaRPr lang="cs-CZ" dirty="0"/>
          </a:p>
        </p:txBody>
      </p:sp>
    </p:spTree>
    <p:extLst>
      <p:ext uri="{BB962C8B-B14F-4D97-AF65-F5344CB8AC3E}">
        <p14:creationId xmlns:p14="http://schemas.microsoft.com/office/powerpoint/2010/main" val="478927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povolení</a:t>
            </a:r>
          </a:p>
        </p:txBody>
      </p:sp>
      <p:sp>
        <p:nvSpPr>
          <p:cNvPr id="3" name="Zástupný symbol pro obsah 2"/>
          <p:cNvSpPr>
            <a:spLocks noGrp="1"/>
          </p:cNvSpPr>
          <p:nvPr>
            <p:ph idx="1"/>
          </p:nvPr>
        </p:nvSpPr>
        <p:spPr>
          <a:xfrm>
            <a:off x="457200" y="1600200"/>
            <a:ext cx="8229600" cy="4853136"/>
          </a:xfrm>
        </p:spPr>
        <p:txBody>
          <a:bodyPr>
            <a:normAutofit fontScale="77500" lnSpcReduction="20000"/>
          </a:bodyPr>
          <a:lstStyle/>
          <a:p>
            <a:pPr marL="0" indent="0">
              <a:buNone/>
            </a:pPr>
            <a:r>
              <a:rPr lang="cs-CZ" b="1" u="sng" dirty="0"/>
              <a:t>soubor staveb </a:t>
            </a:r>
            <a:r>
              <a:rPr lang="cs-CZ" u="sng" dirty="0"/>
              <a:t>( § 2 odst. 8 – vymezení pojmů)</a:t>
            </a:r>
          </a:p>
          <a:p>
            <a:pPr marL="0" indent="0">
              <a:buNone/>
            </a:pPr>
            <a:r>
              <a:rPr lang="cs-CZ" dirty="0"/>
              <a:t>Příslušný k vedení řízení </a:t>
            </a:r>
            <a:r>
              <a:rPr lang="cs-CZ" b="1" u="sng" dirty="0"/>
              <a:t>ten SÚ</a:t>
            </a:r>
            <a:r>
              <a:rPr lang="cs-CZ" dirty="0"/>
              <a:t>, který by byl příslušný k povolení </a:t>
            </a:r>
            <a:r>
              <a:rPr lang="cs-CZ" b="1" dirty="0"/>
              <a:t>stavby hlavní </a:t>
            </a:r>
            <a:r>
              <a:rPr lang="cs-CZ" dirty="0"/>
              <a:t>(§2 odst. 9 věta první– vymezení pojmů)</a:t>
            </a:r>
            <a:endParaRPr lang="cs-CZ" b="1" dirty="0"/>
          </a:p>
          <a:p>
            <a:pPr>
              <a:buFont typeface="Wingdings" panose="05000000000000000000" pitchFamily="2" charset="2"/>
              <a:buChar char="§"/>
            </a:pPr>
            <a:r>
              <a:rPr lang="cs-CZ" b="1" dirty="0"/>
              <a:t>Ostatní SÚ </a:t>
            </a:r>
            <a:r>
              <a:rPr lang="cs-CZ" dirty="0"/>
              <a:t>( pokud součástí souboru staveb je vedlejší stavba – § 2 odst. 9 věta druhá – vymezení pojmů, v jejich působnosti, </a:t>
            </a:r>
            <a:r>
              <a:rPr lang="cs-CZ" b="1" dirty="0"/>
              <a:t>mají postavení DO a vydávají namísto rozhodnutí závazné stanovisko</a:t>
            </a:r>
            <a:r>
              <a:rPr lang="cs-CZ" dirty="0"/>
              <a:t>)</a:t>
            </a:r>
          </a:p>
          <a:p>
            <a:pPr>
              <a:buFont typeface="Wingdings" panose="05000000000000000000" pitchFamily="2" charset="2"/>
              <a:buChar char="§"/>
            </a:pPr>
            <a:r>
              <a:rPr lang="cs-CZ" b="1" dirty="0"/>
              <a:t>úřad územního plánování </a:t>
            </a:r>
            <a:r>
              <a:rPr lang="cs-CZ" b="1" u="sng" dirty="0"/>
              <a:t>v postavení DO -v</a:t>
            </a:r>
            <a:r>
              <a:rPr lang="cs-CZ" b="1" dirty="0"/>
              <a:t>ydávají závazná stanoviska</a:t>
            </a:r>
          </a:p>
          <a:p>
            <a:pPr>
              <a:buFont typeface="Wingdings" panose="05000000000000000000" pitchFamily="2" charset="2"/>
              <a:buChar char="Ø"/>
            </a:pPr>
            <a:r>
              <a:rPr lang="cs-CZ" dirty="0">
                <a:solidFill>
                  <a:srgbClr val="FF0000"/>
                </a:solidFill>
              </a:rPr>
              <a:t>Vodní dílo, které vyžaduje povolení k nakládání s vodami, jako vedlejší stavba (obstarat předem povolení k nakládání s vodami než půjde do společného řízení)</a:t>
            </a:r>
          </a:p>
          <a:p>
            <a:pPr marL="0" indent="0">
              <a:buNone/>
            </a:pPr>
            <a:r>
              <a:rPr lang="cs-CZ" sz="2800" b="1" dirty="0"/>
              <a:t>§ 94j odst. 2</a:t>
            </a:r>
          </a:p>
          <a:p>
            <a:pPr marL="0" indent="0">
              <a:buNone/>
            </a:pPr>
            <a:endParaRPr lang="cs-CZ" dirty="0"/>
          </a:p>
        </p:txBody>
      </p:sp>
    </p:spTree>
    <p:extLst>
      <p:ext uri="{BB962C8B-B14F-4D97-AF65-F5344CB8AC3E}">
        <p14:creationId xmlns:p14="http://schemas.microsoft.com/office/powerpoint/2010/main" val="36256234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Změna užívání stavby</a:t>
            </a:r>
          </a:p>
        </p:txBody>
      </p:sp>
      <p:sp>
        <p:nvSpPr>
          <p:cNvPr id="3" name="Zástupný symbol pro obsah 2"/>
          <p:cNvSpPr>
            <a:spLocks noGrp="1"/>
          </p:cNvSpPr>
          <p:nvPr>
            <p:ph idx="1"/>
          </p:nvPr>
        </p:nvSpPr>
        <p:spPr/>
        <p:txBody>
          <a:bodyPr>
            <a:normAutofit fontScale="92500" lnSpcReduction="20000"/>
          </a:bodyPr>
          <a:lstStyle/>
          <a:p>
            <a:pPr>
              <a:buFont typeface="Wingdings" panose="05000000000000000000" pitchFamily="2" charset="2"/>
              <a:buChar char="Ø"/>
            </a:pPr>
            <a:r>
              <a:rPr lang="cs-CZ" dirty="0"/>
              <a:t>U změny v užívání stavby spočívající </a:t>
            </a:r>
          </a:p>
          <a:p>
            <a:pPr marL="0" indent="0">
              <a:buNone/>
            </a:pPr>
            <a:r>
              <a:rPr lang="cs-CZ" dirty="0"/>
              <a:t>    v </a:t>
            </a:r>
            <a:r>
              <a:rPr lang="cs-CZ" b="1" dirty="0"/>
              <a:t>prodloužení doby trvání dočasné stavby </a:t>
            </a:r>
          </a:p>
          <a:p>
            <a:pPr marL="0" indent="0">
              <a:buNone/>
            </a:pPr>
            <a:r>
              <a:rPr lang="cs-CZ" b="1" dirty="0"/>
              <a:t>    nebo změny </a:t>
            </a:r>
            <a:r>
              <a:rPr lang="cs-CZ" b="1" u="sng" dirty="0"/>
              <a:t>dočasné stavby na stavbu trvalou </a:t>
            </a:r>
          </a:p>
          <a:p>
            <a:pPr marL="0" indent="0">
              <a:buNone/>
            </a:pPr>
            <a:r>
              <a:rPr lang="cs-CZ" dirty="0"/>
              <a:t>    žadatel připojí též souhlas vlastníka pozemku, </a:t>
            </a:r>
          </a:p>
          <a:p>
            <a:pPr marL="0" indent="0">
              <a:buNone/>
            </a:pPr>
            <a:r>
              <a:rPr lang="cs-CZ" dirty="0"/>
              <a:t>    na kterém je stavba umístěna.</a:t>
            </a:r>
          </a:p>
          <a:p>
            <a:pPr>
              <a:buFont typeface="Wingdings" panose="05000000000000000000" pitchFamily="2" charset="2"/>
              <a:buChar char="Ø"/>
            </a:pPr>
            <a:r>
              <a:rPr lang="cs-CZ" dirty="0"/>
              <a:t>K přezkumnému řízení je příslušný správní orgán nadřízený stavebnímu úřadu, který souhlas vydal. </a:t>
            </a:r>
          </a:p>
          <a:p>
            <a:pPr marL="0" indent="0">
              <a:buNone/>
            </a:pPr>
            <a:endParaRPr lang="cs-CZ" dirty="0"/>
          </a:p>
          <a:p>
            <a:pPr marL="0" indent="0">
              <a:buNone/>
            </a:pPr>
            <a:endParaRPr lang="cs-CZ" dirty="0"/>
          </a:p>
          <a:p>
            <a:pPr marL="0" indent="0">
              <a:buNone/>
            </a:pPr>
            <a:r>
              <a:rPr lang="cs-CZ" b="1" dirty="0"/>
              <a:t>§ 127 odst. 1 a 3</a:t>
            </a:r>
          </a:p>
        </p:txBody>
      </p:sp>
    </p:spTree>
    <p:extLst>
      <p:ext uri="{BB962C8B-B14F-4D97-AF65-F5344CB8AC3E}">
        <p14:creationId xmlns:p14="http://schemas.microsoft.com/office/powerpoint/2010/main" val="42813454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Odstraňování staveb - § 129</a:t>
            </a:r>
          </a:p>
        </p:txBody>
      </p:sp>
      <p:sp>
        <p:nvSpPr>
          <p:cNvPr id="3" name="Zástupný symbol pro obsah 2"/>
          <p:cNvSpPr>
            <a:spLocks noGrp="1"/>
          </p:cNvSpPr>
          <p:nvPr>
            <p:ph idx="1"/>
          </p:nvPr>
        </p:nvSpPr>
        <p:spPr/>
        <p:txBody>
          <a:bodyPr>
            <a:normAutofit lnSpcReduction="10000"/>
          </a:bodyPr>
          <a:lstStyle/>
          <a:p>
            <a:pPr marL="0" indent="0">
              <a:buNone/>
            </a:pPr>
            <a:r>
              <a:rPr lang="cs-CZ" b="1" dirty="0"/>
              <a:t>Změna:</a:t>
            </a:r>
          </a:p>
          <a:p>
            <a:pPr>
              <a:buFont typeface="Wingdings" panose="05000000000000000000" pitchFamily="2" charset="2"/>
              <a:buChar char="Ø"/>
            </a:pPr>
            <a:r>
              <a:rPr lang="cs-CZ" dirty="0"/>
              <a:t>Bude-li předmětem dodatečného povolení dokončená stavba uvedená v § 119 odst. 1, může stavební úřad po ověření splnění podmínek podle § 122 odst. 3 na žádost stavebníka současně </a:t>
            </a:r>
            <a:r>
              <a:rPr lang="cs-CZ" b="1" dirty="0"/>
              <a:t>samostatným výrokem rozhodnout o povolení užívání stavby a případně stanovit podmínky pro její užívání</a:t>
            </a:r>
            <a:r>
              <a:rPr lang="cs-CZ" dirty="0"/>
              <a:t>. </a:t>
            </a:r>
          </a:p>
          <a:p>
            <a:pPr marL="0" indent="0">
              <a:buNone/>
            </a:pPr>
            <a:r>
              <a:rPr lang="cs-CZ" b="1" dirty="0"/>
              <a:t>§ 129 odst. 3</a:t>
            </a:r>
          </a:p>
        </p:txBody>
      </p:sp>
    </p:spTree>
    <p:extLst>
      <p:ext uri="{BB962C8B-B14F-4D97-AF65-F5344CB8AC3E}">
        <p14:creationId xmlns:p14="http://schemas.microsoft.com/office/powerpoint/2010/main" val="127622336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Dodatečné povolení stavby</a:t>
            </a:r>
          </a:p>
        </p:txBody>
      </p:sp>
      <p:sp>
        <p:nvSpPr>
          <p:cNvPr id="3" name="Zástupný symbol pro obsah 2"/>
          <p:cNvSpPr>
            <a:spLocks noGrp="1"/>
          </p:cNvSpPr>
          <p:nvPr>
            <p:ph idx="1"/>
          </p:nvPr>
        </p:nvSpPr>
        <p:spPr/>
        <p:txBody>
          <a:bodyPr>
            <a:normAutofit fontScale="70000" lnSpcReduction="20000"/>
          </a:bodyPr>
          <a:lstStyle/>
          <a:p>
            <a:pPr marL="0" lvl="0" indent="0">
              <a:buNone/>
            </a:pPr>
            <a:r>
              <a:rPr lang="cs-CZ" b="1" dirty="0"/>
              <a:t>§ 129 odst. 2 SZ – Jde-li o stavbu, u které postačí ohlášení, jaké podklady předkládá k žádosti o dodatečné povolení?</a:t>
            </a:r>
          </a:p>
          <a:p>
            <a:r>
              <a:rPr lang="cs-CZ" dirty="0"/>
              <a:t>K žádosti o dodatečné povolení na stavbu, u které dle § 104 odst. 1 novely SZ </a:t>
            </a:r>
            <a:r>
              <a:rPr lang="cs-CZ" u="sng" dirty="0"/>
              <a:t>postačí</a:t>
            </a:r>
            <a:r>
              <a:rPr lang="cs-CZ" dirty="0"/>
              <a:t> ohlášení (dříve bylo v </a:t>
            </a:r>
            <a:r>
              <a:rPr lang="cs-CZ" dirty="0" err="1"/>
              <a:t>ust</a:t>
            </a:r>
            <a:r>
              <a:rPr lang="cs-CZ" dirty="0"/>
              <a:t>. § 104 uvedeno, že ohlášení vyžadují stavby) se přikládají podklady jako k žádosti o SP, protože ve smyslu novely </a:t>
            </a:r>
            <a:r>
              <a:rPr lang="cs-CZ" dirty="0" err="1"/>
              <a:t>ust</a:t>
            </a:r>
            <a:r>
              <a:rPr lang="cs-CZ" dirty="0"/>
              <a:t>. § 108 </a:t>
            </a:r>
            <a:r>
              <a:rPr lang="cs-CZ" dirty="0" err="1"/>
              <a:t>odts</a:t>
            </a:r>
            <a:r>
              <a:rPr lang="cs-CZ" dirty="0"/>
              <a:t>. 1 SZ platí, že SP se vyžaduje u staveb všeho druhu bez zřetele na jejich stavebně technické provedení, účel a dobu trvání, nestanoví-li SZ nebo zvláštní právní předpisy jinak. Právě s ohledem na takto nastavený povolovací princip pak platí, že v případě dodatečného povolení stavby, byť by bylo možné pro její povolení použít zjednodušený postup (ohlášení stavby) je použit přísnější postup spočívající v doložení podkladů jako ke SP, a proto bylo z </a:t>
            </a:r>
            <a:r>
              <a:rPr lang="cs-CZ" dirty="0" err="1"/>
              <a:t>ust</a:t>
            </a:r>
            <a:r>
              <a:rPr lang="cs-CZ" dirty="0"/>
              <a:t>. § 129 odst. 2 </a:t>
            </a:r>
            <a:r>
              <a:rPr lang="cs-CZ" dirty="0" err="1"/>
              <a:t>vypušteno</a:t>
            </a:r>
            <a:r>
              <a:rPr lang="cs-CZ" dirty="0"/>
              <a:t> předložení podkladů předepsaných k ohlášení </a:t>
            </a:r>
          </a:p>
          <a:p>
            <a:endParaRPr lang="cs-CZ" dirty="0"/>
          </a:p>
        </p:txBody>
      </p:sp>
    </p:spTree>
    <p:extLst>
      <p:ext uri="{BB962C8B-B14F-4D97-AF65-F5344CB8AC3E}">
        <p14:creationId xmlns:p14="http://schemas.microsoft.com/office/powerpoint/2010/main" val="21860521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Kontrolní prohlídky stavby - § 134</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a:t>Změny v kontrolní prohlídce:</a:t>
            </a:r>
          </a:p>
          <a:p>
            <a:pPr>
              <a:buFont typeface="Wingdings" panose="05000000000000000000" pitchFamily="2" charset="2"/>
              <a:buChar char="Ø"/>
            </a:pPr>
            <a:r>
              <a:rPr lang="cs-CZ" dirty="0"/>
              <a:t>Pokud </a:t>
            </a:r>
            <a:r>
              <a:rPr lang="cs-CZ" b="1" dirty="0"/>
              <a:t>není stavba užívána k povolenému účelu nebo stanoveným způsobem anebo je užívána bez povolení</a:t>
            </a:r>
            <a:r>
              <a:rPr lang="cs-CZ" dirty="0"/>
              <a:t>, </a:t>
            </a:r>
            <a:r>
              <a:rPr lang="cs-CZ" u="sng" dirty="0"/>
              <a:t>vyzve</a:t>
            </a:r>
            <a:r>
              <a:rPr lang="cs-CZ" dirty="0"/>
              <a:t> stavební úřad vlastníka stavby, aby nepovolený způsob užívání stavby </a:t>
            </a:r>
            <a:r>
              <a:rPr lang="cs-CZ" b="1" dirty="0"/>
              <a:t>bezodkladně ukončil</a:t>
            </a:r>
            <a:r>
              <a:rPr lang="cs-CZ" dirty="0"/>
              <a:t>. Současně jej poučí o postupu podle § 126 a 127. Není-li výzvě vyhověno, stavební úřad </a:t>
            </a:r>
            <a:r>
              <a:rPr lang="cs-CZ" b="1" dirty="0"/>
              <a:t>vydá rozhodnutí, kterým užívání stavby zakáže</a:t>
            </a:r>
            <a:r>
              <a:rPr lang="cs-CZ" dirty="0"/>
              <a:t>. Rozhodnutí je </a:t>
            </a:r>
            <a:r>
              <a:rPr lang="cs-CZ" b="1" dirty="0"/>
              <a:t>prvním úkonem v řízení</a:t>
            </a:r>
            <a:r>
              <a:rPr lang="cs-CZ" dirty="0"/>
              <a:t>, odvolání proti němu </a:t>
            </a:r>
            <a:r>
              <a:rPr lang="cs-CZ" b="1" dirty="0"/>
              <a:t>nemá odkladný účinek. </a:t>
            </a:r>
          </a:p>
          <a:p>
            <a:pPr marL="0" indent="0">
              <a:buNone/>
            </a:pPr>
            <a:r>
              <a:rPr lang="cs-CZ" b="1" dirty="0"/>
              <a:t>§ 134 odst. 5</a:t>
            </a:r>
          </a:p>
        </p:txBody>
      </p:sp>
    </p:spTree>
    <p:extLst>
      <p:ext uri="{BB962C8B-B14F-4D97-AF65-F5344CB8AC3E}">
        <p14:creationId xmlns:p14="http://schemas.microsoft.com/office/powerpoint/2010/main" val="34168925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Kontrolní prohlídky stavby</a:t>
            </a:r>
          </a:p>
        </p:txBody>
      </p:sp>
      <p:sp>
        <p:nvSpPr>
          <p:cNvPr id="3" name="Zástupný symbol pro obsah 2"/>
          <p:cNvSpPr>
            <a:spLocks noGrp="1"/>
          </p:cNvSpPr>
          <p:nvPr>
            <p:ph idx="1"/>
          </p:nvPr>
        </p:nvSpPr>
        <p:spPr/>
        <p:txBody>
          <a:bodyPr>
            <a:normAutofit fontScale="85000" lnSpcReduction="20000"/>
          </a:bodyPr>
          <a:lstStyle/>
          <a:p>
            <a:pPr marL="0" lvl="0" indent="0">
              <a:buNone/>
            </a:pPr>
            <a:r>
              <a:rPr lang="cs-CZ" b="1" dirty="0"/>
              <a:t>§ 134 odst. 5 SZ – Vztahuje se i na stavby, které byly provedeny bez příslušného povelní dle SZ?</a:t>
            </a:r>
          </a:p>
          <a:p>
            <a:r>
              <a:rPr lang="cs-CZ" b="1" dirty="0"/>
              <a:t>Odst</a:t>
            </a:r>
            <a:r>
              <a:rPr lang="cs-CZ" dirty="0"/>
              <a:t>. 5 se na stavbu, která byla provedena bez příslušného povolení, nevztahuje, neboť tento odstavec se uplatní pouze na stavby disponující příslušným veřejnoprávním povolením a na stavby povolené k užívání, které nejsou užívány k povolenému účelu nebo stanoveným způsobem anebo jsou užívány bez povolení. Pro stavbu provedenou bez příslušného veřejnoprávního povolení se uplatní odst.4. Pokud by bylo nutné pozastavit nepovolený výkon činnosti je možné pro takový postup použít </a:t>
            </a:r>
            <a:r>
              <a:rPr lang="cs-CZ" dirty="0" err="1"/>
              <a:t>ust</a:t>
            </a:r>
            <a:r>
              <a:rPr lang="cs-CZ" dirty="0"/>
              <a:t>. § 171 odst. 3 SZ  </a:t>
            </a:r>
          </a:p>
          <a:p>
            <a:endParaRPr lang="cs-CZ" dirty="0"/>
          </a:p>
        </p:txBody>
      </p:sp>
    </p:spTree>
    <p:extLst>
      <p:ext uri="{BB962C8B-B14F-4D97-AF65-F5344CB8AC3E}">
        <p14:creationId xmlns:p14="http://schemas.microsoft.com/office/powerpoint/2010/main" val="29073808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Kontrolní prohlídky stavby</a:t>
            </a:r>
          </a:p>
        </p:txBody>
      </p:sp>
      <p:sp>
        <p:nvSpPr>
          <p:cNvPr id="3" name="Zástupný symbol pro obsah 2"/>
          <p:cNvSpPr>
            <a:spLocks noGrp="1"/>
          </p:cNvSpPr>
          <p:nvPr>
            <p:ph idx="1"/>
          </p:nvPr>
        </p:nvSpPr>
        <p:spPr/>
        <p:txBody>
          <a:bodyPr>
            <a:normAutofit fontScale="70000" lnSpcReduction="20000"/>
          </a:bodyPr>
          <a:lstStyle/>
          <a:p>
            <a:pPr marL="0" lvl="0" indent="0">
              <a:buNone/>
            </a:pPr>
            <a:r>
              <a:rPr lang="cs-CZ" b="1" dirty="0"/>
              <a:t>Kolikrát se na kontrolní prohlídce stalo, že na stavbě byly bezpečnostní vady, které bránily užívání - například z požárního hlediska. Taktéž stavba nebyla vůbec dokončena, byla hotova jedna místnost s WC a umyvadlem, provizorní schodiště do podkroví apod. Stavebníka pochopitelně tlačí k užívání banka.   Dle zákona byla možnost užívání takové stavby zakázat. Dle nového pokud půjdu třeba i na kontrolní prohlídku a zjistím tyto skutečnosti, stavba bude provedena dle schválené PD.  Vlastník ji může užívat?</a:t>
            </a:r>
          </a:p>
          <a:p>
            <a:r>
              <a:rPr lang="cs-CZ" dirty="0"/>
              <a:t>Stejně jako před novelou SZ, tak též po novele ve smyslu </a:t>
            </a:r>
            <a:r>
              <a:rPr lang="cs-CZ" dirty="0" err="1"/>
              <a:t>ust</a:t>
            </a:r>
            <a:r>
              <a:rPr lang="cs-CZ" dirty="0"/>
              <a:t>. § 132 odst. 3 písm. c) SZ platí, že je veřejným zájmem, aby byly na stavbě odstraněny stavebně bezpečnostní, hygienické, požární, zdravotní nebo provozní závady, pokud toto není naplňováno, pak k zajištění naplnění tohoto veřejného zájmu slouží institut kontrolní prohlídky tak, jak je zakotveno v </a:t>
            </a:r>
            <a:r>
              <a:rPr lang="cs-CZ" dirty="0" err="1"/>
              <a:t>ust</a:t>
            </a:r>
            <a:r>
              <a:rPr lang="cs-CZ" dirty="0"/>
              <a:t>. § 134 odst. 2 a 3 SZ </a:t>
            </a:r>
          </a:p>
          <a:p>
            <a:endParaRPr lang="cs-CZ" dirty="0"/>
          </a:p>
        </p:txBody>
      </p:sp>
    </p:spTree>
    <p:extLst>
      <p:ext uri="{BB962C8B-B14F-4D97-AF65-F5344CB8AC3E}">
        <p14:creationId xmlns:p14="http://schemas.microsoft.com/office/powerpoint/2010/main" val="42744065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odpovědných osob</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a:t>Stavebník - § 152</a:t>
            </a:r>
          </a:p>
          <a:p>
            <a:pPr>
              <a:buFont typeface="Wingdings" panose="05000000000000000000" pitchFamily="2" charset="2"/>
              <a:buChar char="Ø"/>
            </a:pPr>
            <a:r>
              <a:rPr lang="cs-CZ" dirty="0"/>
              <a:t>U stavby financované z veřejného rozpočtu, kterou provádí stavební podnikatel jako zhotovitel, je stavebník povinen zajistit technický dozor stavebníka nad prováděním stavby </a:t>
            </a:r>
            <a:r>
              <a:rPr lang="cs-CZ" b="1" dirty="0"/>
              <a:t>fyzickou osobou oprávněnou podle zvláštního právního předpisu14)</a:t>
            </a:r>
            <a:r>
              <a:rPr lang="cs-CZ" dirty="0"/>
              <a:t>. Pokud zpracovala projektovou dokumentaci pro tuto stavbu osoba oprávněná podle zvláštního právního předpisu, zajistí stavebník autorský dozor projektanta, případně hlavního projektanta nad souladem prováděné stavby s ověřenou projektovou dokumentací. </a:t>
            </a:r>
          </a:p>
          <a:p>
            <a:pPr marL="0" indent="0">
              <a:buNone/>
            </a:pPr>
            <a:r>
              <a:rPr lang="cs-CZ" b="1" dirty="0"/>
              <a:t>§ 152 odst. 4</a:t>
            </a:r>
          </a:p>
        </p:txBody>
      </p:sp>
    </p:spTree>
    <p:extLst>
      <p:ext uri="{BB962C8B-B14F-4D97-AF65-F5344CB8AC3E}">
        <p14:creationId xmlns:p14="http://schemas.microsoft.com/office/powerpoint/2010/main" val="12483402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Vybrané činnosti ve výstavbě - § 158</a:t>
            </a:r>
          </a:p>
        </p:txBody>
      </p:sp>
      <p:sp>
        <p:nvSpPr>
          <p:cNvPr id="3" name="Zástupný symbol pro obsah 2"/>
          <p:cNvSpPr>
            <a:spLocks noGrp="1"/>
          </p:cNvSpPr>
          <p:nvPr>
            <p:ph idx="1"/>
          </p:nvPr>
        </p:nvSpPr>
        <p:spPr/>
        <p:txBody>
          <a:bodyPr/>
          <a:lstStyle/>
          <a:p>
            <a:pPr marL="0" indent="0">
              <a:buNone/>
            </a:pPr>
            <a:r>
              <a:rPr lang="cs-CZ" b="1" dirty="0"/>
              <a:t>Projektovou dokumentací je dokumentace</a:t>
            </a:r>
          </a:p>
          <a:p>
            <a:pPr marL="0" indent="0">
              <a:buNone/>
            </a:pPr>
            <a:endParaRPr lang="cs-CZ" b="1" dirty="0"/>
          </a:p>
          <a:p>
            <a:pPr>
              <a:buFont typeface="Wingdings" panose="05000000000000000000" pitchFamily="2" charset="2"/>
              <a:buChar char="Ø"/>
            </a:pPr>
            <a:r>
              <a:rPr lang="cs-CZ" dirty="0"/>
              <a:t>stavby pro vydání společného povolení </a:t>
            </a:r>
            <a:endParaRPr lang="cs-CZ" b="1" dirty="0"/>
          </a:p>
          <a:p>
            <a:pPr>
              <a:buFont typeface="Wingdings" panose="05000000000000000000" pitchFamily="2" charset="2"/>
              <a:buChar char="Ø"/>
            </a:pPr>
            <a:endParaRPr lang="cs-CZ" b="1" dirty="0"/>
          </a:p>
        </p:txBody>
      </p:sp>
    </p:spTree>
    <p:extLst>
      <p:ext uri="{BB962C8B-B14F-4D97-AF65-F5344CB8AC3E}">
        <p14:creationId xmlns:p14="http://schemas.microsoft.com/office/powerpoint/2010/main" val="6566706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Provádění stavby - § 160</a:t>
            </a:r>
          </a:p>
        </p:txBody>
      </p:sp>
      <p:sp>
        <p:nvSpPr>
          <p:cNvPr id="3" name="Zástupný symbol pro obsah 2"/>
          <p:cNvSpPr>
            <a:spLocks noGrp="1"/>
          </p:cNvSpPr>
          <p:nvPr>
            <p:ph idx="1"/>
          </p:nvPr>
        </p:nvSpPr>
        <p:spPr/>
        <p:txBody>
          <a:bodyPr>
            <a:normAutofit/>
          </a:bodyPr>
          <a:lstStyle/>
          <a:p>
            <a:pPr marL="0" indent="0">
              <a:buNone/>
            </a:pPr>
            <a:r>
              <a:rPr lang="cs-CZ" sz="2800" b="1" dirty="0"/>
              <a:t>Svépomocí může stavebník sám pro sebe provádět </a:t>
            </a:r>
          </a:p>
          <a:p>
            <a:pPr marL="0" indent="0">
              <a:buNone/>
            </a:pPr>
            <a:endParaRPr lang="cs-CZ" sz="2800" b="1" dirty="0"/>
          </a:p>
          <a:p>
            <a:pPr>
              <a:buFont typeface="Wingdings" panose="05000000000000000000" pitchFamily="2" charset="2"/>
              <a:buChar char="Ø"/>
            </a:pPr>
            <a:r>
              <a:rPr lang="cs-CZ" sz="2800" dirty="0"/>
              <a:t>stavby, terénní úpravy, zařízení a udržovací práce uvedené v § 103</a:t>
            </a:r>
            <a:r>
              <a:rPr lang="cs-CZ" sz="2800" b="1" dirty="0"/>
              <a:t>, s výjimkou § 103 odst. 1 písm. e) bodu 4 až 8</a:t>
            </a:r>
            <a:r>
              <a:rPr lang="cs-CZ" sz="2800" dirty="0"/>
              <a:t>, </a:t>
            </a:r>
            <a:endParaRPr lang="cs-CZ" sz="2800" b="1" dirty="0"/>
          </a:p>
        </p:txBody>
      </p:sp>
    </p:spTree>
    <p:extLst>
      <p:ext uri="{BB962C8B-B14F-4D97-AF65-F5344CB8AC3E}">
        <p14:creationId xmlns:p14="http://schemas.microsoft.com/office/powerpoint/2010/main" val="82336134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Přestupky</a:t>
            </a:r>
          </a:p>
        </p:txBody>
      </p:sp>
      <p:sp>
        <p:nvSpPr>
          <p:cNvPr id="3" name="Zástupný symbol pro obsah 2"/>
          <p:cNvSpPr>
            <a:spLocks noGrp="1"/>
          </p:cNvSpPr>
          <p:nvPr>
            <p:ph idx="1"/>
          </p:nvPr>
        </p:nvSpPr>
        <p:spPr>
          <a:xfrm>
            <a:off x="457200" y="1412776"/>
            <a:ext cx="8229600" cy="5040560"/>
          </a:xfrm>
        </p:spPr>
        <p:txBody>
          <a:bodyPr>
            <a:normAutofit fontScale="32500" lnSpcReduction="20000"/>
          </a:bodyPr>
          <a:lstStyle/>
          <a:p>
            <a:pPr marL="0" indent="0">
              <a:buNone/>
            </a:pPr>
            <a:r>
              <a:rPr lang="cs-CZ" sz="4900" b="1" dirty="0"/>
              <a:t>Nové skutkové podstaty v užívání stavby</a:t>
            </a:r>
          </a:p>
          <a:p>
            <a:pPr marL="0" indent="0">
              <a:buNone/>
            </a:pPr>
            <a:r>
              <a:rPr lang="cs-CZ" sz="4900" dirty="0"/>
              <a:t>Fyzická , </a:t>
            </a:r>
            <a:r>
              <a:rPr lang="cs-CZ" sz="4900" b="1" dirty="0"/>
              <a:t>právnická, nebo podnikající osoba </a:t>
            </a:r>
            <a:r>
              <a:rPr lang="cs-CZ" sz="4900" dirty="0"/>
              <a:t>se dopustí přestupku tím, že</a:t>
            </a:r>
          </a:p>
          <a:p>
            <a:pPr marL="0" indent="0">
              <a:buNone/>
            </a:pPr>
            <a:r>
              <a:rPr lang="cs-CZ" sz="4000" dirty="0"/>
              <a:t>e</a:t>
            </a:r>
            <a:r>
              <a:rPr lang="cs-CZ" sz="4500" dirty="0"/>
              <a:t>)  </a:t>
            </a:r>
            <a:r>
              <a:rPr lang="cs-CZ" sz="4900" dirty="0"/>
              <a:t>v rozporu s § 119 odst. 1 užívá stavbu, kterou lze užívat pouze na základě </a:t>
            </a:r>
          </a:p>
          <a:p>
            <a:pPr marL="0" indent="0">
              <a:buNone/>
            </a:pPr>
            <a:r>
              <a:rPr lang="cs-CZ" sz="4900" dirty="0"/>
              <a:t>     kolaudačního souhlasu nebo kolaudačního rozhodnutí, bez zajištění zkoušek  </a:t>
            </a:r>
          </a:p>
          <a:p>
            <a:pPr marL="0" indent="0">
              <a:buNone/>
            </a:pPr>
            <a:r>
              <a:rPr lang="cs-CZ" sz="4900" dirty="0"/>
              <a:t>     nebo měření a jejich vyhodnocení, </a:t>
            </a:r>
            <a:r>
              <a:rPr lang="cs-CZ" sz="4900" u="sng" dirty="0"/>
              <a:t>nebo takové užívání umožní jiné osobě</a:t>
            </a:r>
            <a:r>
              <a:rPr lang="cs-CZ" sz="4900" dirty="0"/>
              <a:t>, </a:t>
            </a:r>
          </a:p>
          <a:p>
            <a:pPr marL="0" indent="0">
              <a:buNone/>
            </a:pPr>
            <a:r>
              <a:rPr lang="cs-CZ" sz="4900" dirty="0"/>
              <a:t>f)  v rozporu s § 119 odst. 1 užívá stavbu bez kolaudačního souhlasu nebo  </a:t>
            </a:r>
          </a:p>
          <a:p>
            <a:pPr marL="0" indent="0">
              <a:buNone/>
            </a:pPr>
            <a:r>
              <a:rPr lang="cs-CZ" sz="4900" dirty="0"/>
              <a:t>    kolaudačního rozhodnutí, nebo </a:t>
            </a:r>
            <a:r>
              <a:rPr lang="cs-CZ" sz="4900" u="sng" dirty="0"/>
              <a:t>takové užívání umožní jiné osobě</a:t>
            </a:r>
            <a:r>
              <a:rPr lang="cs-CZ" sz="4900" dirty="0"/>
              <a:t>, </a:t>
            </a:r>
          </a:p>
          <a:p>
            <a:pPr marL="0" indent="0">
              <a:buNone/>
            </a:pPr>
            <a:r>
              <a:rPr lang="cs-CZ" sz="4900" dirty="0"/>
              <a:t>g)  v rozporu s § 126 odst. 1 užívá stavbu </a:t>
            </a:r>
            <a:r>
              <a:rPr lang="cs-CZ" sz="4900" u="sng" dirty="0"/>
              <a:t>v rozporu s účelem vymezeným v  </a:t>
            </a:r>
          </a:p>
          <a:p>
            <a:pPr marL="0" indent="0">
              <a:buNone/>
            </a:pPr>
            <a:r>
              <a:rPr lang="cs-CZ" sz="4900" dirty="0"/>
              <a:t>     </a:t>
            </a:r>
            <a:r>
              <a:rPr lang="cs-CZ" sz="4900" u="sng" dirty="0"/>
              <a:t>kolaudačním rozhodnutí, v kolaudačním souhlasu nebo v oznámení o užívání   </a:t>
            </a:r>
          </a:p>
          <a:p>
            <a:pPr marL="0" indent="0">
              <a:buNone/>
            </a:pPr>
            <a:r>
              <a:rPr lang="cs-CZ" sz="4900" dirty="0"/>
              <a:t>     </a:t>
            </a:r>
            <a:r>
              <a:rPr lang="cs-CZ" sz="4900" u="sng" dirty="0"/>
              <a:t>stavby, nebo s účelem vymezeným v povolení stavby</a:t>
            </a:r>
            <a:r>
              <a:rPr lang="cs-CZ" sz="4900" dirty="0"/>
              <a:t>, nevyžaduje-li stavba </a:t>
            </a:r>
          </a:p>
          <a:p>
            <a:pPr marL="0" indent="0">
              <a:buNone/>
            </a:pPr>
            <a:r>
              <a:rPr lang="cs-CZ" sz="4900" dirty="0"/>
              <a:t>     kolaudaci, nebo takové </a:t>
            </a:r>
            <a:r>
              <a:rPr lang="cs-CZ" sz="4900" u="sng" dirty="0"/>
              <a:t>užívání umožní jiné osobě</a:t>
            </a:r>
            <a:r>
              <a:rPr lang="cs-CZ" sz="4900" dirty="0"/>
              <a:t>, </a:t>
            </a:r>
          </a:p>
          <a:p>
            <a:pPr marL="0" indent="0">
              <a:buNone/>
            </a:pPr>
            <a:r>
              <a:rPr lang="cs-CZ" sz="4900" dirty="0"/>
              <a:t>h) užívá </a:t>
            </a:r>
            <a:r>
              <a:rPr lang="cs-CZ" sz="4900" u="sng" dirty="0"/>
              <a:t>stavbu nebo terénní úpravy uvedené v § 104 odst. 1 písm. e) až i) provedené </a:t>
            </a:r>
          </a:p>
          <a:p>
            <a:pPr marL="0" indent="0">
              <a:buNone/>
            </a:pPr>
            <a:r>
              <a:rPr lang="cs-CZ" sz="4900" dirty="0"/>
              <a:t>     </a:t>
            </a:r>
            <a:r>
              <a:rPr lang="cs-CZ" sz="4900" u="sng" dirty="0"/>
              <a:t>bez souhlasu nebo povolení stavebního úřadu, nebo takové užívání umožní jiné osobě, </a:t>
            </a:r>
          </a:p>
          <a:p>
            <a:pPr marL="0" indent="0">
              <a:buNone/>
            </a:pPr>
            <a:r>
              <a:rPr lang="cs-CZ" sz="4900" dirty="0"/>
              <a:t>i)   užívá stavbu v rozporu se souhlasem stavebního úřadu podle § 127 odst. 2 nebo povolením       </a:t>
            </a:r>
          </a:p>
          <a:p>
            <a:pPr marL="0" indent="0">
              <a:buNone/>
            </a:pPr>
            <a:r>
              <a:rPr lang="cs-CZ" sz="4900" dirty="0"/>
              <a:t>      podle § 127 odst. 4, nebo takové </a:t>
            </a:r>
            <a:r>
              <a:rPr lang="cs-CZ" sz="4900" u="sng" dirty="0"/>
              <a:t>užívání umožní jiné osobě</a:t>
            </a:r>
            <a:r>
              <a:rPr lang="cs-CZ" sz="4900" dirty="0"/>
              <a:t>, </a:t>
            </a:r>
          </a:p>
          <a:p>
            <a:pPr marL="0" indent="0">
              <a:buNone/>
            </a:pPr>
            <a:r>
              <a:rPr lang="cs-CZ" sz="4900" dirty="0"/>
              <a:t>j)   užívá stavbu v rozporu s povolením k předčasnému užívání stavby podle § 123, nebo takové   </a:t>
            </a:r>
          </a:p>
          <a:p>
            <a:pPr marL="0" indent="0">
              <a:buNone/>
            </a:pPr>
            <a:r>
              <a:rPr lang="cs-CZ" sz="4900" dirty="0"/>
              <a:t>      užívání </a:t>
            </a:r>
            <a:r>
              <a:rPr lang="cs-CZ" sz="4900" u="sng" dirty="0"/>
              <a:t>umožní jiné osobě</a:t>
            </a:r>
            <a:r>
              <a:rPr lang="cs-CZ" sz="4900" dirty="0"/>
              <a:t>, </a:t>
            </a:r>
          </a:p>
          <a:p>
            <a:pPr marL="0" indent="0">
              <a:buNone/>
            </a:pPr>
            <a:r>
              <a:rPr lang="cs-CZ" sz="4900" b="1" dirty="0"/>
              <a:t>§ 178 odst. 1</a:t>
            </a:r>
            <a:endParaRPr lang="cs-CZ" sz="4900" dirty="0"/>
          </a:p>
          <a:p>
            <a:pPr>
              <a:buFont typeface="Wingdings" panose="05000000000000000000" pitchFamily="2" charset="2"/>
              <a:buChar char="Ø"/>
            </a:pPr>
            <a:endParaRPr lang="cs-CZ" sz="4000" b="1" dirty="0"/>
          </a:p>
        </p:txBody>
      </p:sp>
    </p:spTree>
    <p:extLst>
      <p:ext uri="{BB962C8B-B14F-4D97-AF65-F5344CB8AC3E}">
        <p14:creationId xmlns:p14="http://schemas.microsoft.com/office/powerpoint/2010/main" val="3829969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ZS stavebního úřadu </a:t>
            </a:r>
          </a:p>
        </p:txBody>
      </p:sp>
      <p:sp>
        <p:nvSpPr>
          <p:cNvPr id="3" name="Zástupný symbol pro obsah 2"/>
          <p:cNvSpPr>
            <a:spLocks noGrp="1"/>
          </p:cNvSpPr>
          <p:nvPr>
            <p:ph idx="1"/>
          </p:nvPr>
        </p:nvSpPr>
        <p:spPr/>
        <p:txBody>
          <a:bodyPr>
            <a:normAutofit fontScale="70000" lnSpcReduction="20000"/>
          </a:bodyPr>
          <a:lstStyle/>
          <a:p>
            <a:pPr marL="0" lvl="0" indent="0">
              <a:buNone/>
            </a:pPr>
            <a:r>
              <a:rPr lang="cs-CZ" b="1" dirty="0"/>
              <a:t>Podle § 94j odst. 2 novelizovaného stavebního zákona jsou stavební úřady příslušné k umístění nebo povolení vedlejších staveb souboru ve společném územním a stavebním řízení dotčenými orgány a pro potřeby vydání společného povolení vydávají namísto rozhodnutí závazná stanoviska. Co budou závazná stanoviska těchto stavebních úřadů obsahovat?</a:t>
            </a:r>
          </a:p>
          <a:p>
            <a:r>
              <a:rPr lang="cs-CZ" dirty="0"/>
              <a:t>V tomto ustanovení je uvedeno, že SÚ budou namísto rozhodnutí vydávat závazná stanoviska, a proto jejich obsahem bude to, co by uvedly v rozhodnutí, včetně posouzení stavby v jejich působnosti z hledisek uvedených v </a:t>
            </a:r>
            <a:r>
              <a:rPr lang="cs-CZ" dirty="0" err="1"/>
              <a:t>ust</a:t>
            </a:r>
            <a:r>
              <a:rPr lang="cs-CZ" dirty="0"/>
              <a:t>.§ 90 a 111, včetně možností stanovení podmínek pro umístění stavby a pro povolení stavby. Je nutné si uvědomit, že jde o stavbu v jejich působnosti, kterou však pouze administruje jiný stavební úřad, a kterému je nutné tuto stavbu z hledisek její materie posoudit formou závazného stanoviska.</a:t>
            </a:r>
          </a:p>
          <a:p>
            <a:endParaRPr lang="cs-CZ" dirty="0"/>
          </a:p>
        </p:txBody>
      </p:sp>
    </p:spTree>
    <p:extLst>
      <p:ext uri="{BB962C8B-B14F-4D97-AF65-F5344CB8AC3E}">
        <p14:creationId xmlns:p14="http://schemas.microsoft.com/office/powerpoint/2010/main" val="412064690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Přestupky</a:t>
            </a:r>
          </a:p>
        </p:txBody>
      </p:sp>
      <p:sp>
        <p:nvSpPr>
          <p:cNvPr id="3" name="Zástupný symbol pro obsah 2"/>
          <p:cNvSpPr>
            <a:spLocks noGrp="1"/>
          </p:cNvSpPr>
          <p:nvPr>
            <p:ph idx="1"/>
          </p:nvPr>
        </p:nvSpPr>
        <p:spPr>
          <a:xfrm>
            <a:off x="457200" y="1340768"/>
            <a:ext cx="8229600" cy="5112568"/>
          </a:xfrm>
        </p:spPr>
        <p:txBody>
          <a:bodyPr>
            <a:normAutofit lnSpcReduction="10000"/>
          </a:bodyPr>
          <a:lstStyle/>
          <a:p>
            <a:pPr marL="0" indent="0">
              <a:buNone/>
            </a:pPr>
            <a:r>
              <a:rPr lang="cs-CZ" sz="2400" b="1" dirty="0"/>
              <a:t>Nové skutkové podstaty (předčasné užívání, odstraňování staveb, zkušební provoz - pokračování</a:t>
            </a:r>
          </a:p>
          <a:p>
            <a:pPr marL="0" indent="0">
              <a:buNone/>
            </a:pPr>
            <a:r>
              <a:rPr lang="cs-CZ" sz="2400" dirty="0"/>
              <a:t>Fyzická, </a:t>
            </a:r>
            <a:r>
              <a:rPr lang="cs-CZ" sz="2400" b="1" dirty="0"/>
              <a:t>právnická, nebo podnikající osoba </a:t>
            </a:r>
            <a:r>
              <a:rPr lang="cs-CZ" sz="2400" dirty="0"/>
              <a:t>se dopustí přestupku tím, že</a:t>
            </a:r>
          </a:p>
          <a:p>
            <a:pPr marL="0" indent="0">
              <a:buNone/>
            </a:pPr>
            <a:r>
              <a:rPr lang="cs-CZ" sz="2400" dirty="0"/>
              <a:t>m) v rozporu s § 128 odstraní stavbu vyžadující stavební povolení  </a:t>
            </a:r>
          </a:p>
          <a:p>
            <a:pPr marL="0" indent="0">
              <a:buNone/>
            </a:pPr>
            <a:r>
              <a:rPr lang="cs-CZ" sz="2400" dirty="0"/>
              <a:t>      bez souhlasu nebo povolení stavebního úřadu, </a:t>
            </a:r>
          </a:p>
          <a:p>
            <a:pPr marL="0" indent="0">
              <a:buNone/>
            </a:pPr>
            <a:r>
              <a:rPr lang="cs-CZ" sz="2400" dirty="0"/>
              <a:t>n) odstraní stavbu v rozporu se souhlasem nebo povolením </a:t>
            </a:r>
          </a:p>
          <a:p>
            <a:pPr marL="0" indent="0">
              <a:buNone/>
            </a:pPr>
            <a:r>
              <a:rPr lang="cs-CZ" sz="2400" dirty="0"/>
              <a:t>     stavebního úřadu podle § 128, </a:t>
            </a:r>
          </a:p>
          <a:p>
            <a:pPr marL="0" indent="0">
              <a:buNone/>
            </a:pPr>
            <a:r>
              <a:rPr lang="cs-CZ" sz="2400" dirty="0"/>
              <a:t>      nebo </a:t>
            </a:r>
          </a:p>
          <a:p>
            <a:pPr marL="0" indent="0">
              <a:buNone/>
            </a:pPr>
            <a:r>
              <a:rPr lang="cs-CZ" sz="2400" dirty="0"/>
              <a:t>o) v rozporu s § 171 odst. 3 nezjedná nápravu ve lhůtě stanovené </a:t>
            </a:r>
          </a:p>
          <a:p>
            <a:pPr marL="0" indent="0">
              <a:buNone/>
            </a:pPr>
            <a:r>
              <a:rPr lang="cs-CZ" sz="2400" dirty="0"/>
              <a:t>     ve výzvě nebo rozhodnutí stavebního úřadu. </a:t>
            </a:r>
          </a:p>
          <a:p>
            <a:pPr marL="0" indent="0">
              <a:buNone/>
            </a:pPr>
            <a:r>
              <a:rPr lang="cs-CZ" sz="2400" b="1" dirty="0"/>
              <a:t>§ 178 odst. 1</a:t>
            </a:r>
          </a:p>
          <a:p>
            <a:pPr marL="0" indent="0">
              <a:buNone/>
            </a:pPr>
            <a:endParaRPr lang="cs-CZ" sz="2400" dirty="0"/>
          </a:p>
          <a:p>
            <a:pPr marL="0" indent="0">
              <a:buNone/>
            </a:pPr>
            <a:endParaRPr lang="cs-CZ" dirty="0"/>
          </a:p>
        </p:txBody>
      </p:sp>
    </p:spTree>
    <p:extLst>
      <p:ext uri="{BB962C8B-B14F-4D97-AF65-F5344CB8AC3E}">
        <p14:creationId xmlns:p14="http://schemas.microsoft.com/office/powerpoint/2010/main" val="310429897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správních poplatcích</a:t>
            </a:r>
          </a:p>
        </p:txBody>
      </p:sp>
      <p:sp>
        <p:nvSpPr>
          <p:cNvPr id="3" name="Zástupný symbol pro obsah 2"/>
          <p:cNvSpPr>
            <a:spLocks noGrp="1"/>
          </p:cNvSpPr>
          <p:nvPr>
            <p:ph idx="1"/>
          </p:nvPr>
        </p:nvSpPr>
        <p:spPr/>
        <p:txBody>
          <a:bodyPr/>
          <a:lstStyle/>
          <a:p>
            <a:pPr marL="0" indent="0">
              <a:buNone/>
            </a:pPr>
            <a:r>
              <a:rPr lang="cs-CZ" dirty="0"/>
              <a:t>Osvobození od správního poplatku </a:t>
            </a:r>
          </a:p>
          <a:p>
            <a:pPr marL="0" indent="0">
              <a:buNone/>
            </a:pPr>
            <a:r>
              <a:rPr lang="cs-CZ" dirty="0"/>
              <a:t>v případě staveb pozemních komunikací </a:t>
            </a:r>
          </a:p>
          <a:p>
            <a:pPr marL="0" indent="0">
              <a:buNone/>
            </a:pPr>
            <a:r>
              <a:rPr lang="cs-CZ" dirty="0"/>
              <a:t>a veřejně prospěšných staveb </a:t>
            </a:r>
          </a:p>
          <a:p>
            <a:pPr marL="0" indent="0">
              <a:buNone/>
            </a:pPr>
            <a:r>
              <a:rPr lang="cs-CZ" dirty="0"/>
              <a:t>realizovaných státem </a:t>
            </a:r>
          </a:p>
          <a:p>
            <a:pPr marL="0" indent="0">
              <a:buNone/>
            </a:pPr>
            <a:r>
              <a:rPr lang="cs-CZ" dirty="0"/>
              <a:t>nebo územním samosprávným celkem</a:t>
            </a:r>
          </a:p>
          <a:p>
            <a:pPr marL="0" indent="0">
              <a:buNone/>
            </a:pPr>
            <a:endParaRPr lang="cs-CZ" dirty="0"/>
          </a:p>
        </p:txBody>
      </p:sp>
    </p:spTree>
    <p:extLst>
      <p:ext uri="{BB962C8B-B14F-4D97-AF65-F5344CB8AC3E}">
        <p14:creationId xmlns:p14="http://schemas.microsoft.com/office/powerpoint/2010/main" val="40462793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a:xfrm>
            <a:off x="457200" y="1600200"/>
            <a:ext cx="8229600" cy="4853136"/>
          </a:xfrm>
        </p:spPr>
        <p:txBody>
          <a:bodyPr>
            <a:normAutofit fontScale="77500" lnSpcReduction="20000"/>
          </a:bodyPr>
          <a:lstStyle/>
          <a:p>
            <a:pPr>
              <a:buFont typeface="Wingdings" panose="05000000000000000000" pitchFamily="2" charset="2"/>
              <a:buChar char="Ø"/>
            </a:pPr>
            <a:r>
              <a:rPr lang="cs-CZ" dirty="0"/>
              <a:t>Tento zákon upravuje postupy při přípravě, umisťování a povolování </a:t>
            </a:r>
            <a:r>
              <a:rPr lang="cs-CZ" b="1" dirty="0"/>
              <a:t>staveb dopravní, vodní a energetické infrastruktury a infrastruktury elektronických komunikací </a:t>
            </a:r>
            <a:r>
              <a:rPr lang="cs-CZ" dirty="0"/>
              <a:t>a uvádění těchto staveb do užívání s cílem urychlit jejich majetkoprávní přípravu, umisťování, povolování a povolování jejich užívání, jakož i vydávání podmiňujících podkladových správních rozhodnutí, a urychlení následného soudního přezkumu všech správních rozhodnutí v souvislosti s těmito stavbami.</a:t>
            </a:r>
          </a:p>
          <a:p>
            <a:pPr>
              <a:buFont typeface="Wingdings" panose="05000000000000000000" pitchFamily="2" charset="2"/>
              <a:buChar char="Ø"/>
            </a:pPr>
            <a:r>
              <a:rPr lang="cs-CZ" dirty="0"/>
              <a:t> Tento zákon dále upravuje v návaznosti na přímo použitelný předpis Evropské unie10) výkon státní správy a postup při povolování projektů společného zájmu. </a:t>
            </a:r>
          </a:p>
          <a:p>
            <a:pPr marL="0" indent="0">
              <a:buNone/>
            </a:pPr>
            <a:endParaRPr lang="cs-CZ" dirty="0"/>
          </a:p>
          <a:p>
            <a:pPr marL="0" indent="0">
              <a:buNone/>
            </a:pPr>
            <a:r>
              <a:rPr lang="cs-CZ" b="1" dirty="0"/>
              <a:t>§ 1 odst. 1</a:t>
            </a:r>
          </a:p>
          <a:p>
            <a:pPr marL="0" indent="0">
              <a:buNone/>
            </a:pPr>
            <a:endParaRPr lang="cs-CZ" dirty="0"/>
          </a:p>
        </p:txBody>
      </p:sp>
    </p:spTree>
    <p:extLst>
      <p:ext uri="{BB962C8B-B14F-4D97-AF65-F5344CB8AC3E}">
        <p14:creationId xmlns:p14="http://schemas.microsoft.com/office/powerpoint/2010/main" val="20442554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a:t>Pokračování</a:t>
            </a:r>
          </a:p>
          <a:p>
            <a:pPr marL="0" indent="0">
              <a:buNone/>
            </a:pPr>
            <a:r>
              <a:rPr lang="cs-CZ" b="1" dirty="0"/>
              <a:t>Dopravní infrastrukturou se pro účely tohoto zákona rozumí </a:t>
            </a:r>
          </a:p>
          <a:p>
            <a:r>
              <a:rPr lang="cs-CZ" dirty="0"/>
              <a:t>a) stavby dálnic nebo silnic I. třídy nebo stavby s nimi související, </a:t>
            </a:r>
          </a:p>
          <a:p>
            <a:r>
              <a:rPr lang="cs-CZ" b="1" dirty="0"/>
              <a:t>b) stavby dráhy celostátní nebo stavby s nimi související, </a:t>
            </a:r>
            <a:endParaRPr lang="cs-CZ" dirty="0"/>
          </a:p>
          <a:p>
            <a:r>
              <a:rPr lang="cs-CZ" b="1" dirty="0"/>
              <a:t>c)</a:t>
            </a:r>
            <a:r>
              <a:rPr lang="cs-CZ" dirty="0"/>
              <a:t> </a:t>
            </a:r>
            <a:r>
              <a:rPr lang="cs-CZ" b="1" dirty="0"/>
              <a:t>další </a:t>
            </a:r>
            <a:r>
              <a:rPr lang="cs-CZ" dirty="0"/>
              <a:t>stavby dopravní infrastruktury nebo stavby s nimi související umisťované v plochách nebo koridorech vymezených v platné politice územního rozvoje, nebo </a:t>
            </a:r>
          </a:p>
          <a:p>
            <a:r>
              <a:rPr lang="cs-CZ" b="1" dirty="0"/>
              <a:t>d</a:t>
            </a:r>
            <a:r>
              <a:rPr lang="cs-CZ" dirty="0"/>
              <a:t>) v územně plánovací dokumentaci vymezené veřejně prospěšné stavby dopravní infrastruktury nebo stavby s nimi související. </a:t>
            </a:r>
          </a:p>
        </p:txBody>
      </p:sp>
    </p:spTree>
    <p:extLst>
      <p:ext uri="{BB962C8B-B14F-4D97-AF65-F5344CB8AC3E}">
        <p14:creationId xmlns:p14="http://schemas.microsoft.com/office/powerpoint/2010/main" val="361387489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a:t>Pokračování</a:t>
            </a:r>
          </a:p>
          <a:p>
            <a:pPr marL="0" indent="0">
              <a:buNone/>
            </a:pPr>
            <a:r>
              <a:rPr lang="cs-CZ" b="1" dirty="0"/>
              <a:t>Vodní infrastrukturou se pro účely tohoto zákona rozumí </a:t>
            </a:r>
            <a:endParaRPr lang="cs-CZ" dirty="0"/>
          </a:p>
          <a:p>
            <a:r>
              <a:rPr lang="cs-CZ" dirty="0"/>
              <a:t>a) stavba vodního díla umisťovaného v plochách a koridorech vymezených v platné politice územního rozvoje a stavby s ní související, nebo </a:t>
            </a:r>
          </a:p>
          <a:p>
            <a:r>
              <a:rPr lang="cs-CZ" dirty="0"/>
              <a:t>b) stavba vodního díla budovaná ve veřejném zájmu na ochranu před povodněmi, k prevenci nebo zmírnění následků sucha, jakož i k jiným účelům podle vodního zákona a ve veřejném zájmu, a stavby s ní související. </a:t>
            </a:r>
          </a:p>
        </p:txBody>
      </p:sp>
    </p:spTree>
    <p:extLst>
      <p:ext uri="{BB962C8B-B14F-4D97-AF65-F5344CB8AC3E}">
        <p14:creationId xmlns:p14="http://schemas.microsoft.com/office/powerpoint/2010/main" val="206473727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a:xfrm>
            <a:off x="457200" y="1600200"/>
            <a:ext cx="8229600" cy="4997152"/>
          </a:xfrm>
        </p:spPr>
        <p:txBody>
          <a:bodyPr>
            <a:normAutofit fontScale="62500" lnSpcReduction="20000"/>
          </a:bodyPr>
          <a:lstStyle/>
          <a:p>
            <a:pPr marL="0" indent="0">
              <a:buNone/>
            </a:pPr>
            <a:r>
              <a:rPr lang="cs-CZ" b="1" dirty="0"/>
              <a:t>Pokračování</a:t>
            </a:r>
          </a:p>
          <a:p>
            <a:pPr marL="0" indent="0">
              <a:buNone/>
            </a:pPr>
            <a:r>
              <a:rPr lang="cs-CZ" b="1" dirty="0"/>
              <a:t>Energetickou infrastrukturou se pro účely tohoto zákona rozumějí stavby a zařízení elektrizační soustavy, plynárenské soustavy, soustavy zásobování tepelnou energií a stavby a</a:t>
            </a:r>
            <a:r>
              <a:rPr lang="cs-CZ" dirty="0"/>
              <a:t> </a:t>
            </a:r>
            <a:r>
              <a:rPr lang="cs-CZ" b="1" dirty="0"/>
              <a:t>zařízení ropovodů a produktovodů podle jiného zákona zřizované a provozované ve veřejném zájmu, pokud nejsou v rozporu s platnou politikou územního rozvoje a se zásadami územního rozvoje. Vybranými stavbami energetické infrastruktury se rozumí </a:t>
            </a:r>
            <a:endParaRPr lang="cs-CZ" dirty="0"/>
          </a:p>
          <a:p>
            <a:r>
              <a:rPr lang="cs-CZ" b="1" dirty="0"/>
              <a:t>a) stavby a zařízení přenosové soustavy, </a:t>
            </a:r>
            <a:endParaRPr lang="cs-CZ" dirty="0"/>
          </a:p>
          <a:p>
            <a:r>
              <a:rPr lang="cs-CZ" b="1" dirty="0"/>
              <a:t>b) výrobny elektřiny o celkovém instalovaném výkonu 100 MW a více, </a:t>
            </a:r>
            <a:endParaRPr lang="cs-CZ" dirty="0"/>
          </a:p>
          <a:p>
            <a:r>
              <a:rPr lang="cs-CZ" b="1" dirty="0"/>
              <a:t>c) stavby a zařízení přepravní soustavy, </a:t>
            </a:r>
            <a:endParaRPr lang="cs-CZ" dirty="0"/>
          </a:p>
          <a:p>
            <a:r>
              <a:rPr lang="cs-CZ" b="1" dirty="0"/>
              <a:t>d) zásobníky plynu, </a:t>
            </a:r>
            <a:endParaRPr lang="cs-CZ" dirty="0"/>
          </a:p>
          <a:p>
            <a:r>
              <a:rPr lang="cs-CZ" b="1" dirty="0"/>
              <a:t>e) stavby a zařízení ropovodů a produktovodů, </a:t>
            </a:r>
            <a:endParaRPr lang="cs-CZ" dirty="0"/>
          </a:p>
          <a:p>
            <a:r>
              <a:rPr lang="cs-CZ" b="1" dirty="0"/>
              <a:t>f) stavby a zařízení distribuční soustavy o napětí 110 </a:t>
            </a:r>
            <a:r>
              <a:rPr lang="cs-CZ" b="1" dirty="0" err="1"/>
              <a:t>kV</a:t>
            </a:r>
            <a:r>
              <a:rPr lang="cs-CZ" b="1" dirty="0"/>
              <a:t> včetně transformovny 110 </a:t>
            </a:r>
            <a:r>
              <a:rPr lang="cs-CZ" b="1" dirty="0" err="1"/>
              <a:t>kV</a:t>
            </a:r>
            <a:r>
              <a:rPr lang="cs-CZ" b="1" dirty="0"/>
              <a:t> a </a:t>
            </a:r>
            <a:endParaRPr lang="cs-CZ" dirty="0"/>
          </a:p>
          <a:p>
            <a:r>
              <a:rPr lang="cs-CZ" b="1" dirty="0"/>
              <a:t>g) stavby a zařízení vysokotlakých plynovodů distribuční soustavy </a:t>
            </a:r>
          </a:p>
        </p:txBody>
      </p:sp>
    </p:spTree>
    <p:extLst>
      <p:ext uri="{BB962C8B-B14F-4D97-AF65-F5344CB8AC3E}">
        <p14:creationId xmlns:p14="http://schemas.microsoft.com/office/powerpoint/2010/main" val="74200551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p:txBody>
          <a:bodyPr>
            <a:normAutofit fontScale="47500" lnSpcReduction="20000"/>
          </a:bodyPr>
          <a:lstStyle/>
          <a:p>
            <a:pPr>
              <a:buFont typeface="Wingdings" panose="05000000000000000000" pitchFamily="2" charset="2"/>
              <a:buChar char="Ø"/>
            </a:pPr>
            <a:r>
              <a:rPr lang="cs-CZ" sz="3600" dirty="0"/>
              <a:t>Vztahuje-li se na řízení tento zákon, </a:t>
            </a:r>
            <a:r>
              <a:rPr lang="cs-CZ" sz="3600" b="1" dirty="0"/>
              <a:t>příslušný úřad v oznámení o zahájení řízení poučí účastníky o této skutečnosti - ! 2 odst. 1</a:t>
            </a:r>
          </a:p>
          <a:p>
            <a:pPr>
              <a:buFont typeface="Wingdings" panose="05000000000000000000" pitchFamily="2" charset="2"/>
              <a:buChar char="Ø"/>
            </a:pPr>
            <a:r>
              <a:rPr lang="cs-CZ" sz="3600" b="1" dirty="0"/>
              <a:t>Po dobu vyvlastňovacího řízení se běh lhůty platnosti rozhodnutí o povolení stavby staví - § 2 odst. 3</a:t>
            </a:r>
          </a:p>
          <a:p>
            <a:pPr>
              <a:buFont typeface="Wingdings" panose="05000000000000000000" pitchFamily="2" charset="2"/>
              <a:buChar char="Ø"/>
            </a:pPr>
            <a:endParaRPr lang="cs-CZ" sz="3600" b="1" dirty="0"/>
          </a:p>
          <a:p>
            <a:pPr marL="0" indent="0">
              <a:buNone/>
            </a:pPr>
            <a:r>
              <a:rPr lang="cs-CZ" sz="3600" b="1" dirty="0"/>
              <a:t>§ 2b</a:t>
            </a:r>
          </a:p>
          <a:p>
            <a:pPr>
              <a:buFont typeface="Wingdings" panose="05000000000000000000" pitchFamily="2" charset="2"/>
              <a:buChar char="Ø"/>
            </a:pPr>
            <a:r>
              <a:rPr lang="cs-CZ" sz="3800" dirty="0"/>
              <a:t>Vybrané stavby energetické infrastruktury </a:t>
            </a:r>
            <a:r>
              <a:rPr lang="cs-CZ" sz="3800" b="1" dirty="0"/>
              <a:t>může</a:t>
            </a:r>
            <a:r>
              <a:rPr lang="cs-CZ" sz="3800" dirty="0"/>
              <a:t> stavební úřad umístit a povolit ve společném územním a stavebním řízení nebo ve společném územním a stavebním řízení s posuzováním vlivů na životní prostředí, ve kterém postupuje podle stavebního zákona, pokud tento zákon nestanoví jinak. </a:t>
            </a:r>
          </a:p>
          <a:p>
            <a:pPr>
              <a:buFont typeface="Wingdings" panose="05000000000000000000" pitchFamily="2" charset="2"/>
              <a:buChar char="Ø"/>
            </a:pPr>
            <a:r>
              <a:rPr lang="cs-CZ" sz="3800" dirty="0"/>
              <a:t>Vybrané stavby energetické infrastruktury uvedené v § 1 odst. 4 písm. f) a g) </a:t>
            </a:r>
            <a:r>
              <a:rPr lang="cs-CZ" sz="3800" b="1" dirty="0"/>
              <a:t>může</a:t>
            </a:r>
            <a:r>
              <a:rPr lang="cs-CZ" sz="3800" dirty="0"/>
              <a:t> stavební úřad umístit v územním řízení nebo územním řízení s posuzováním vlivů na životní prostředí, ve kterém postupuje podle stavebního zákona, pokud tento zákon nestanoví jinak. </a:t>
            </a:r>
          </a:p>
          <a:p>
            <a:pPr>
              <a:buFont typeface="Wingdings" panose="05000000000000000000" pitchFamily="2" charset="2"/>
              <a:buChar char="Ø"/>
            </a:pPr>
            <a:r>
              <a:rPr lang="cs-CZ" sz="3800" dirty="0"/>
              <a:t> Pro vybrané stavby energetické infrastruktury uvedené v § 1 odst. 4 písm. f) a g) je </a:t>
            </a:r>
            <a:r>
              <a:rPr lang="cs-CZ" sz="3800" b="1" dirty="0"/>
              <a:t>příslušným stavebním úřadem obecní úřad obce s rozšířenou působností</a:t>
            </a:r>
            <a:r>
              <a:rPr lang="cs-CZ" sz="3800" dirty="0"/>
              <a:t>. </a:t>
            </a:r>
          </a:p>
          <a:p>
            <a:pPr>
              <a:buFont typeface="Wingdings" panose="05000000000000000000" pitchFamily="2" charset="2"/>
              <a:buChar char="Ø"/>
            </a:pPr>
            <a:r>
              <a:rPr lang="cs-CZ" sz="3800" dirty="0"/>
              <a:t>Elektroenergetická vedení o napěťové hladině 400 </a:t>
            </a:r>
            <a:r>
              <a:rPr lang="cs-CZ" sz="3800" dirty="0" err="1"/>
              <a:t>kV</a:t>
            </a:r>
            <a:r>
              <a:rPr lang="cs-CZ" sz="3800" dirty="0"/>
              <a:t> a vyšší se v zastavěném území obcí </a:t>
            </a:r>
            <a:r>
              <a:rPr lang="cs-CZ" sz="3800" b="1" dirty="0"/>
              <a:t>umisťují nad zem.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21589031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sz="2400" b="1" dirty="0"/>
              <a:t>Společné povolení, kterým se stavba umisťuje a povoluje u vybraných staveb energetické infrastruktury  - § 2c</a:t>
            </a:r>
          </a:p>
          <a:p>
            <a:pPr>
              <a:buFont typeface="Wingdings" panose="05000000000000000000" pitchFamily="2" charset="2"/>
              <a:buChar char="Ø"/>
            </a:pPr>
            <a:r>
              <a:rPr lang="cs-CZ" sz="2400" b="1" dirty="0"/>
              <a:t>SÚ </a:t>
            </a:r>
            <a:r>
              <a:rPr lang="cs-CZ" sz="2400" dirty="0"/>
              <a:t>na žádost stavebníka vydá předběžnou informaci o podmínkách vydání společného povolení, včetně požadavku  na údaje, podklady a obsah dokumentace, které má předložit k žádosti o společné povolení</a:t>
            </a:r>
          </a:p>
          <a:p>
            <a:pPr>
              <a:buFont typeface="Wingdings" panose="05000000000000000000" pitchFamily="2" charset="2"/>
              <a:buChar char="Ø"/>
            </a:pPr>
            <a:r>
              <a:rPr lang="cs-CZ" sz="2400" b="1" dirty="0"/>
              <a:t>Stavebník </a:t>
            </a:r>
            <a:r>
              <a:rPr lang="cs-CZ" sz="2400" dirty="0"/>
              <a:t>předkládá k žádosti ZS Do jen tehdy, pokud je obstaral předem</a:t>
            </a:r>
          </a:p>
          <a:p>
            <a:pPr>
              <a:buFont typeface="Wingdings" panose="05000000000000000000" pitchFamily="2" charset="2"/>
              <a:buChar char="Ø"/>
            </a:pPr>
            <a:r>
              <a:rPr lang="cs-CZ" sz="2400" dirty="0"/>
              <a:t>Je-li žádost úplná SÚ k zajištění ZS DO a k jejich koordinaci svolá společné jednání  s DO. DO při ústním jednání uplatní, popř. doplní svá ZS a SÚ zajistí řešení případných rozporů, tak  aby byla ZS podkladem pro další řízení. Společné jednání je neveřejné a stavební úřad je oznámí DO 14 dnů předem</a:t>
            </a:r>
          </a:p>
          <a:p>
            <a:pPr>
              <a:buFont typeface="Wingdings" panose="05000000000000000000" pitchFamily="2" charset="2"/>
              <a:buChar char="Ø"/>
            </a:pPr>
            <a:r>
              <a:rPr lang="cs-CZ" sz="2400" dirty="0"/>
              <a:t>DO si může vyhradit doložení ZS v prodloužené lhůtě 30 dnů ode dne konání spol. jednání. Pokud DO neuplatní ZS ani v prodloužené lhůtě, má se za to, že nemá výhrady a jím hájený veř. zájem není dotčen </a:t>
            </a:r>
          </a:p>
        </p:txBody>
      </p:sp>
    </p:spTree>
    <p:extLst>
      <p:ext uri="{BB962C8B-B14F-4D97-AF65-F5344CB8AC3E}">
        <p14:creationId xmlns:p14="http://schemas.microsoft.com/office/powerpoint/2010/main" val="117331848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a:xfrm>
            <a:off x="457200" y="1600200"/>
            <a:ext cx="8229600" cy="4997152"/>
          </a:xfrm>
        </p:spPr>
        <p:txBody>
          <a:bodyPr>
            <a:normAutofit lnSpcReduction="10000"/>
          </a:bodyPr>
          <a:lstStyle/>
          <a:p>
            <a:pPr marL="0" indent="0">
              <a:buNone/>
            </a:pPr>
            <a:r>
              <a:rPr lang="cs-CZ" sz="2400" b="1" dirty="0"/>
              <a:t>Územní rozhodnutí u vybraných staveb energetické infrastruktury - § 2d</a:t>
            </a:r>
          </a:p>
          <a:p>
            <a:pPr>
              <a:buFont typeface="Wingdings" panose="05000000000000000000" pitchFamily="2" charset="2"/>
              <a:buChar char="Ø"/>
            </a:pPr>
            <a:r>
              <a:rPr lang="cs-CZ" sz="2400" dirty="0"/>
              <a:t>Opatřil-li stavebník ZS DO před podáním žádosti předkládá je spolu se žádostí SÚ</a:t>
            </a:r>
          </a:p>
          <a:p>
            <a:pPr>
              <a:buFont typeface="Wingdings" panose="05000000000000000000" pitchFamily="2" charset="2"/>
              <a:buChar char="Ø"/>
            </a:pPr>
            <a:r>
              <a:rPr lang="cs-CZ" sz="2400" dirty="0"/>
              <a:t>Stavebník neopatří předem ZS DO, SÚ je-li žádost úplná nařídí k zajištění ZS DO a k jejich koordinaci společné jednání s DO. DO při společném jednání uplatní, popř. doplní svá ZS a SÚ zajistí řešení případných rozporů, tak aby ZS byla podkladem pro další řízení. Společné jednání je neveřejné, a stavební úřad je oznámí DO 15 dnů předem. </a:t>
            </a:r>
          </a:p>
          <a:p>
            <a:pPr>
              <a:buFont typeface="Wingdings" panose="05000000000000000000" pitchFamily="2" charset="2"/>
              <a:buChar char="Ø"/>
            </a:pPr>
            <a:r>
              <a:rPr lang="cs-CZ" sz="2400" dirty="0"/>
              <a:t>DO může vyhradit doložení ZS v prodloužené lhůtě 30 dnů ode dne konání spol. jednání. Pokud DO neuplatní ZS ani v prodloužené lhůtě, má se za to, že nemá výhrady a jím hájený veř. zájem není dotčen </a:t>
            </a:r>
          </a:p>
          <a:p>
            <a:pPr marL="0" indent="0">
              <a:buNone/>
            </a:pPr>
            <a:endParaRPr lang="cs-CZ" dirty="0"/>
          </a:p>
        </p:txBody>
      </p:sp>
    </p:spTree>
    <p:extLst>
      <p:ext uri="{BB962C8B-B14F-4D97-AF65-F5344CB8AC3E}">
        <p14:creationId xmlns:p14="http://schemas.microsoft.com/office/powerpoint/2010/main" val="163179530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Zákon č. 416/2009 Sb., o urychlené výstavby dopravní, vodní a energetické infrastruktury a infrastruktury elektronických komunikací</a:t>
            </a:r>
          </a:p>
        </p:txBody>
      </p:sp>
      <p:sp>
        <p:nvSpPr>
          <p:cNvPr id="3" name="Zástupný symbol pro obsah 2"/>
          <p:cNvSpPr>
            <a:spLocks noGrp="1"/>
          </p:cNvSpPr>
          <p:nvPr>
            <p:ph idx="1"/>
          </p:nvPr>
        </p:nvSpPr>
        <p:spPr/>
        <p:txBody>
          <a:bodyPr>
            <a:normAutofit/>
          </a:bodyPr>
          <a:lstStyle/>
          <a:p>
            <a:pPr marL="0" indent="0">
              <a:buNone/>
            </a:pPr>
            <a:r>
              <a:rPr lang="pl-PL" sz="2800" b="1" dirty="0"/>
              <a:t>PROJEKTY SPOLEČNÉHO ZÁJMU ENERGETICKÉ INFRASTRUKTURY - § 5a</a:t>
            </a:r>
          </a:p>
          <a:p>
            <a:pPr>
              <a:buFont typeface="Wingdings" panose="05000000000000000000" pitchFamily="2" charset="2"/>
              <a:buChar char="Ø"/>
            </a:pPr>
            <a:r>
              <a:rPr lang="pl-PL" sz="2800" dirty="0"/>
              <a:t>Příslušným orgánem k posouzení je MPO</a:t>
            </a:r>
          </a:p>
          <a:p>
            <a:pPr>
              <a:buFont typeface="Wingdings" panose="05000000000000000000" pitchFamily="2" charset="2"/>
              <a:buChar char="Ø"/>
            </a:pPr>
            <a:r>
              <a:rPr lang="pl-PL" sz="2800" dirty="0"/>
              <a:t>Obsah oznámení - §5 odst. 1</a:t>
            </a:r>
          </a:p>
          <a:p>
            <a:pPr>
              <a:buFont typeface="Wingdings" panose="05000000000000000000" pitchFamily="2" charset="2"/>
              <a:buChar char="Ø"/>
            </a:pPr>
            <a:r>
              <a:rPr lang="pl-PL" sz="2800" dirty="0"/>
              <a:t>Podléhá-li projekt posuzování vlivů na ŽP, musí bát k projektu doložen závěr zjišťovacího řízení podle z. Č. 100/2001 Sb., pokud byl vydán, nebo doklad o tom, že bylo podáno oznámení záměru příslušnému posuzujícímu orgánu </a:t>
            </a:r>
            <a:endParaRPr lang="cs-CZ" sz="2800" dirty="0"/>
          </a:p>
        </p:txBody>
      </p:sp>
    </p:spTree>
    <p:extLst>
      <p:ext uri="{BB962C8B-B14F-4D97-AF65-F5344CB8AC3E}">
        <p14:creationId xmlns:p14="http://schemas.microsoft.com/office/powerpoint/2010/main" val="135906338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4347</TotalTime>
  <Words>10510</Words>
  <Application>Microsoft Office PowerPoint</Application>
  <PresentationFormat>Předvádění na obrazovce (4:3)</PresentationFormat>
  <Paragraphs>666</Paragraphs>
  <Slides>100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100</vt:i4>
      </vt:variant>
    </vt:vector>
  </HeadingPairs>
  <TitlesOfParts>
    <vt:vector size="105" baseType="lpstr">
      <vt:lpstr>Arial</vt:lpstr>
      <vt:lpstr>Calibri</vt:lpstr>
      <vt:lpstr>Times New Roman</vt:lpstr>
      <vt:lpstr>Wingdings</vt:lpstr>
      <vt:lpstr>Motiv systému Office</vt:lpstr>
      <vt:lpstr>NOVELA STAVEBNÍHO ZÁKONA v otázkách a odpovědích</vt:lpstr>
      <vt:lpstr>Společné povolení</vt:lpstr>
      <vt:lpstr>Společné územní a stavební řízení</vt:lpstr>
      <vt:lpstr>Společné povolení</vt:lpstr>
      <vt:lpstr>Společné povolení</vt:lpstr>
      <vt:lpstr>Vodní díla</vt:lpstr>
      <vt:lpstr>Společné povolení</vt:lpstr>
      <vt:lpstr>Společné povolení</vt:lpstr>
      <vt:lpstr>ZS stavebního úřadu </vt:lpstr>
      <vt:lpstr>Společné povolení</vt:lpstr>
      <vt:lpstr>Společné povolení</vt:lpstr>
      <vt:lpstr>Společné řízení</vt:lpstr>
      <vt:lpstr>Společné řízení</vt:lpstr>
      <vt:lpstr>Společné řízení</vt:lpstr>
      <vt:lpstr>Společné řízení - PD</vt:lpstr>
      <vt:lpstr>Společné řízení</vt:lpstr>
      <vt:lpstr>Společné řízení</vt:lpstr>
      <vt:lpstr>Společné řízení</vt:lpstr>
      <vt:lpstr>Společné povolení</vt:lpstr>
      <vt:lpstr>Náležitosti Společného povolení § 94p</vt:lpstr>
      <vt:lpstr>Náležitosti Společného povolení § 94p - pokračování</vt:lpstr>
      <vt:lpstr>Náležitosti společného povolení</vt:lpstr>
      <vt:lpstr>Náležitosti Společného povolení § 94p - pokračování</vt:lpstr>
      <vt:lpstr>Společné povolení</vt:lpstr>
      <vt:lpstr>Po nabytí právní moci</vt:lpstr>
      <vt:lpstr>Platnost Společného povolení</vt:lpstr>
      <vt:lpstr>Společné povolení</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Spojení procesů posuzování EIA s územním a stavebním řízení § 94q – 94z</vt:lpstr>
      <vt:lpstr>Společný územní souhlas a souhlas s provedením stavby - § 96a</vt:lpstr>
      <vt:lpstr>Společný územní souhlas a souhlas s provedením stavby - § 96a -pokračování</vt:lpstr>
      <vt:lpstr>Společný souhlas</vt:lpstr>
      <vt:lpstr>Společný souhlas souboru staveb</vt:lpstr>
      <vt:lpstr>Společný souhlas souboru staveb</vt:lpstr>
      <vt:lpstr>Společný souhlas souboru staveb</vt:lpstr>
      <vt:lpstr>Společný souhlas</vt:lpstr>
      <vt:lpstr>Povolování a ohlašování staveb</vt:lpstr>
      <vt:lpstr>Povolování a ohlašování staveb</vt:lpstr>
      <vt:lpstr>Doručování ověřené dokumentace</vt:lpstr>
      <vt:lpstr>Povolování a ohlašování staveb</vt:lpstr>
      <vt:lpstr>Povolování a ohlašování staveb</vt:lpstr>
      <vt:lpstr>Souhlasy sousedů</vt:lpstr>
      <vt:lpstr>Společný souhlas</vt:lpstr>
      <vt:lpstr>Stavební řízení - § 108</vt:lpstr>
      <vt:lpstr>Stavební řízení - § 108</vt:lpstr>
      <vt:lpstr>Řízení s velkým počtem účastníků</vt:lpstr>
      <vt:lpstr>Řízení s velkým počtem účastníků</vt:lpstr>
      <vt:lpstr>Stavební řízení</vt:lpstr>
      <vt:lpstr>Veřejnoprávní smlouva</vt:lpstr>
      <vt:lpstr>Změny u certifikátu AI</vt:lpstr>
      <vt:lpstr>Změna stavby před dokončením - § 118</vt:lpstr>
      <vt:lpstr>Změna stavby před dokončením - § 118</vt:lpstr>
      <vt:lpstr>Změna stavby před dokončením - § 118</vt:lpstr>
      <vt:lpstr>Změna stavby před dokončením</vt:lpstr>
      <vt:lpstr>Kolaudace stavby</vt:lpstr>
      <vt:lpstr>Kolaudace staveb</vt:lpstr>
      <vt:lpstr>Kolaudace staveb</vt:lpstr>
      <vt:lpstr>Kolaudace staveb</vt:lpstr>
      <vt:lpstr>Kolaudace staveb</vt:lpstr>
      <vt:lpstr>Kolaudace staveb</vt:lpstr>
      <vt:lpstr>Kolaudace staveb</vt:lpstr>
      <vt:lpstr>Rodinné domy</vt:lpstr>
      <vt:lpstr>Změna užívání stavby</vt:lpstr>
      <vt:lpstr>Odstraňování staveb - § 129</vt:lpstr>
      <vt:lpstr>Dodatečné povolení stavby</vt:lpstr>
      <vt:lpstr>Kontrolní prohlídky stavby - § 134</vt:lpstr>
      <vt:lpstr>Kontrolní prohlídky stavby</vt:lpstr>
      <vt:lpstr>Kontrolní prohlídky stavby</vt:lpstr>
      <vt:lpstr>Povinnosti odpovědných osob</vt:lpstr>
      <vt:lpstr>Vybrané činnosti ve výstavbě - § 158</vt:lpstr>
      <vt:lpstr>Provádění stavby - § 160</vt:lpstr>
      <vt:lpstr>Přestupky</vt:lpstr>
      <vt:lpstr>Přestupky</vt:lpstr>
      <vt:lpstr>Zákon o správních poplatcích</vt:lpstr>
      <vt:lpstr>Zákon č. 416/2009 Sb., o urychlené výstavby dopravní, vodní a energetické infrastruktury a infrastruktury elektronických komunikací</vt:lpstr>
      <vt:lpstr>Zákon č. 416/2009 Sb., o urychlené výstavby dopravní, vodní a energetické infrastruktury a infrastruktury elektronických komunikací</vt:lpstr>
      <vt:lpstr>Zákon č. 416/2009 Sb., o urychlené výstavby dopravní, vodní a energetické infrastruktury a infrastruktury elektronických komunikací</vt:lpstr>
      <vt:lpstr>Zákon č. 416/2009 Sb., o urychlené výstavby dopravní, vodní a energetické infrastruktury a infrastruktury elektronických komunikací</vt:lpstr>
      <vt:lpstr>Zákon č. 416/2009 Sb., o urychlené výstavby dopravní, vodní a energetické infrastruktury a infrastruktury elektronických komunikací</vt:lpstr>
      <vt:lpstr>Zákon č. 416/2009 Sb., o urychlené výstavby dopravní, vodní a energetické infrastruktury a infrastruktury elektronických komunikací</vt:lpstr>
      <vt:lpstr>Zákon č. 416/2009 Sb., o urychlené výstavby dopravní, vodní a energetické infrastruktury a infrastruktury elektronických komunikací</vt:lpstr>
      <vt:lpstr>Zákon č. 416/2009 Sb., o urychlené výstavby dopravní, vodní a energetické infrastruktury a infrastruktury elektronických komunikací</vt:lpstr>
      <vt:lpstr>Zákon č. 416/2009 Sb., o urychlené výstavby dopravní, vodní a energetické infrastruktury a infrastruktury elektronických komunikací</vt:lpstr>
    </vt:vector>
  </TitlesOfParts>
  <Company>Krajský úřad Libereckého kraje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NEBOJME SE NOVELY STAVEBNÍHO ZÁKONA</dc:title>
  <dc:creator>Valkova Marcela</dc:creator>
  <cp:lastModifiedBy>Válková Marcela</cp:lastModifiedBy>
  <cp:revision>226</cp:revision>
  <cp:lastPrinted>2018-02-06T10:04:20Z</cp:lastPrinted>
  <dcterms:created xsi:type="dcterms:W3CDTF">2017-09-14T12:40:01Z</dcterms:created>
  <dcterms:modified xsi:type="dcterms:W3CDTF">2023-05-16T18:02:17Z</dcterms:modified>
</cp:coreProperties>
</file>