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6"/>
  </p:notesMasterIdLst>
  <p:sldIdLst>
    <p:sldId id="256" r:id="rId2"/>
    <p:sldId id="560" r:id="rId3"/>
    <p:sldId id="401" r:id="rId4"/>
    <p:sldId id="561" r:id="rId5"/>
    <p:sldId id="400" r:id="rId6"/>
    <p:sldId id="572" r:id="rId7"/>
    <p:sldId id="386" r:id="rId8"/>
    <p:sldId id="573" r:id="rId9"/>
    <p:sldId id="566" r:id="rId10"/>
    <p:sldId id="574" r:id="rId11"/>
    <p:sldId id="576" r:id="rId12"/>
    <p:sldId id="578" r:id="rId13"/>
    <p:sldId id="374" r:id="rId14"/>
    <p:sldId id="579" r:id="rId15"/>
    <p:sldId id="449" r:id="rId16"/>
    <p:sldId id="577" r:id="rId17"/>
    <p:sldId id="570" r:id="rId18"/>
    <p:sldId id="272" r:id="rId19"/>
    <p:sldId id="265" r:id="rId20"/>
    <p:sldId id="277" r:id="rId21"/>
    <p:sldId id="580" r:id="rId22"/>
    <p:sldId id="565" r:id="rId23"/>
    <p:sldId id="359" r:id="rId24"/>
    <p:sldId id="271" r:id="rId25"/>
  </p:sldIdLst>
  <p:sldSz cx="24387175" cy="13716000"/>
  <p:notesSz cx="6645275" cy="97758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A3C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1" autoAdjust="0"/>
    <p:restoredTop sz="96357" autoAdjust="0"/>
  </p:normalViewPr>
  <p:slideViewPr>
    <p:cSldViewPr snapToGrid="0">
      <p:cViewPr varScale="1">
        <p:scale>
          <a:sx n="53" d="100"/>
          <a:sy n="53" d="100"/>
        </p:scale>
        <p:origin x="168" y="558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af%20v%20aplikaci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cs-CZ" sz="2800" b="0" dirty="0">
                <a:solidFill>
                  <a:srgbClr val="00B0F0"/>
                </a:solidFill>
              </a:rPr>
              <a:t>% </a:t>
            </a:r>
            <a:r>
              <a:rPr lang="cs-CZ" sz="2800" b="0" baseline="0" dirty="0">
                <a:solidFill>
                  <a:srgbClr val="00B0F0"/>
                </a:solidFill>
              </a:rPr>
              <a:t>EO V AGLOMERACI DLE KATEGORIE</a:t>
            </a:r>
            <a:endParaRPr lang="cs-CZ" sz="2800" b="0" dirty="0">
              <a:solidFill>
                <a:srgbClr val="00B0F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1F-4F6A-A6BB-4FD1BF35AF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1F-4F6A-A6BB-4FD1BF35AF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1F-4F6A-A6BB-4FD1BF35AF4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1F-4F6A-A6BB-4FD1BF35AF4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1F-4F6A-A6BB-4FD1BF35AF4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1F-4F6A-A6BB-4FD1BF35A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'[Graf v aplikaci Microsoft PowerPoint]List1'!$A$2:$A$4</c:f>
              <c:strCache>
                <c:ptCount val="3"/>
                <c:pt idx="0">
                  <c:v>&gt; 100 000 EO</c:v>
                </c:pt>
                <c:pt idx="1">
                  <c:v>nad 10 00 EO</c:v>
                </c:pt>
                <c:pt idx="2">
                  <c:v>nad 2 00 EO</c:v>
                </c:pt>
              </c:strCache>
            </c:strRef>
          </c:cat>
          <c:val>
            <c:numRef>
              <c:f>'[Graf v aplikaci Microsoft PowerPoint]List1'!$C$2:$C$4</c:f>
              <c:numCache>
                <c:formatCode>0%</c:formatCode>
                <c:ptCount val="3"/>
                <c:pt idx="0">
                  <c:v>0.32408023809994913</c:v>
                </c:pt>
                <c:pt idx="1">
                  <c:v>0.46238956080907856</c:v>
                </c:pt>
                <c:pt idx="2">
                  <c:v>0.21353020109097229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1F-4F6A-A6BB-4FD1BF35AF4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41F-4F6A-A6BB-4FD1BF35AF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41F-4F6A-A6BB-4FD1BF35AF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41F-4F6A-A6BB-4FD1BF35AF4B}"/>
              </c:ext>
            </c:extLst>
          </c:dPt>
          <c:cat>
            <c:strRef>
              <c:f>'[Graf v aplikaci Microsoft PowerPoint]List1'!$A$2:$A$4</c:f>
              <c:strCache>
                <c:ptCount val="3"/>
                <c:pt idx="0">
                  <c:v>&gt; 100 000 EO</c:v>
                </c:pt>
                <c:pt idx="1">
                  <c:v>nad 10 00 EO</c:v>
                </c:pt>
                <c:pt idx="2">
                  <c:v>nad 2 00 EO</c:v>
                </c:pt>
              </c:strCache>
            </c:strRef>
          </c:cat>
          <c:val>
            <c:numRef>
              <c:f>'[Graf v aplikaci Microsoft PowerPoint]List1'!$C$2:$C$4</c:f>
              <c:numCache>
                <c:formatCode>0%</c:formatCode>
                <c:ptCount val="3"/>
                <c:pt idx="0">
                  <c:v>0.32408023809994913</c:v>
                </c:pt>
                <c:pt idx="1">
                  <c:v>0.46238956080907856</c:v>
                </c:pt>
                <c:pt idx="2">
                  <c:v>0.21353020109097229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41F-4F6A-A6BB-4FD1BF35A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172D1EF-19B9-6CE5-3B9A-A73D86BE87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25BB1DC-9763-4532-EF14-230BC48331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B7898B-9CFA-4B15-A54E-542AF68F9449}" type="datetimeFigureOut">
              <a:rPr lang="cs-CZ"/>
              <a:pPr>
                <a:defRPr/>
              </a:pPr>
              <a:t>15.05.2023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DDF7B08-9326-87B5-2BC1-C0E2EC97FA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D35B380B-5304-FCB8-C68A-36261B269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705350"/>
            <a:ext cx="53149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FB62E8-509D-DB68-2E9A-1F321B0CC8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7972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170283-0DE2-65BA-0BE5-CCD8BE754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3963" y="9285288"/>
            <a:ext cx="2879725" cy="4905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3DEA30-F0AF-4BB1-A8F1-BE7FF7A169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EDDD8292-9B52-67EC-9589-E862D3A78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6A69B0F4-51A3-5368-3292-7B4849AE01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2DFB6371-DC8C-7041-4982-29572D95F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207591-8736-4DE7-9100-70EACAE60AF6}" type="slidenum">
              <a:rPr lang="cs-CZ" altLang="cs-CZ" smtClean="0">
                <a:latin typeface="Calibri" panose="020F0502020204030204" pitchFamily="34" charset="0"/>
              </a:rPr>
              <a:pPr/>
              <a:t>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71A168BF-A4F7-C629-8EC6-14163C56E4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E8C1910A-CBFD-6DBD-FA0D-9FE3B12BB4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/>
              <a:t>Postupně bez významnosti </a:t>
            </a:r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F9DBB723-2363-CC16-C628-7024B1A9AB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C50551-1AB2-4C60-B51B-99FDE40642DC}" type="slidenum"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3F5F23AD-A2CB-D43B-B930-187936625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F44F3F25-FF20-67B8-892C-87A488E065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/>
              <a:t>Postupně bez významnosti </a:t>
            </a:r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25C1D076-F4B8-4AD9-3D3C-B3610185E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D2A0CC-0092-4AC1-A776-3A350B315533}" type="slidenum"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F3C804E4-9576-F63C-E271-67C57D2463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EB927EFC-BC48-B249-0688-5E9CA9EA95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4979197C-F1C4-B587-B3CC-43CF0D89E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E524B6-2CEE-4CAA-B898-64A27CD76548}" type="slidenum">
              <a:rPr lang="cs-CZ" altLang="cs-CZ" smtClean="0">
                <a:latin typeface="Calibri" panose="020F0502020204030204" pitchFamily="34" charset="0"/>
              </a:rPr>
              <a:pPr/>
              <a:t>13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4078D00D-D476-728C-1D95-7B06B799C0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95804E5E-E468-B7C6-177B-885BB464B2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B75FA649-083B-8AE7-9C79-E7E823554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C37148-452F-4426-869A-7E274D9E0ED5}" type="slidenum">
              <a:rPr lang="cs-CZ" altLang="cs-CZ" smtClean="0">
                <a:latin typeface="Calibri" panose="020F0502020204030204" pitchFamily="34" charset="0"/>
              </a:rPr>
              <a:pPr/>
              <a:t>22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EEBEE3FB-9153-D53D-023A-41A60735BF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869E3875-90A6-33A7-44C0-DF0D5A5D08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Vyjděte prosím z tohoto závěrečného snímku, který je přímo v prezentaci – upravte texty dle potřeby, vyměňte případně podkladovou fotografii, a to buď přes pravé tlačítko myši Změnit obrázek, nebo obrázek smažte a vložte nový pomocí ikony uprostřed zástupného symbolu pro vložení obrázku. Klikněte na nově vložený obrázek a přeneste jej do pozadí přes Nástroje obrázku / Formát / Přenést dál / Přenést do pozadí. Toto řešení zachovává možnost výměny podkladového obrázku – více viz poznámka u titulního snímku.</a:t>
            </a:r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C8C2A4C9-0B11-5C75-1456-AC0B7D07C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9D756D-8411-4EDA-9764-70DE4E9031CC}" type="slidenum">
              <a:rPr lang="cs-CZ" altLang="cs-CZ" smtClean="0">
                <a:latin typeface="Calibri" panose="020F0502020204030204" pitchFamily="34" charset="0"/>
              </a:rPr>
              <a:pPr/>
              <a:t>24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ílá pod nadpisem" hidden="1">
            <a:extLst>
              <a:ext uri="{FF2B5EF4-FFF2-40B4-BE49-F238E27FC236}">
                <a16:creationId xmlns:a16="http://schemas.microsoft.com/office/drawing/2014/main" id="{1357C404-9C09-E8AA-F00E-16E3FB9130CB}"/>
              </a:ext>
            </a:extLst>
          </p:cNvPr>
          <p:cNvSpPr/>
          <p:nvPr userDrawn="1"/>
        </p:nvSpPr>
        <p:spPr>
          <a:xfrm>
            <a:off x="4500563" y="1522413"/>
            <a:ext cx="10439400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5" name="Přímá spojnice 17" hidden="1">
            <a:extLst>
              <a:ext uri="{FF2B5EF4-FFF2-40B4-BE49-F238E27FC236}">
                <a16:creationId xmlns:a16="http://schemas.microsoft.com/office/drawing/2014/main" id="{5BD08E3D-EF80-F5FA-04BA-4E85C785E70B}"/>
              </a:ext>
            </a:extLst>
          </p:cNvPr>
          <p:cNvCxnSpPr/>
          <p:nvPr userDrawn="1"/>
        </p:nvCxnSpPr>
        <p:spPr>
          <a:xfrm>
            <a:off x="4114800" y="215265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 MZe" hidden="1">
            <a:extLst>
              <a:ext uri="{FF2B5EF4-FFF2-40B4-BE49-F238E27FC236}">
                <a16:creationId xmlns:a16="http://schemas.microsoft.com/office/drawing/2014/main" id="{F346B218-5E5E-476E-DC6C-495E09F68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Logo MZe png" hidden="1">
            <a:extLst>
              <a:ext uri="{FF2B5EF4-FFF2-40B4-BE49-F238E27FC236}">
                <a16:creationId xmlns:a16="http://schemas.microsoft.com/office/drawing/2014/main" id="{C803AE65-0C3A-26FE-C389-B718309CF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88"/>
            <a:ext cx="3133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6" name="Bílý podklad"/>
          <p:cNvSpPr>
            <a:spLocks noGrp="1"/>
          </p:cNvSpPr>
          <p:nvPr>
            <p:ph type="body" sz="quarter" idx="12"/>
          </p:nvPr>
        </p:nvSpPr>
        <p:spPr>
          <a:xfrm>
            <a:off x="0" y="1522800"/>
            <a:ext cx="15228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Datum"/>
          <p:cNvSpPr>
            <a:spLocks noGrp="1"/>
          </p:cNvSpPr>
          <p:nvPr>
            <p:ph type="body" sz="quarter" idx="11"/>
          </p:nvPr>
        </p:nvSpPr>
        <p:spPr>
          <a:xfrm>
            <a:off x="828000" y="2160000"/>
            <a:ext cx="2880000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0" y="4140000"/>
            <a:ext cx="10440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Klepnutím lze upravit styl předlohy podnadpisů.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0" y="1990800"/>
            <a:ext cx="10440000" cy="1980000"/>
          </a:xfrm>
          <a:noFill/>
        </p:spPr>
        <p:txBody>
          <a:bodyPr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8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ístek s linkou tmavě modrý">
            <a:extLst>
              <a:ext uri="{FF2B5EF4-FFF2-40B4-BE49-F238E27FC236}">
                <a16:creationId xmlns:a16="http://schemas.microsoft.com/office/drawing/2014/main" id="{CBB9D991-A266-770E-4F0D-4D641C2E6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4000" indent="-504000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8000" indent="-504000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5AE1E2-A217-307D-DF8D-AD7A7456515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29C3-A6A2-47A4-B675-7F7CEDF02E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720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ístek s linkou tmavě modrý">
            <a:extLst>
              <a:ext uri="{FF2B5EF4-FFF2-40B4-BE49-F238E27FC236}">
                <a16:creationId xmlns:a16="http://schemas.microsoft.com/office/drawing/2014/main" id="{F2FF6D3C-B922-2A57-6912-840DA1484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500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500000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500000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00" y="288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00" y="342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00" y="516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00" y="5724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00" y="744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00" y="7992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00" y="972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00" y="1026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2">
            <a:extLst>
              <a:ext uri="{FF2B5EF4-FFF2-40B4-BE49-F238E27FC236}">
                <a16:creationId xmlns:a16="http://schemas.microsoft.com/office/drawing/2014/main" id="{637432A9-A42F-8D02-00B2-3E7AA224C411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BA2F3-95A5-4FD0-9D92-BC10F2367AA9}" type="datetimeFigureOut">
              <a:rPr lang="cs-CZ"/>
              <a:pPr>
                <a:defRPr/>
              </a:pPr>
              <a:t>15.05.2023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77006554-283C-5FAB-69FC-4F36F282971C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2D85FE7-9F54-0D8D-65E0-D68898863F60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5ED1-021A-4625-A549-BE48B0C7AC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985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>
            <a:extLst>
              <a:ext uri="{FF2B5EF4-FFF2-40B4-BE49-F238E27FC236}">
                <a16:creationId xmlns:a16="http://schemas.microsoft.com/office/drawing/2014/main" id="{66D88B4C-3EDF-04B5-3152-A10B23100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79CE43D-783F-BB8F-7EAD-F9768ADCED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A296-8206-4363-BD8E-52D2DE26E7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945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ístek s linkou tmavě modrý">
            <a:extLst>
              <a:ext uri="{FF2B5EF4-FFF2-40B4-BE49-F238E27FC236}">
                <a16:creationId xmlns:a16="http://schemas.microsoft.com/office/drawing/2014/main" id="{5CBD8B61-6FD6-A3E5-ADEE-969D6485A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87FDD2-C675-83C6-71A6-8B81C8CA4B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7050-A724-4B4D-A177-2681797BD8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524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ístek s linkou tmavě modrý">
            <a:extLst>
              <a:ext uri="{FF2B5EF4-FFF2-40B4-BE49-F238E27FC236}">
                <a16:creationId xmlns:a16="http://schemas.microsoft.com/office/drawing/2014/main" id="{E22920C2-309D-117D-3F18-3943A839F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8D45A-9F21-ECB3-DC3F-B10AE69AF8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30FE-753F-449A-A810-465F137AA5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746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/>
          <p:cNvSpPr>
            <a:spLocks noGrp="1"/>
          </p:cNvSpPr>
          <p:nvPr>
            <p:ph type="body" sz="quarter" idx="12"/>
          </p:nvPr>
        </p:nvSpPr>
        <p:spPr>
          <a:xfrm>
            <a:off x="5713587" y="4338000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0" y="4338000"/>
            <a:ext cx="7812387" cy="3780000"/>
          </a:xfrm>
          <a:noFill/>
        </p:spPr>
        <p:txBody>
          <a:bodyPr anchor="ctr"/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587" y="8118000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Klepnutím lze upravit styl předlohy podnadpisů.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9049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2B434C3-CCEC-A075-F154-76F062AC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2CEC-A0AF-4ABE-AD49-4C43DB0AD7AC}" type="datetimeFigureOut">
              <a:rPr lang="en-GB"/>
              <a:pPr>
                <a:defRPr/>
              </a:pPr>
              <a:t>15/05/2023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1A9D66-91A4-0E8F-F941-0E7CCF0C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48E9A0-73B4-9C39-FD05-F52E1899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0CCC-F0CD-490C-AF9B-68075F68AB04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4247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ístek s linkou tmavě modrý">
            <a:extLst>
              <a:ext uri="{FF2B5EF4-FFF2-40B4-BE49-F238E27FC236}">
                <a16:creationId xmlns:a16="http://schemas.microsoft.com/office/drawing/2014/main" id="{D09B9A6B-51FF-8CA9-7252-107C618D4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600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8252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600" cy="8786700"/>
          </a:xfrm>
        </p:spPr>
        <p:txBody>
          <a:bodyPr/>
          <a:lstStyle>
            <a:lvl1pPr marL="648000" indent="-648000">
              <a:spcBef>
                <a:spcPts val="0"/>
              </a:spcBef>
              <a:spcAft>
                <a:spcPts val="9000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52C39D-7A51-1546-21C9-C692CD85CE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E420F-5FDD-4A08-8F02-51369E28C4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27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ístek s linkou tmavě modrý">
            <a:extLst>
              <a:ext uri="{FF2B5EF4-FFF2-40B4-BE49-F238E27FC236}">
                <a16:creationId xmlns:a16="http://schemas.microsoft.com/office/drawing/2014/main" id="{A477BFAB-B82C-9711-AE91-ECE587BD44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3735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3">
            <a:extLst>
              <a:ext uri="{FF2B5EF4-FFF2-40B4-BE49-F238E27FC236}">
                <a16:creationId xmlns:a16="http://schemas.microsoft.com/office/drawing/2014/main" id="{50C260DA-97AD-1457-7B95-1C14A17983DF}"/>
              </a:ext>
            </a:extLst>
          </p:cNvPr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ístek s linkou tmavě modrý">
            <a:extLst>
              <a:ext uri="{FF2B5EF4-FFF2-40B4-BE49-F238E27FC236}">
                <a16:creationId xmlns:a16="http://schemas.microsoft.com/office/drawing/2014/main" id="{451F5D17-C5A3-859C-956A-160B6430C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4248000"/>
            <a:ext cx="40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D227C0-F914-5FF5-9145-E5E5BFAD479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0890-FDD8-447C-83FA-E866F83EED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810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ístek s linkou tmavě modrý">
            <a:extLst>
              <a:ext uri="{FF2B5EF4-FFF2-40B4-BE49-F238E27FC236}">
                <a16:creationId xmlns:a16="http://schemas.microsoft.com/office/drawing/2014/main" id="{51A99981-48F0-BE7C-BF0C-B200F4E8E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0" y="3240000"/>
            <a:ext cx="10454400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5624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0" y="4680000"/>
            <a:ext cx="10454400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00" y="11634573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4FD1E6-0C78-0689-E8DC-D91F9732D18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17AA7-037E-42E1-9008-F22DCF54BA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085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ístek s linkou tmavě modrý">
            <a:extLst>
              <a:ext uri="{FF2B5EF4-FFF2-40B4-BE49-F238E27FC236}">
                <a16:creationId xmlns:a16="http://schemas.microsoft.com/office/drawing/2014/main" id="{26A7868A-C4A2-B800-DB0D-85127ECAF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75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3"/>
            <a:ext cx="15217200" cy="60227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7">
            <a:extLst>
              <a:ext uri="{FF2B5EF4-FFF2-40B4-BE49-F238E27FC236}">
                <a16:creationId xmlns:a16="http://schemas.microsoft.com/office/drawing/2014/main" id="{AFA26AA4-3A2F-BE29-24EB-FC928252477E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47DB-70BB-4095-B738-BCDB39DD6449}" type="datetimeFigureOut">
              <a:rPr lang="cs-CZ"/>
              <a:pPr>
                <a:defRPr/>
              </a:pPr>
              <a:t>15.05.2023</a:t>
            </a:fld>
            <a:endParaRPr lang="cs-CZ" dirty="0"/>
          </a:p>
        </p:txBody>
      </p:sp>
      <p:sp>
        <p:nvSpPr>
          <p:cNvPr id="5" name="Zástupný symbol pro zápatí 19">
            <a:extLst>
              <a:ext uri="{FF2B5EF4-FFF2-40B4-BE49-F238E27FC236}">
                <a16:creationId xmlns:a16="http://schemas.microsoft.com/office/drawing/2014/main" id="{E0BD6D67-C924-3DEF-4177-945D8B60466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0">
            <a:extLst>
              <a:ext uri="{FF2B5EF4-FFF2-40B4-BE49-F238E27FC236}">
                <a16:creationId xmlns:a16="http://schemas.microsoft.com/office/drawing/2014/main" id="{CB8548AA-56C2-9DA9-F0C5-F8F12EA671E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5E1D-7B35-48BD-91F5-0F3FF9D48E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30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3">
            <a:extLst>
              <a:ext uri="{FF2B5EF4-FFF2-40B4-BE49-F238E27FC236}">
                <a16:creationId xmlns:a16="http://schemas.microsoft.com/office/drawing/2014/main" id="{E6364255-500C-54C2-2ACB-B14F6DA531B3}"/>
              </a:ext>
            </a:extLst>
          </p:cNvPr>
          <p:cNvCxnSpPr>
            <a:cxnSpLocks/>
          </p:cNvCxnSpPr>
          <p:nvPr userDrawn="1"/>
        </p:nvCxnSpPr>
        <p:spPr>
          <a:xfrm>
            <a:off x="11785600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24">
            <a:extLst>
              <a:ext uri="{FF2B5EF4-FFF2-40B4-BE49-F238E27FC236}">
                <a16:creationId xmlns:a16="http://schemas.microsoft.com/office/drawing/2014/main" id="{9103648C-E5A3-7109-1A57-AFFB65CB79FF}"/>
              </a:ext>
            </a:extLst>
          </p:cNvPr>
          <p:cNvCxnSpPr>
            <a:cxnSpLocks/>
          </p:cNvCxnSpPr>
          <p:nvPr userDrawn="1"/>
        </p:nvCxnSpPr>
        <p:spPr>
          <a:xfrm>
            <a:off x="17070388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ístek s linkou tmavě modrý">
            <a:extLst>
              <a:ext uri="{FF2B5EF4-FFF2-40B4-BE49-F238E27FC236}">
                <a16:creationId xmlns:a16="http://schemas.microsoft.com/office/drawing/2014/main" id="{1FA7B547-0168-16F3-DE7A-85A8FFC33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600" y="10800000"/>
            <a:ext cx="38160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datum 2">
            <a:extLst>
              <a:ext uri="{FF2B5EF4-FFF2-40B4-BE49-F238E27FC236}">
                <a16:creationId xmlns:a16="http://schemas.microsoft.com/office/drawing/2014/main" id="{61AF3756-F1B3-EA1F-155D-0C53C0D20CA4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0579-2C5F-4A26-8F14-71BEAD11A902}" type="datetimeFigureOut">
              <a:rPr lang="cs-CZ"/>
              <a:pPr>
                <a:defRPr/>
              </a:pPr>
              <a:t>15.05.2023</a:t>
            </a:fld>
            <a:endParaRPr lang="cs-CZ" dirty="0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541B8A40-D829-6D44-D03B-122144EA1C7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5">
            <a:extLst>
              <a:ext uri="{FF2B5EF4-FFF2-40B4-BE49-F238E27FC236}">
                <a16:creationId xmlns:a16="http://schemas.microsoft.com/office/drawing/2014/main" id="{BF212BA8-8B83-9F2A-1DE0-57A32641181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86F2-54D6-48EC-817F-00B11C5AD2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798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ístek s linkou tmavě modrý">
            <a:extLst>
              <a:ext uri="{FF2B5EF4-FFF2-40B4-BE49-F238E27FC236}">
                <a16:creationId xmlns:a16="http://schemas.microsoft.com/office/drawing/2014/main" id="{FE85B09A-757B-DDCC-ABBE-8BC4FDC6C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5897600" cy="10479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903000"/>
            <a:ext cx="129600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6"/>
          </p:nvPr>
        </p:nvSpPr>
        <p:spPr>
          <a:xfrm>
            <a:off x="20498400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text 5"/>
          <p:cNvSpPr>
            <a:spLocks noGrp="1"/>
          </p:cNvSpPr>
          <p:nvPr>
            <p:ph type="body" sz="quarter" idx="27"/>
          </p:nvPr>
        </p:nvSpPr>
        <p:spPr>
          <a:xfrm>
            <a:off x="20498400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5"/>
          <p:cNvSpPr>
            <a:spLocks noGrp="1"/>
          </p:cNvSpPr>
          <p:nvPr>
            <p:ph type="body" sz="quarter" idx="28"/>
          </p:nvPr>
        </p:nvSpPr>
        <p:spPr>
          <a:xfrm>
            <a:off x="20498400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21074400" y="2012154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21074400" y="25632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21074400" y="31464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5678150" y="2012154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číslo snímku 19">
            <a:extLst>
              <a:ext uri="{FF2B5EF4-FFF2-40B4-BE49-F238E27FC236}">
                <a16:creationId xmlns:a16="http://schemas.microsoft.com/office/drawing/2014/main" id="{73AB2F82-E0FC-E446-4D9E-A8602CCB09D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B42AD-692C-491C-A6B5-53ABC66D20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77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3">
            <a:extLst>
              <a:ext uri="{FF2B5EF4-FFF2-40B4-BE49-F238E27FC236}">
                <a16:creationId xmlns:a16="http://schemas.microsoft.com/office/drawing/2014/main" id="{47869BBE-6DF0-3648-506B-95D9B5CCA6D5}"/>
              </a:ext>
            </a:extLst>
          </p:cNvPr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ístek s linkou tmavě modrý">
            <a:extLst>
              <a:ext uri="{FF2B5EF4-FFF2-40B4-BE49-F238E27FC236}">
                <a16:creationId xmlns:a16="http://schemas.microsoft.com/office/drawing/2014/main" id="{0FFCA1AC-BD30-8F2E-5DED-5537E8F41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600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00" y="1980000"/>
            <a:ext cx="4068000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42480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5652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701025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00" y="8424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00" y="97725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00" y="11160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600" y="5954400"/>
            <a:ext cx="10443600" cy="6484950"/>
          </a:xfrm>
        </p:spPr>
        <p:txBody>
          <a:bodyPr/>
          <a:lstStyle>
            <a:lvl1pPr marL="504000" indent="-504000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4000" indent="0">
              <a:buFontTx/>
              <a:buNone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66504-98EB-8E26-C75C-2D499BC67B8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E58A-3EB7-496D-A466-C1E86CEA23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200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6D632-C989-9120-12E7-F018E685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3" y="1979613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521233D-22BE-BB39-A6BB-31D4893543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49363" y="3240088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23904-542C-8BCA-FBCD-A3202E9DB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D62B7-771A-4F45-95DF-E8FF749C84E3}" type="datetimeFigureOut">
              <a:rPr lang="cs-CZ"/>
              <a:pPr>
                <a:defRPr/>
              </a:pPr>
              <a:t>15.05.2023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8334-55DF-5863-4EA1-725388462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9088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1342F-740E-DBC5-A988-D95C509EC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6500" y="12827000"/>
            <a:ext cx="2881313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chemeClr val="bg2"/>
                </a:solidFill>
                <a:latin typeface="Gill Sans MT" panose="020B0502020104020203" pitchFamily="34" charset="-18"/>
              </a:defRPr>
            </a:lvl1pPr>
          </a:lstStyle>
          <a:p>
            <a:pPr>
              <a:defRPr/>
            </a:pPr>
            <a:fld id="{742FC2F6-4F01-4842-96BE-A32E841519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>
                <a16:creationId xmlns:a16="http://schemas.microsoft.com/office/drawing/2014/main" id="{3438C3BD-306B-7505-70B3-E137D2360DAF}"/>
              </a:ext>
            </a:extLst>
          </p:cNvPr>
          <p:cNvCxnSpPr/>
          <p:nvPr userDrawn="1"/>
        </p:nvCxnSpPr>
        <p:spPr>
          <a:xfrm>
            <a:off x="23929975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>
                <a16:creationId xmlns:a16="http://schemas.microsoft.com/office/drawing/2014/main" id="{2526A263-ED60-B892-0DD8-2563C9A38FDC}"/>
              </a:ext>
            </a:extLst>
          </p:cNvPr>
          <p:cNvCxnSpPr/>
          <p:nvPr userDrawn="1"/>
        </p:nvCxnSpPr>
        <p:spPr>
          <a:xfrm>
            <a:off x="2313781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>
                <a16:creationId xmlns:a16="http://schemas.microsoft.com/office/drawing/2014/main" id="{529A0DE4-520E-9775-5E3B-6B29F58BAC70}"/>
              </a:ext>
            </a:extLst>
          </p:cNvPr>
          <p:cNvCxnSpPr/>
          <p:nvPr userDrawn="1"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>
                <a16:creationId xmlns:a16="http://schemas.microsoft.com/office/drawing/2014/main" id="{2CCE5B0E-6568-A752-FB64-F3C69772D4B0}"/>
              </a:ext>
            </a:extLst>
          </p:cNvPr>
          <p:cNvCxnSpPr/>
          <p:nvPr userDrawn="1"/>
        </p:nvCxnSpPr>
        <p:spPr>
          <a:xfrm>
            <a:off x="45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>
                <a16:creationId xmlns:a16="http://schemas.microsoft.com/office/drawing/2014/main" id="{468CCA4D-6674-407A-E753-38F2126817FD}"/>
              </a:ext>
            </a:extLst>
          </p:cNvPr>
          <p:cNvCxnSpPr/>
          <p:nvPr userDrawn="1"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>
                <a16:creationId xmlns:a16="http://schemas.microsoft.com/office/drawing/2014/main" id="{E77F0313-BCEE-D037-830C-43DF79E42199}"/>
              </a:ext>
            </a:extLst>
          </p:cNvPr>
          <p:cNvCxnSpPr/>
          <p:nvPr userDrawn="1"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>
                <a16:creationId xmlns:a16="http://schemas.microsoft.com/office/drawing/2014/main" id="{EFE219A2-4474-13FD-9FAF-3DF9C55127FF}"/>
              </a:ext>
            </a:extLst>
          </p:cNvPr>
          <p:cNvCxnSpPr/>
          <p:nvPr userDrawn="1"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>
                <a16:creationId xmlns:a16="http://schemas.microsoft.com/office/drawing/2014/main" id="{F915F94F-D3A3-6A89-1B41-9327C58E4DB0}"/>
              </a:ext>
            </a:extLst>
          </p:cNvPr>
          <p:cNvCxnSpPr/>
          <p:nvPr userDrawn="1"/>
        </p:nvCxnSpPr>
        <p:spPr>
          <a:xfrm>
            <a:off x="0" y="1979613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>
                <a16:creationId xmlns:a16="http://schemas.microsoft.com/office/drawing/2014/main" id="{3D9D7DA7-954F-2967-BEED-B289B00EBB2A}"/>
              </a:ext>
            </a:extLst>
          </p:cNvPr>
          <p:cNvCxnSpPr/>
          <p:nvPr userDrawn="1"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anose="020B0502020104020203" pitchFamily="34" charset="-18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anose="020B0502020104020203" pitchFamily="34" charset="-18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anose="020B0502020104020203" pitchFamily="34" charset="-18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anose="020B0502020104020203" pitchFamily="34" charset="-18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anose="020B0502020104020203" pitchFamily="34" charset="-18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anose="020B0502020104020203" pitchFamily="34" charset="-18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anose="020B0502020104020203" pitchFamily="34" charset="-18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anose="020B0502020104020203" pitchFamily="34" charset="-18"/>
        </a:defRPr>
      </a:lvl9pPr>
    </p:titleStyle>
    <p:bodyStyle>
      <a:lvl1pPr marL="358775" indent="-358775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63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voda/vodovody-a-kanalizac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obrázku 4">
            <a:extLst>
              <a:ext uri="{FF2B5EF4-FFF2-40B4-BE49-F238E27FC236}">
                <a16:creationId xmlns:a16="http://schemas.microsoft.com/office/drawing/2014/main" id="{0950A3AD-BE83-8573-8827-06775C26A88B}"/>
              </a:ext>
            </a:extLst>
          </p:cNvPr>
          <p:cNvSpPr>
            <a:spLocks noGrp="1" noTextEdit="1"/>
          </p:cNvSpPr>
          <p:nvPr>
            <p:ph type="pic" sz="quarter" idx="13"/>
          </p:nvPr>
        </p:nvSpPr>
        <p:spPr>
          <a:xfrm>
            <a:off x="457200" y="457200"/>
            <a:ext cx="23472775" cy="12801600"/>
          </a:xfrm>
        </p:spPr>
      </p:sp>
      <p:sp>
        <p:nvSpPr>
          <p:cNvPr id="19459" name="Zástupný symbol pro text 6">
            <a:extLst>
              <a:ext uri="{FF2B5EF4-FFF2-40B4-BE49-F238E27FC236}">
                <a16:creationId xmlns:a16="http://schemas.microsoft.com/office/drawing/2014/main" id="{C5DA51BE-32B1-6370-457B-5C7B53224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016000"/>
            <a:ext cx="15227300" cy="4749800"/>
          </a:xfrm>
          <a:solidFill>
            <a:srgbClr val="FFFFFF">
              <a:alpha val="85097"/>
            </a:srgbClr>
          </a:solidFill>
        </p:spPr>
        <p:txBody>
          <a:bodyPr/>
          <a:lstStyle/>
          <a:p>
            <a:pPr eaLnBrk="1" hangingPunct="1"/>
            <a:r>
              <a:rPr lang="cs-CZ" altLang="cs-CZ"/>
              <a:t>O </a:t>
            </a:r>
          </a:p>
        </p:txBody>
      </p:sp>
      <p:sp>
        <p:nvSpPr>
          <p:cNvPr id="19460" name="Datum">
            <a:extLst>
              <a:ext uri="{FF2B5EF4-FFF2-40B4-BE49-F238E27FC236}">
                <a16:creationId xmlns:a16="http://schemas.microsoft.com/office/drawing/2014/main" id="{5ABACC6E-14A3-A554-6568-BAF1E5ABA5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543050"/>
            <a:ext cx="3235325" cy="135731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16. května 2023 </a:t>
            </a:r>
          </a:p>
          <a:p>
            <a:pPr algn="l" eaLnBrk="1" hangingPunct="1">
              <a:spcBef>
                <a:spcPct val="0"/>
              </a:spcBef>
            </a:pPr>
            <a:endParaRPr lang="cs-CZ" altLang="cs-CZ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Kutná Hora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4" name="Nadpis snímku">
            <a:extLst>
              <a:ext uri="{FF2B5EF4-FFF2-40B4-BE49-F238E27FC236}">
                <a16:creationId xmlns:a16="http://schemas.microsoft.com/office/drawing/2014/main" id="{2BE0E1FF-7EA2-FFC8-888F-4681C054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100" y="1362075"/>
            <a:ext cx="10728325" cy="1277938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XXXVI. Setkání vodohospodářů v Kutné Hoře</a:t>
            </a:r>
          </a:p>
        </p:txBody>
      </p:sp>
      <p:pic>
        <p:nvPicPr>
          <p:cNvPr id="19462" name="Logo MZe">
            <a:extLst>
              <a:ext uri="{FF2B5EF4-FFF2-40B4-BE49-F238E27FC236}">
                <a16:creationId xmlns:a16="http://schemas.microsoft.com/office/drawing/2014/main" id="{5E93CB9E-76AF-5B8E-5900-8491D17A9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216275"/>
            <a:ext cx="367188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vislá linka">
            <a:extLst>
              <a:ext uri="{FF2B5EF4-FFF2-40B4-BE49-F238E27FC236}">
                <a16:creationId xmlns:a16="http://schemas.microsoft.com/office/drawing/2014/main" id="{B58D3AE9-3D34-95E9-8817-42E7C2BC997F}"/>
              </a:ext>
            </a:extLst>
          </p:cNvPr>
          <p:cNvCxnSpPr>
            <a:cxnSpLocks/>
          </p:cNvCxnSpPr>
          <p:nvPr/>
        </p:nvCxnSpPr>
        <p:spPr>
          <a:xfrm>
            <a:off x="4114800" y="1217613"/>
            <a:ext cx="0" cy="4538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orizontální linka">
            <a:extLst>
              <a:ext uri="{FF2B5EF4-FFF2-40B4-BE49-F238E27FC236}">
                <a16:creationId xmlns:a16="http://schemas.microsoft.com/office/drawing/2014/main" id="{E0F17BD5-87AE-2DCF-1138-4D500A8893A7}"/>
              </a:ext>
            </a:extLst>
          </p:cNvPr>
          <p:cNvCxnSpPr/>
          <p:nvPr/>
        </p:nvCxnSpPr>
        <p:spPr>
          <a:xfrm>
            <a:off x="0" y="5756275"/>
            <a:ext cx="152273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dnadpis 1">
            <a:extLst>
              <a:ext uri="{FF2B5EF4-FFF2-40B4-BE49-F238E27FC236}">
                <a16:creationId xmlns:a16="http://schemas.microsoft.com/office/drawing/2014/main" id="{05B65D14-4737-D73A-6F9D-0E7457931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100" y="4802188"/>
            <a:ext cx="10439400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ng. Radek Hospodka,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hlavního regulátora a vrchního dohledu sektoru VaK </a:t>
            </a: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6" name="Nadpis snímku">
            <a:extLst>
              <a:ext uri="{FF2B5EF4-FFF2-40B4-BE49-F238E27FC236}">
                <a16:creationId xmlns:a16="http://schemas.microsoft.com/office/drawing/2014/main" id="{A0407AF0-76DA-7E5B-157F-31BAC55C5306}"/>
              </a:ext>
            </a:extLst>
          </p:cNvPr>
          <p:cNvSpPr txBox="1">
            <a:spLocks/>
          </p:cNvSpPr>
          <p:nvPr/>
        </p:nvSpPr>
        <p:spPr bwMode="auto">
          <a:xfrm>
            <a:off x="4356100" y="2816225"/>
            <a:ext cx="99901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>
                <a:solidFill>
                  <a:srgbClr val="002060"/>
                </a:solidFill>
                <a:latin typeface="Arial" panose="020B0604020202020204" pitchFamily="34" charset="0"/>
              </a:rPr>
              <a:t>Informace o činnosti Odboru hlavního regulátora a vrchního dohledu sektoru VaK s doplněním informací k některým plánovaným změnám legislativy oboru VaK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D2EBC-A02E-C066-FC3C-5FC7777D8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8" y="638175"/>
            <a:ext cx="21882100" cy="1222375"/>
          </a:xfrm>
        </p:spPr>
        <p:txBody>
          <a:bodyPr/>
          <a:lstStyle/>
          <a:p>
            <a:pPr eaLnBrk="1" hangingPunct="1">
              <a:defRPr/>
            </a:pPr>
            <a:r>
              <a:rPr lang="cs-CZ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Poznatky z kontrolní činnosti Mze – závažnější zjištění  </a:t>
            </a: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3FEC4DAC-7875-524A-F6DC-2201C61F6A64}"/>
              </a:ext>
            </a:extLst>
          </p:cNvPr>
          <p:cNvSpPr txBox="1">
            <a:spLocks/>
          </p:cNvSpPr>
          <p:nvPr/>
        </p:nvSpPr>
        <p:spPr bwMode="auto">
          <a:xfrm>
            <a:off x="836613" y="1646238"/>
            <a:ext cx="23071137" cy="114315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58775" indent="-358775"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Vlastník nemá zpracován PFO.</a:t>
            </a:r>
          </a:p>
          <a:p>
            <a:pPr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Nejsou zajištěny smluvní vztahy mezi vlastníky provozně souvisejících VaK.</a:t>
            </a:r>
          </a:p>
          <a:p>
            <a:pPr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Nepředávaní VÚME,VÚPE příslušným vodoprávním úřadům.</a:t>
            </a:r>
          </a:p>
          <a:p>
            <a:pPr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endParaRPr lang="cs-CZ" altLang="cs-CZ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Nesoulad VÚME, VÚPE s vydanými povoleními k provozování. </a:t>
            </a:r>
          </a:p>
          <a:p>
            <a:pPr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Absence povolení k provozování nebo jeho neaktuálnost, zejména v osobě odborného zástupce. </a:t>
            </a:r>
          </a:p>
          <a:p>
            <a:pPr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Příjemce vodného nebo stočného chybně účtuje vodné či stočné, např. dochází k účtování stočného formou poplatku, nebo je chybně postupováno při stanovování množství odváděných odpadních vod.</a:t>
            </a:r>
          </a:p>
          <a:p>
            <a:pPr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Příjemce vodného a stočného neprovádí Porovnání všech položek výpočtu ceny podle cenových předpisů pro vodné a stočné a dosažené skutečnosti v předchozím kalendářním roce.</a:t>
            </a:r>
            <a:endParaRPr lang="cs-CZ" altLang="cs-CZ" sz="4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Tx/>
              <a:buNone/>
              <a:defRPr/>
            </a:pPr>
            <a:endParaRPr lang="cs-CZ" altLang="cs-CZ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Smlouvy s odběrateli nenaplňují obsahové náležitosti, v ojedinělých případech nejsou uzavřeny. </a:t>
            </a:r>
          </a:p>
          <a:p>
            <a:pPr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Absence kanalizačního řádu. </a:t>
            </a:r>
          </a:p>
          <a:p>
            <a:pPr marL="358780" indent="-358780"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Tx/>
              <a:buChar char="•"/>
              <a:defRPr/>
            </a:pPr>
            <a:endParaRPr lang="cs-CZ" altLang="cs-CZ" sz="4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58780" indent="-358780"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Tx/>
              <a:buChar char="•"/>
              <a:defRPr/>
            </a:pPr>
            <a:endParaRPr lang="cs-CZ" altLang="cs-CZ" sz="4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58780" indent="-358780"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 typeface="Wingdings" panose="05000000000000000000" pitchFamily="2" charset="2"/>
              <a:buChar char="§"/>
              <a:defRPr/>
            </a:pPr>
            <a:endParaRPr lang="cs-CZ" altLang="cs-CZ" sz="4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58780" indent="-358780" algn="just" defTabSz="1828823"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Font typeface="Wingdings" panose="05000000000000000000" pitchFamily="2" charset="2"/>
              <a:buChar char="§"/>
              <a:defRPr/>
            </a:pPr>
            <a:endParaRPr lang="cs-CZ" altLang="cs-CZ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97C35-6857-FB24-53AA-06E23DC6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955675"/>
            <a:ext cx="4967287" cy="2006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4400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Nadpis 4">
            <a:extLst>
              <a:ext uri="{FF2B5EF4-FFF2-40B4-BE49-F238E27FC236}">
                <a16:creationId xmlns:a16="http://schemas.microsoft.com/office/drawing/2014/main" id="{C0449823-5136-F9A0-4C1A-5026422CA6A6}"/>
              </a:ext>
            </a:extLst>
          </p:cNvPr>
          <p:cNvSpPr txBox="1">
            <a:spLocks/>
          </p:cNvSpPr>
          <p:nvPr/>
        </p:nvSpPr>
        <p:spPr>
          <a:xfrm>
            <a:off x="19611975" y="517525"/>
            <a:ext cx="4102100" cy="8747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31748" name="Obdélník 4">
            <a:extLst>
              <a:ext uri="{FF2B5EF4-FFF2-40B4-BE49-F238E27FC236}">
                <a16:creationId xmlns:a16="http://schemas.microsoft.com/office/drawing/2014/main" id="{7B64D5F5-6F82-7787-70E7-963B1249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73413"/>
            <a:ext cx="16373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4A99"/>
              </a:buClr>
              <a:buSzPct val="150000"/>
              <a:buFontTx/>
              <a:buNone/>
            </a:pPr>
            <a:endParaRPr lang="cs-CZ" altLang="cs-CZ" b="1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>
                <a:srgbClr val="004A99"/>
              </a:buClr>
              <a:buSzPct val="150000"/>
              <a:buFontTx/>
              <a:buNone/>
            </a:pPr>
            <a:r>
              <a:rPr lang="cs-CZ" altLang="cs-CZ" sz="2800">
                <a:solidFill>
                  <a:srgbClr val="7030A0"/>
                </a:solidFill>
                <a:latin typeface="Arial" panose="020B0604020202020204" pitchFamily="34" charset="0"/>
              </a:rPr>
              <a:t>	   		</a:t>
            </a:r>
            <a:endParaRPr lang="cs-CZ" altLang="cs-CZ" sz="2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8920" name="TextovéPole 4">
            <a:extLst>
              <a:ext uri="{FF2B5EF4-FFF2-40B4-BE49-F238E27FC236}">
                <a16:creationId xmlns:a16="http://schemas.microsoft.com/office/drawing/2014/main" id="{E69E0ECD-13FB-1F42-ED21-9A6D7360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2727325"/>
            <a:ext cx="6281738" cy="8154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Výrazný nárůst počtu odevzdaných Porovnání od r. 2015: </a:t>
            </a:r>
          </a:p>
          <a:p>
            <a:pPr eaLnBrk="1" hangingPunct="1">
              <a:defRPr/>
            </a:pPr>
            <a:endParaRPr lang="cs-CZ" altLang="cs-CZ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U vodovodů: + 669</a:t>
            </a:r>
          </a:p>
          <a:p>
            <a:pPr eaLnBrk="1" hangingPunct="1">
              <a:defRPr/>
            </a:pPr>
            <a:endParaRPr lang="cs-CZ" altLang="cs-CZ" sz="4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4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U kanalizací: + 1 256</a:t>
            </a:r>
          </a:p>
          <a:p>
            <a:pPr eaLnBrk="1" hangingPunct="1">
              <a:defRPr/>
            </a:pPr>
            <a:endParaRPr lang="cs-CZ" altLang="cs-CZ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cs-CZ" altLang="cs-CZ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cs-CZ" altLang="cs-CZ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cs-CZ" altLang="cs-CZ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cs-CZ" altLang="cs-CZ" sz="40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2EFB2F27-EF8A-E21B-6BEE-5CC6C887A827}"/>
              </a:ext>
            </a:extLst>
          </p:cNvPr>
          <p:cNvGraphicFramePr>
            <a:graphicFrameLocks noGrp="1"/>
          </p:cNvGraphicFramePr>
          <p:nvPr/>
        </p:nvGraphicFramePr>
        <p:xfrm>
          <a:off x="7369175" y="3424238"/>
          <a:ext cx="6808788" cy="686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8179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Vodovody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Počty zaslaných Porovnání na MZe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2 487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2 319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2 270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2 313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1 922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1 820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41" marR="91441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1 818</a:t>
                      </a:r>
                    </a:p>
                  </a:txBody>
                  <a:tcPr marL="91441" marR="91441" marT="45707" marB="4570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B5091590-AF02-222C-D8C9-591D31E8ED98}"/>
              </a:ext>
            </a:extLst>
          </p:cNvPr>
          <p:cNvGraphicFramePr>
            <a:graphicFrameLocks noGrp="1"/>
          </p:cNvGraphicFramePr>
          <p:nvPr/>
        </p:nvGraphicFramePr>
        <p:xfrm>
          <a:off x="14949488" y="3424238"/>
          <a:ext cx="7315200" cy="686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8179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Kanalizace</a:t>
                      </a:r>
                    </a:p>
                  </a:txBody>
                  <a:tcPr marL="91441" marR="91441" marT="45707" marB="45707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Počty zaslaných</a:t>
                      </a:r>
                      <a:r>
                        <a:rPr lang="cs-CZ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Porovnání na MZe</a:t>
                      </a:r>
                      <a:endParaRPr lang="cs-CZ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7" marB="45707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3 192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41" marR="91441" marT="45707" marB="4570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2 885</a:t>
                      </a:r>
                    </a:p>
                  </a:txBody>
                  <a:tcPr marL="91441" marR="91441" marT="45707" marB="4570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2 807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1" marR="91441" marT="45707" marB="4570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2 778</a:t>
                      </a:r>
                    </a:p>
                  </a:txBody>
                  <a:tcPr marL="91441" marR="91441" marT="45707" marB="4570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2 232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41" marR="91441" marT="45707" marB="4570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2 051</a:t>
                      </a:r>
                    </a:p>
                  </a:txBody>
                  <a:tcPr marL="91441" marR="91441" marT="45707" marB="4570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5621">
                <a:tc>
                  <a:txBody>
                    <a:bodyPr/>
                    <a:lstStyle/>
                    <a:p>
                      <a:r>
                        <a:rPr lang="cs-CZ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1 936</a:t>
                      </a:r>
                    </a:p>
                  </a:txBody>
                  <a:tcPr marL="91441" marR="91441" marT="45707" marB="45707">
                    <a:solidFill>
                      <a:srgbClr val="A3C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B2A09-56F7-1DC8-8D7B-083B3C0D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8" y="638175"/>
            <a:ext cx="21882100" cy="1222375"/>
          </a:xfrm>
        </p:spPr>
        <p:txBody>
          <a:bodyPr>
            <a:normAutofit fontScale="90000"/>
          </a:bodyPr>
          <a:lstStyle/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činnosti související s vrchním dohledem MZe nad sektorem VaK </a:t>
            </a:r>
            <a:b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30414694-7F52-329E-0CB3-A66BAA38A129}"/>
              </a:ext>
            </a:extLst>
          </p:cNvPr>
          <p:cNvSpPr txBox="1">
            <a:spLocks/>
          </p:cNvSpPr>
          <p:nvPr/>
        </p:nvSpPr>
        <p:spPr bwMode="auto">
          <a:xfrm>
            <a:off x="714855" y="1249169"/>
            <a:ext cx="23071767" cy="12466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58775" indent="-358775"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marL="342900" indent="-3429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  <a:defRPr/>
            </a:pPr>
            <a:r>
              <a:rPr lang="cs-CZ" sz="40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Zaměření na identifikaci subjektů, které s určitou pravděpodobností neplní povinnost předávat VÚME a VÚPE za předcházející kalendářní rok.</a:t>
            </a:r>
          </a:p>
          <a:p>
            <a:pPr marL="342900" indent="-3429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  <a:defRPr/>
            </a:pPr>
            <a:r>
              <a:rPr lang="cs-CZ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r. 2020 vytipováno 216 subjektů vlastníků VaK (cca 120 tis. obyvatel), zbývá ke zjednání nápravy 45 obcí a 8 svazků obcí</a:t>
            </a:r>
          </a:p>
          <a:p>
            <a:pPr marL="342900" indent="-3429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  <a:defRPr/>
            </a:pPr>
            <a:r>
              <a:rPr lang="cs-CZ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Zaměření na identifikaci subjektů s rizikem nedostatečné tvorby prostředků na obnovu </a:t>
            </a:r>
            <a:br>
              <a:rPr lang="cs-CZ" sz="40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zpracování PFO.  </a:t>
            </a:r>
            <a:endParaRPr lang="cs-CZ" sz="40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cs-CZ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návaznosti na tuto kampaň z. 2018 bylo v 1. pololetí r. 2022 vybraným subjektům vlastníků odesláno celkem 1 192 výzev k doložení skutečností k péči o majetek VaK. </a:t>
            </a:r>
            <a:r>
              <a:rPr lang="cs-CZ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hlediska počtu odběratelů tato skupina představovala u vodovodů 335 tisíc odběratelů a u kanalizací 804 tisíc odběratelů.</a:t>
            </a:r>
            <a:r>
              <a:rPr lang="cs-CZ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Více než 400 subjektů na tyto výzvy ve stanovené lhůtě nereagovalo. Z tohoto důvodu bylo přistoupeno v září 2022 k opakovaným výzvám v počtu 407, jejichž součástí byl požadavek k doložení kopie části aktuálně platného a schváleného Plánu financování obnovy vodovodů a kanalizací podle § 8 odst. 11 ZVK a současně nadefinované tabulky Skutečné tvorby prostředků na obnovu VaK v letech 2018 – 2021.  </a:t>
            </a:r>
            <a:endParaRPr lang="cs-CZ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cs-CZ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Tato kampaň je MZe průběžně dále vyhodnocována s cílem zajistit důslednou kontrolu nejen nad samotným zpracováním Plánu financování obnovy VaK, ale i nad jeho realizací.</a:t>
            </a:r>
            <a:endParaRPr lang="cs-CZ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  <a:defRPr/>
            </a:pPr>
            <a:endParaRPr lang="cs-CZ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cs-CZ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cs-CZ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3D039-CFE5-636B-443D-8166AE02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909638"/>
            <a:ext cx="5637212" cy="29940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r. 2016 již uveřejněno                           6 Zpráv o výkonu kontrolní činnosti. </a:t>
            </a:r>
          </a:p>
        </p:txBody>
      </p:sp>
      <p:sp>
        <p:nvSpPr>
          <p:cNvPr id="34819" name="TextovéPole 5">
            <a:extLst>
              <a:ext uri="{FF2B5EF4-FFF2-40B4-BE49-F238E27FC236}">
                <a16:creationId xmlns:a16="http://schemas.microsoft.com/office/drawing/2014/main" id="{70297A0F-B45F-BC98-7206-D7C9713C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3903663"/>
            <a:ext cx="5781675" cy="1015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>
                <a:solidFill>
                  <a:srgbClr val="002060"/>
                </a:solidFill>
              </a:rPr>
              <a:t>Zprávy jsou každoročně  předkládány do programu jednání  Výboru VaK a uveřejňovány na webu MZe. </a:t>
            </a:r>
          </a:p>
          <a:p>
            <a:pPr eaLnBrk="1" hangingPunct="1"/>
            <a:endParaRPr lang="cs-CZ" altLang="cs-CZ" sz="4000">
              <a:solidFill>
                <a:srgbClr val="002060"/>
              </a:solidFill>
            </a:endParaRPr>
          </a:p>
          <a:p>
            <a:pPr eaLnBrk="1" hangingPunct="1"/>
            <a:r>
              <a:rPr lang="cs-CZ" altLang="cs-CZ" sz="4000">
                <a:solidFill>
                  <a:srgbClr val="002060"/>
                </a:solidFill>
              </a:rPr>
              <a:t>Zprávy jsou rovněž koncipovány i jako metodické pomůcky.</a:t>
            </a:r>
          </a:p>
          <a:p>
            <a:pPr eaLnBrk="1" hangingPunct="1"/>
            <a:endParaRPr lang="cs-CZ" altLang="cs-CZ" sz="4000">
              <a:solidFill>
                <a:srgbClr val="002060"/>
              </a:solidFill>
            </a:endParaRPr>
          </a:p>
          <a:p>
            <a:pPr eaLnBrk="1" hangingPunct="1"/>
            <a:r>
              <a:rPr lang="cs-CZ" altLang="cs-CZ" sz="4000">
                <a:solidFill>
                  <a:srgbClr val="002060"/>
                </a:solidFill>
              </a:rPr>
              <a:t>Zpráva za rok 2020 obsahuje také vyhodnocení pětiletého období 2016 – 2020.  </a:t>
            </a:r>
          </a:p>
          <a:p>
            <a:pPr eaLnBrk="1" hangingPunct="1"/>
            <a:endParaRPr lang="cs-CZ" altLang="cs-CZ">
              <a:solidFill>
                <a:srgbClr val="FF0000"/>
              </a:solidFill>
            </a:endParaRPr>
          </a:p>
          <a:p>
            <a:pPr eaLnBrk="1" hangingPunct="1"/>
            <a:endParaRPr lang="cs-CZ" altLang="cs-CZ">
              <a:solidFill>
                <a:srgbClr val="FF0000"/>
              </a:solidFill>
            </a:endParaRPr>
          </a:p>
          <a:p>
            <a:pPr eaLnBrk="1" hangingPunct="1"/>
            <a:endParaRPr lang="cs-CZ" altLang="cs-CZ">
              <a:solidFill>
                <a:srgbClr val="FF0000"/>
              </a:solidFill>
            </a:endParaRPr>
          </a:p>
        </p:txBody>
      </p:sp>
      <p:pic>
        <p:nvPicPr>
          <p:cNvPr id="34820" name="Zástupný obsah 6" descr="Obsah obrázku text, snímek obrazovky, Webové stránky, Webová stránka&#10;&#10;Popis byl vytvořen automaticky">
            <a:extLst>
              <a:ext uri="{FF2B5EF4-FFF2-40B4-BE49-F238E27FC236}">
                <a16:creationId xmlns:a16="http://schemas.microsoft.com/office/drawing/2014/main" id="{1211ECD5-2FBE-115A-CB9E-DF6832340E6B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9913" y="223838"/>
            <a:ext cx="14476412" cy="13284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0E3F0CF-3C92-355B-8CA2-7EBFFA60A80C}"/>
              </a:ext>
            </a:extLst>
          </p:cNvPr>
          <p:cNvSpPr txBox="1"/>
          <p:nvPr/>
        </p:nvSpPr>
        <p:spPr>
          <a:xfrm>
            <a:off x="1175656" y="275012"/>
            <a:ext cx="2174965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4400" b="1" dirty="0">
                <a:solidFill>
                  <a:srgbClr val="004A99"/>
                </a:solidFill>
                <a:highlight>
                  <a:srgbClr val="FFFF00"/>
                </a:highlight>
                <a:latin typeface="Gill Sans MT"/>
                <a:ea typeface="+mj-ea"/>
                <a:cs typeface="+mj-cs"/>
              </a:rPr>
              <a:t>Implementace Směrnice Evropského parlamentu a Rady (EU) 2020/2184 ze dne 16. prosince 2020 o jakosti vody určené k lidské spotřebě do vyhlášky č. 428/2001 Sb. 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E1C21BC-54DC-CB26-518E-6399C96768D7}"/>
              </a:ext>
            </a:extLst>
          </p:cNvPr>
          <p:cNvSpPr txBox="1"/>
          <p:nvPr/>
        </p:nvSpPr>
        <p:spPr>
          <a:xfrm>
            <a:off x="2765425" y="2076450"/>
            <a:ext cx="14630400" cy="10377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Tx/>
              <a:buBlip>
                <a:blip r:embed="rId2"/>
              </a:buBlip>
              <a:defRPr/>
            </a:pPr>
            <a:r>
              <a:rPr lang="cs-CZ" sz="3600" b="1" dirty="0">
                <a:solidFill>
                  <a:srgbClr val="004A99"/>
                </a:solidFill>
                <a:latin typeface="Gill Sans MT"/>
                <a:cs typeface="+mn-cs"/>
              </a:rPr>
              <a:t>Čl. 17 odst. 2 – informační povinnost</a:t>
            </a:r>
            <a:endParaRPr lang="cs-CZ" sz="3600" dirty="0">
              <a:solidFill>
                <a:srgbClr val="004A99"/>
              </a:solidFill>
              <a:latin typeface="Gill Sans MT"/>
              <a:cs typeface="+mn-cs"/>
            </a:endParaRP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informace o jakosti vody </a:t>
            </a: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informace o ceně za litr nebo metr krychlový</a:t>
            </a: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informace o objemu vody spotřebované domácností</a:t>
            </a: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srovnání roční spotřeby</a:t>
            </a: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odkaz na internetové stránky obsahující informace stanovené v příloze IV.</a:t>
            </a:r>
          </a:p>
          <a:p>
            <a:pPr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defRPr/>
            </a:pPr>
            <a:endParaRPr lang="cs-CZ" sz="2000" cap="all" dirty="0">
              <a:solidFill>
                <a:srgbClr val="004A99"/>
              </a:solidFill>
              <a:latin typeface="Gill Sans MT"/>
              <a:cs typeface="+mn-cs"/>
            </a:endParaRP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Tx/>
              <a:buBlip>
                <a:blip r:embed="rId2"/>
              </a:buBlip>
              <a:defRPr/>
            </a:pPr>
            <a:r>
              <a:rPr lang="cs-CZ" sz="3600" b="1" dirty="0">
                <a:solidFill>
                  <a:srgbClr val="004A99"/>
                </a:solidFill>
                <a:latin typeface="Gill Sans MT"/>
                <a:cs typeface="+mn-cs"/>
              </a:rPr>
              <a:t>Příloha č. IV – informace pro veřejnost</a:t>
            </a: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 identifikace dodavatele vody, </a:t>
            </a: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počet zásobených obyvatel, </a:t>
            </a: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způsob výroby vody</a:t>
            </a: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poradenství pro spotřebitele</a:t>
            </a: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Informace o míře úniků</a:t>
            </a: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vlastnické vztahy</a:t>
            </a: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struktura sazby ceny za metr krychlový</a:t>
            </a:r>
          </a:p>
          <a:p>
            <a:pPr marL="648000" indent="-648000" defTabSz="18288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cs-CZ" sz="3600" dirty="0">
                <a:solidFill>
                  <a:srgbClr val="004A99"/>
                </a:solidFill>
                <a:latin typeface="Gill Sans MT"/>
                <a:cs typeface="+mn-cs"/>
              </a:rPr>
              <a:t>statistické údaje o stížnostech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C1E3A01-A096-7319-7C24-01C9F6D9B3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8263" y="658813"/>
            <a:ext cx="10675937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4500" dirty="0"/>
              <a:t>Systém sledování kvality vody</a:t>
            </a:r>
            <a:endParaRPr lang="cs-CZ" altLang="cs-CZ" sz="4500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A2E684E-9662-8598-8C54-BD5EC85B81E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3909338" y="13338175"/>
            <a:ext cx="477837" cy="377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37892" name="AutoShape 4">
            <a:extLst>
              <a:ext uri="{FF2B5EF4-FFF2-40B4-BE49-F238E27FC236}">
                <a16:creationId xmlns:a16="http://schemas.microsoft.com/office/drawing/2014/main" id="{C46FBCDB-47AA-26B9-8E08-3B2AD547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75" y="2816225"/>
            <a:ext cx="962025" cy="612775"/>
          </a:xfrm>
          <a:prstGeom prst="rightArrow">
            <a:avLst>
              <a:gd name="adj1" fmla="val 50000"/>
              <a:gd name="adj2" fmla="val 44838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>
              <a:latin typeface="Tahoma" panose="020B0604030504040204" pitchFamily="34" charset="0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8F48D77C-BD4E-68A9-5D5F-DB499E948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1884363"/>
            <a:ext cx="3587750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 eaLnBrk="1" hangingPunct="1">
              <a:spcAft>
                <a:spcPts val="2381"/>
              </a:spcAft>
              <a:defRPr/>
            </a:pPr>
            <a:endParaRPr lang="cs-CZ" altLang="en-US" sz="3600" dirty="0">
              <a:latin typeface="+mj-lt"/>
              <a:cs typeface="Arial" charset="0"/>
            </a:endParaRPr>
          </a:p>
          <a:p>
            <a:pPr algn="ctr" eaLnBrk="1" hangingPunct="1">
              <a:spcAft>
                <a:spcPts val="2381"/>
              </a:spcAft>
              <a:defRPr/>
            </a:pPr>
            <a:r>
              <a:rPr lang="cs-CZ" altLang="en-US" sz="3600" dirty="0">
                <a:latin typeface="+mj-lt"/>
                <a:cs typeface="Arial" charset="0"/>
              </a:rPr>
              <a:t>s</a:t>
            </a:r>
            <a:r>
              <a:rPr lang="en-US" altLang="en-US" sz="3600" dirty="0" err="1">
                <a:latin typeface="+mj-lt"/>
                <a:cs typeface="Arial" charset="0"/>
              </a:rPr>
              <a:t>urová</a:t>
            </a:r>
            <a:r>
              <a:rPr lang="en-US" altLang="en-US" sz="3600" dirty="0">
                <a:latin typeface="+mj-lt"/>
                <a:cs typeface="Arial" charset="0"/>
              </a:rPr>
              <a:t> voda</a:t>
            </a:r>
          </a:p>
          <a:p>
            <a:pPr eaLnBrk="1" hangingPunct="1"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96FDF262-45C9-1C9E-C931-080AB1FB0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3600" y="1911350"/>
            <a:ext cx="3298825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 eaLnBrk="1" hangingPunct="1">
              <a:spcAft>
                <a:spcPts val="2381"/>
              </a:spcAft>
              <a:defRPr/>
            </a:pPr>
            <a:endParaRPr lang="cs-CZ" altLang="en-US" sz="3600" dirty="0">
              <a:latin typeface="+mj-lt"/>
              <a:cs typeface="Arial" charset="0"/>
            </a:endParaRPr>
          </a:p>
          <a:p>
            <a:pPr algn="ctr" eaLnBrk="1" hangingPunct="1">
              <a:spcAft>
                <a:spcPts val="2381"/>
              </a:spcAft>
              <a:defRPr/>
            </a:pPr>
            <a:r>
              <a:rPr lang="cs-CZ" altLang="en-US" sz="3600" dirty="0">
                <a:latin typeface="+mj-lt"/>
                <a:cs typeface="Arial" charset="0"/>
              </a:rPr>
              <a:t>ú</a:t>
            </a:r>
            <a:r>
              <a:rPr lang="en-US" altLang="en-US" sz="3600" dirty="0" err="1">
                <a:latin typeface="+mj-lt"/>
                <a:cs typeface="Arial" charset="0"/>
              </a:rPr>
              <a:t>pravna</a:t>
            </a:r>
            <a:r>
              <a:rPr lang="en-US" altLang="en-US" sz="3600" dirty="0">
                <a:latin typeface="+mj-lt"/>
                <a:cs typeface="Arial" charset="0"/>
              </a:rPr>
              <a:t> vody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F4D4EB75-BBC7-3DF4-B67E-740A89D8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3388" y="2071688"/>
            <a:ext cx="3614737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 eaLnBrk="1" hangingPunct="1">
              <a:spcAft>
                <a:spcPts val="2381"/>
              </a:spcAft>
              <a:defRPr/>
            </a:pPr>
            <a:endParaRPr lang="cs-CZ" altLang="en-US" sz="3600" dirty="0">
              <a:latin typeface="+mj-lt"/>
              <a:cs typeface="Arial" charset="0"/>
            </a:endParaRPr>
          </a:p>
          <a:p>
            <a:pPr algn="ctr" eaLnBrk="1" hangingPunct="1">
              <a:spcAft>
                <a:spcPts val="2381"/>
              </a:spcAft>
              <a:defRPr/>
            </a:pPr>
            <a:r>
              <a:rPr lang="cs-CZ" altLang="en-US" sz="3600" dirty="0">
                <a:latin typeface="+mj-lt"/>
                <a:cs typeface="Arial" charset="0"/>
              </a:rPr>
              <a:t>distribuční síť</a:t>
            </a:r>
            <a:endParaRPr lang="en-US" altLang="en-US" sz="3600" dirty="0">
              <a:latin typeface="+mj-lt"/>
              <a:cs typeface="Arial" charset="0"/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4D2FBEC3-D16A-45BD-CA8F-2DA180145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23188" y="2071688"/>
            <a:ext cx="3332162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 eaLnBrk="1" hangingPunct="1">
              <a:spcAft>
                <a:spcPts val="2381"/>
              </a:spcAft>
              <a:defRPr/>
            </a:pPr>
            <a:endParaRPr lang="cs-CZ" altLang="en-US" sz="3600" dirty="0">
              <a:latin typeface="+mj-lt"/>
              <a:cs typeface="Arial" charset="0"/>
            </a:endParaRPr>
          </a:p>
          <a:p>
            <a:pPr algn="ctr" eaLnBrk="1" hangingPunct="1">
              <a:spcAft>
                <a:spcPts val="2381"/>
              </a:spcAft>
              <a:defRPr/>
            </a:pPr>
            <a:r>
              <a:rPr lang="cs-CZ" altLang="en-US" sz="3600" dirty="0">
                <a:latin typeface="+mj-lt"/>
                <a:cs typeface="Arial" charset="0"/>
              </a:rPr>
              <a:t>odběratel</a:t>
            </a:r>
          </a:p>
          <a:p>
            <a:pPr algn="ctr" eaLnBrk="1" hangingPunct="1">
              <a:spcAft>
                <a:spcPts val="2381"/>
              </a:spcAft>
              <a:defRPr/>
            </a:pPr>
            <a:r>
              <a:rPr lang="cs-CZ" altLang="en-US" sz="3200" dirty="0">
                <a:latin typeface="+mj-lt"/>
                <a:cs typeface="Arial" charset="0"/>
              </a:rPr>
              <a:t>(vnitřní vodovod)</a:t>
            </a:r>
          </a:p>
        </p:txBody>
      </p:sp>
      <p:sp>
        <p:nvSpPr>
          <p:cNvPr id="37897" name="AutoShape 4">
            <a:extLst>
              <a:ext uri="{FF2B5EF4-FFF2-40B4-BE49-F238E27FC236}">
                <a16:creationId xmlns:a16="http://schemas.microsoft.com/office/drawing/2014/main" id="{1DF58F68-E17E-E3E2-57D0-8BE699C33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863" y="2876550"/>
            <a:ext cx="960437" cy="612775"/>
          </a:xfrm>
          <a:prstGeom prst="rightArrow">
            <a:avLst>
              <a:gd name="adj1" fmla="val 50000"/>
              <a:gd name="adj2" fmla="val 44764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>
              <a:latin typeface="Tahoma" panose="020B0604030504040204" pitchFamily="34" charset="0"/>
            </a:endParaRPr>
          </a:p>
        </p:txBody>
      </p:sp>
      <p:sp>
        <p:nvSpPr>
          <p:cNvPr id="37898" name="AutoShape 4">
            <a:extLst>
              <a:ext uri="{FF2B5EF4-FFF2-40B4-BE49-F238E27FC236}">
                <a16:creationId xmlns:a16="http://schemas.microsoft.com/office/drawing/2014/main" id="{6324D3C9-101F-C0EC-BF54-9090A973C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9275" y="2917825"/>
            <a:ext cx="957263" cy="612775"/>
          </a:xfrm>
          <a:prstGeom prst="rightArrow">
            <a:avLst>
              <a:gd name="adj1" fmla="val 50000"/>
              <a:gd name="adj2" fmla="val 44616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>
              <a:latin typeface="Tahoma" panose="020B0604030504040204" pitchFamily="34" charset="0"/>
            </a:endParaRPr>
          </a:p>
        </p:txBody>
      </p:sp>
      <p:sp>
        <p:nvSpPr>
          <p:cNvPr id="37899" name="AutoShape 4">
            <a:extLst>
              <a:ext uri="{FF2B5EF4-FFF2-40B4-BE49-F238E27FC236}">
                <a16:creationId xmlns:a16="http://schemas.microsoft.com/office/drawing/2014/main" id="{ADDC62D3-4502-4AA9-CE2B-912DFB5CA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5438" y="2876550"/>
            <a:ext cx="960437" cy="612775"/>
          </a:xfrm>
          <a:prstGeom prst="rightArrow">
            <a:avLst>
              <a:gd name="adj1" fmla="val 50000"/>
              <a:gd name="adj2" fmla="val 44771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>
              <a:latin typeface="Tahoma" panose="020B060403050404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27DE28B-07B9-B6C3-5054-75A943AED5D1}"/>
              </a:ext>
            </a:extLst>
          </p:cNvPr>
          <p:cNvSpPr/>
          <p:nvPr/>
        </p:nvSpPr>
        <p:spPr>
          <a:xfrm>
            <a:off x="6446838" y="6950075"/>
            <a:ext cx="3627437" cy="666750"/>
          </a:xfrm>
          <a:prstGeom prst="rect">
            <a:avLst/>
          </a:prstGeom>
        </p:spPr>
        <p:txBody>
          <a:bodyPr lIns="217728" tIns="108864" rIns="217728" bIns="108864">
            <a:spAutoFit/>
          </a:bodyPr>
          <a:lstStyle/>
          <a:p>
            <a:pPr eaLnBrk="1" hangingPunct="1">
              <a:defRPr/>
            </a:pPr>
            <a:r>
              <a:rPr lang="cs-CZ" sz="2900" b="1" dirty="0">
                <a:latin typeface="+mn-lt"/>
                <a:cs typeface="Arial" charset="0"/>
              </a:rPr>
              <a:t>.</a:t>
            </a:r>
            <a:endParaRPr lang="en-US" sz="2900" b="1" dirty="0">
              <a:latin typeface="+mn-lt"/>
              <a:cs typeface="Arial" charset="0"/>
            </a:endParaRPr>
          </a:p>
        </p:txBody>
      </p:sp>
      <p:sp>
        <p:nvSpPr>
          <p:cNvPr id="17" name="Rovnoramenný trojúhelník 16">
            <a:extLst>
              <a:ext uri="{FF2B5EF4-FFF2-40B4-BE49-F238E27FC236}">
                <a16:creationId xmlns:a16="http://schemas.microsoft.com/office/drawing/2014/main" id="{FDAA4E49-A597-1085-C602-9B6A77918B59}"/>
              </a:ext>
            </a:extLst>
          </p:cNvPr>
          <p:cNvSpPr/>
          <p:nvPr/>
        </p:nvSpPr>
        <p:spPr>
          <a:xfrm>
            <a:off x="20383500" y="1244600"/>
            <a:ext cx="3371850" cy="79692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28" tIns="108864" rIns="217728" bIns="108864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4650716-F428-0D2C-6118-AF913D33E801}"/>
              </a:ext>
            </a:extLst>
          </p:cNvPr>
          <p:cNvSpPr/>
          <p:nvPr/>
        </p:nvSpPr>
        <p:spPr>
          <a:xfrm>
            <a:off x="575440" y="4688419"/>
            <a:ext cx="961093" cy="25251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17728" tIns="108864" rIns="217728" bIns="108864" anchor="ctr"/>
          <a:lstStyle/>
          <a:p>
            <a:pPr algn="ctr" eaLnBrk="1" hangingPunct="1">
              <a:defRPr/>
            </a:pPr>
            <a:r>
              <a:rPr lang="cs-CZ" sz="4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50/2023</a:t>
            </a:r>
            <a:endParaRPr lang="en-US" sz="4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FC43F93-0EB7-DC4C-1265-6C5099717026}"/>
              </a:ext>
            </a:extLst>
          </p:cNvPr>
          <p:cNvSpPr/>
          <p:nvPr/>
        </p:nvSpPr>
        <p:spPr>
          <a:xfrm>
            <a:off x="575440" y="10570282"/>
            <a:ext cx="1007662" cy="27678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17728" tIns="108864" rIns="217728" bIns="108864" anchor="ctr"/>
          <a:lstStyle/>
          <a:p>
            <a:pPr algn="ctr" eaLnBrk="1" hangingPunct="1">
              <a:defRPr/>
            </a:pPr>
            <a:r>
              <a:rPr lang="cs-CZ" sz="4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252/2004 </a:t>
            </a:r>
            <a:endParaRPr lang="en-US" sz="4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AutoShape 5">
            <a:extLst>
              <a:ext uri="{FF2B5EF4-FFF2-40B4-BE49-F238E27FC236}">
                <a16:creationId xmlns:a16="http://schemas.microsoft.com/office/drawing/2014/main" id="{34EBB462-7081-1228-C264-5D6A82D3E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58975"/>
            <a:ext cx="3622675" cy="2371725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/>
          <a:p>
            <a:pPr algn="ctr" eaLnBrk="1" hangingPunct="1">
              <a:spcAft>
                <a:spcPts val="0"/>
              </a:spcAft>
              <a:defRPr/>
            </a:pPr>
            <a:endParaRPr lang="cs-CZ" altLang="en-US" sz="3600" dirty="0">
              <a:latin typeface="+mj-lt"/>
              <a:cs typeface="Arial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cs-CZ" altLang="en-US" sz="3600" dirty="0">
                <a:latin typeface="+mj-lt"/>
                <a:cs typeface="Arial" charset="0"/>
              </a:rPr>
              <a:t>dílčí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cs-CZ" altLang="en-US" sz="3600" dirty="0">
                <a:latin typeface="+mj-lt"/>
                <a:cs typeface="Arial" charset="0"/>
              </a:rPr>
              <a:t>povodí </a:t>
            </a:r>
            <a:endParaRPr lang="en-US" altLang="en-US" sz="36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37905" name="AutoShape 4">
            <a:extLst>
              <a:ext uri="{FF2B5EF4-FFF2-40B4-BE49-F238E27FC236}">
                <a16:creationId xmlns:a16="http://schemas.microsoft.com/office/drawing/2014/main" id="{FC9AB5C6-46C5-E3FB-B3FE-87EEFBE2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2917825"/>
            <a:ext cx="960438" cy="612775"/>
          </a:xfrm>
          <a:prstGeom prst="rightArrow">
            <a:avLst>
              <a:gd name="adj1" fmla="val 50000"/>
              <a:gd name="adj2" fmla="val 44764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217728" tIns="108864" rIns="217728" bIns="108864"/>
          <a:lstStyle>
            <a:lvl1pPr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6700" b="1">
              <a:latin typeface="Tahoma" panose="020B0604030504040204" pitchFamily="34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CD85D3EC-0316-13AE-5AB3-38EAFF1B14D1}"/>
              </a:ext>
            </a:extLst>
          </p:cNvPr>
          <p:cNvSpPr/>
          <p:nvPr/>
        </p:nvSpPr>
        <p:spPr>
          <a:xfrm>
            <a:off x="575440" y="7481625"/>
            <a:ext cx="961093" cy="26835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17728" tIns="108864" rIns="217728" bIns="108864" anchor="ctr"/>
          <a:lstStyle/>
          <a:p>
            <a:pPr algn="ctr" eaLnBrk="1" hangingPunct="1">
              <a:defRPr/>
            </a:pPr>
            <a:r>
              <a:rPr lang="cs-CZ" sz="4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428/2001</a:t>
            </a:r>
            <a:endParaRPr lang="en-US" sz="4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Zaoblený obdélník 12">
            <a:extLst>
              <a:ext uri="{FF2B5EF4-FFF2-40B4-BE49-F238E27FC236}">
                <a16:creationId xmlns:a16="http://schemas.microsoft.com/office/drawing/2014/main" id="{8F53441E-7724-8BC8-2A1B-442DDCCFF243}"/>
              </a:ext>
            </a:extLst>
          </p:cNvPr>
          <p:cNvSpPr/>
          <p:nvPr/>
        </p:nvSpPr>
        <p:spPr>
          <a:xfrm>
            <a:off x="1811338" y="5105400"/>
            <a:ext cx="3683000" cy="1616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800" b="1" dirty="0"/>
              <a:t>posouzení rizik</a:t>
            </a:r>
            <a:r>
              <a:rPr lang="cs-CZ" sz="2800" b="1" dirty="0"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2800" b="1" dirty="0" err="1">
                <a:cs typeface="Arial" charset="0"/>
              </a:rPr>
              <a:t>vyhl</a:t>
            </a:r>
            <a:r>
              <a:rPr lang="cs-CZ" sz="2800" b="1" dirty="0">
                <a:cs typeface="Arial" charset="0"/>
              </a:rPr>
              <a:t>.  č. 50/2023 Sb.</a:t>
            </a:r>
            <a:endParaRPr lang="en-US" sz="2800" b="1" dirty="0">
              <a:cs typeface="Arial" charset="0"/>
            </a:endParaRPr>
          </a:p>
        </p:txBody>
      </p:sp>
      <p:sp>
        <p:nvSpPr>
          <p:cNvPr id="19" name="Zaoblený obdélník 18">
            <a:extLst>
              <a:ext uri="{FF2B5EF4-FFF2-40B4-BE49-F238E27FC236}">
                <a16:creationId xmlns:a16="http://schemas.microsoft.com/office/drawing/2014/main" id="{C51A50EA-6323-0B11-B5D0-9E4B87E09D83}"/>
              </a:ext>
            </a:extLst>
          </p:cNvPr>
          <p:cNvSpPr/>
          <p:nvPr/>
        </p:nvSpPr>
        <p:spPr>
          <a:xfrm>
            <a:off x="8520113" y="8901113"/>
            <a:ext cx="11604625" cy="1239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    provozní rozbory  - vyhl. č. 428/2001 Sb.</a:t>
            </a:r>
            <a:endParaRPr lang="en-US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Zaoblený obdélník 19">
            <a:extLst>
              <a:ext uri="{FF2B5EF4-FFF2-40B4-BE49-F238E27FC236}">
                <a16:creationId xmlns:a16="http://schemas.microsoft.com/office/drawing/2014/main" id="{133B2000-33C9-E48C-0C94-4F317F7C0904}"/>
              </a:ext>
            </a:extLst>
          </p:cNvPr>
          <p:cNvSpPr/>
          <p:nvPr/>
        </p:nvSpPr>
        <p:spPr>
          <a:xfrm>
            <a:off x="14322425" y="11215688"/>
            <a:ext cx="9202738" cy="1536700"/>
          </a:xfrm>
          <a:prstGeom prst="roundRect">
            <a:avLst>
              <a:gd name="adj" fmla="val 34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/>
              <a:t>posouzení rizik</a:t>
            </a:r>
            <a:r>
              <a:rPr lang="cs-CZ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  <a:t>–  vyhl. č. 252/2004 Sb</a:t>
            </a:r>
            <a:r>
              <a:rPr lang="cs-CZ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Zaoblený obdélník 23">
            <a:extLst>
              <a:ext uri="{FF2B5EF4-FFF2-40B4-BE49-F238E27FC236}">
                <a16:creationId xmlns:a16="http://schemas.microsoft.com/office/drawing/2014/main" id="{F65BDD73-D704-A48D-3756-08022EBD9B16}"/>
              </a:ext>
            </a:extLst>
          </p:cNvPr>
          <p:cNvSpPr/>
          <p:nvPr/>
        </p:nvSpPr>
        <p:spPr>
          <a:xfrm>
            <a:off x="6083300" y="6950075"/>
            <a:ext cx="3990975" cy="131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2800" b="1" dirty="0">
                <a:cs typeface="Arial" charset="0"/>
              </a:rPr>
              <a:t> rozbory surové vody</a:t>
            </a:r>
          </a:p>
          <a:p>
            <a:pPr eaLnBrk="1" hangingPunct="1">
              <a:defRPr/>
            </a:pPr>
            <a:r>
              <a:rPr lang="cs-CZ" sz="2800" b="1" dirty="0" err="1">
                <a:cs typeface="Arial" charset="0"/>
              </a:rPr>
              <a:t>vyhl</a:t>
            </a:r>
            <a:r>
              <a:rPr lang="cs-CZ" sz="2800" b="1" dirty="0">
                <a:cs typeface="Arial" charset="0"/>
              </a:rPr>
              <a:t>.  č. 428/2001 </a:t>
            </a:r>
            <a:r>
              <a:rPr lang="cs-CZ" sz="2800" b="1" dirty="0" err="1">
                <a:cs typeface="Arial" charset="0"/>
              </a:rPr>
              <a:t>Sb</a:t>
            </a:r>
            <a:endParaRPr lang="cs-CZ" sz="2800" dirty="0"/>
          </a:p>
        </p:txBody>
      </p:sp>
      <p:sp>
        <p:nvSpPr>
          <p:cNvPr id="36885" name="Zahnutá šipka doleva 36884">
            <a:extLst>
              <a:ext uri="{FF2B5EF4-FFF2-40B4-BE49-F238E27FC236}">
                <a16:creationId xmlns:a16="http://schemas.microsoft.com/office/drawing/2014/main" id="{1866B1F4-A760-2494-C2C6-353E99E9ED23}"/>
              </a:ext>
            </a:extLst>
          </p:cNvPr>
          <p:cNvSpPr/>
          <p:nvPr/>
        </p:nvSpPr>
        <p:spPr>
          <a:xfrm rot="7543785">
            <a:off x="8412956" y="7882732"/>
            <a:ext cx="2516187" cy="7232650"/>
          </a:xfrm>
          <a:prstGeom prst="curvedLeftArrow">
            <a:avLst>
              <a:gd name="adj1" fmla="val 25000"/>
              <a:gd name="adj2" fmla="val 50000"/>
              <a:gd name="adj3" fmla="val 574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6890" name="Zahnutá šipka doprava 36889">
            <a:extLst>
              <a:ext uri="{FF2B5EF4-FFF2-40B4-BE49-F238E27FC236}">
                <a16:creationId xmlns:a16="http://schemas.microsoft.com/office/drawing/2014/main" id="{D1C4CE37-927A-9324-982F-F303B47B3E85}"/>
              </a:ext>
            </a:extLst>
          </p:cNvPr>
          <p:cNvSpPr/>
          <p:nvPr/>
        </p:nvSpPr>
        <p:spPr>
          <a:xfrm rot="17909382">
            <a:off x="3850482" y="6696869"/>
            <a:ext cx="1893887" cy="377507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DBC75CD-8D5E-9BD2-1D98-9BD8E734648A}"/>
              </a:ext>
            </a:extLst>
          </p:cNvPr>
          <p:cNvSpPr txBox="1"/>
          <p:nvPr/>
        </p:nvSpPr>
        <p:spPr>
          <a:xfrm>
            <a:off x="2259013" y="309563"/>
            <a:ext cx="121983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4400" b="1" cap="all" dirty="0">
                <a:solidFill>
                  <a:srgbClr val="0070C0"/>
                </a:solidFill>
                <a:latin typeface="Gill Sans MT"/>
                <a:ea typeface="+mj-ea"/>
                <a:cs typeface="+mj-cs"/>
              </a:rPr>
              <a:t>Novela vyhlášky </a:t>
            </a:r>
            <a:r>
              <a:rPr lang="cs-CZ" sz="4400" b="1" dirty="0">
                <a:solidFill>
                  <a:srgbClr val="0070C0"/>
                </a:solidFill>
                <a:latin typeface="Gill Sans MT"/>
                <a:ea typeface="+mj-ea"/>
                <a:cs typeface="+mj-cs"/>
              </a:rPr>
              <a:t>č</a:t>
            </a:r>
            <a:r>
              <a:rPr lang="cs-CZ" sz="4400" b="1" cap="all" dirty="0">
                <a:solidFill>
                  <a:srgbClr val="0070C0"/>
                </a:solidFill>
                <a:latin typeface="Gill Sans MT"/>
                <a:ea typeface="+mj-ea"/>
                <a:cs typeface="+mj-cs"/>
              </a:rPr>
              <a:t>. 428/2001 S</a:t>
            </a:r>
            <a:r>
              <a:rPr lang="cs-CZ" sz="4400" b="1" dirty="0">
                <a:solidFill>
                  <a:srgbClr val="0070C0"/>
                </a:solidFill>
                <a:latin typeface="Gill Sans MT"/>
                <a:ea typeface="+mj-ea"/>
                <a:cs typeface="+mj-cs"/>
              </a:rPr>
              <a:t>b</a:t>
            </a:r>
            <a:r>
              <a:rPr lang="cs-CZ" sz="4400" b="1" cap="all" dirty="0">
                <a:solidFill>
                  <a:srgbClr val="0070C0"/>
                </a:solidFill>
                <a:latin typeface="Gill Sans MT"/>
                <a:ea typeface="+mj-ea"/>
                <a:cs typeface="+mj-cs"/>
              </a:rPr>
              <a:t>.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45AA29-12DB-3EBC-7796-B2F7E292DBB5}"/>
              </a:ext>
            </a:extLst>
          </p:cNvPr>
          <p:cNvSpPr txBox="1"/>
          <p:nvPr/>
        </p:nvSpPr>
        <p:spPr>
          <a:xfrm>
            <a:off x="1409482" y="1735938"/>
            <a:ext cx="20840918" cy="118545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8000" indent="-648000"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Tx/>
              <a:buBlip>
                <a:blip r:embed="rId2"/>
              </a:buBlip>
              <a:defRPr/>
            </a:pPr>
            <a:r>
              <a:rPr lang="cs-CZ" sz="3600" b="1" dirty="0">
                <a:solidFill>
                  <a:srgbClr val="005C2B">
                    <a:lumMod val="90000"/>
                    <a:lumOff val="10000"/>
                  </a:srgbClr>
                </a:solidFill>
                <a:highlight>
                  <a:srgbClr val="FFFF00"/>
                </a:highlight>
              </a:rPr>
              <a:t>Implementace směrnice – příloha č. 9, 13 a 14</a:t>
            </a:r>
          </a:p>
          <a:p>
            <a:pPr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defRPr/>
            </a:pPr>
            <a:r>
              <a:rPr lang="cs-CZ" sz="3600" b="1" dirty="0">
                <a:solidFill>
                  <a:srgbClr val="005C2B">
                    <a:lumMod val="90000"/>
                    <a:lumOff val="10000"/>
                  </a:srgbClr>
                </a:solidFill>
                <a:highlight>
                  <a:srgbClr val="FFFF00"/>
                </a:highlight>
              </a:rPr>
              <a:t>                                                                              1.5.2023</a:t>
            </a:r>
          </a:p>
          <a:p>
            <a:pPr marL="648000" indent="-648000"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Tx/>
              <a:buBlip>
                <a:blip r:embed="rId2"/>
              </a:buBlip>
              <a:defRPr/>
            </a:pPr>
            <a:r>
              <a:rPr lang="cs-CZ" sz="3600" dirty="0">
                <a:solidFill>
                  <a:srgbClr val="80733D">
                    <a:lumMod val="75000"/>
                  </a:srgbClr>
                </a:solidFill>
              </a:rPr>
              <a:t>Úpravy stávajících ustanovení a stanovení identifikátoru pro zápis do digitální technické mapy kraje	                                                       					      1.7.2023</a:t>
            </a:r>
            <a:endParaRPr lang="cs-CZ" sz="3600" dirty="0">
              <a:solidFill>
                <a:srgbClr val="FF0000"/>
              </a:solidFill>
            </a:endParaRPr>
          </a:p>
          <a:p>
            <a:pPr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defRPr/>
            </a:pPr>
            <a:endParaRPr lang="cs-CZ" sz="3600" dirty="0">
              <a:solidFill>
                <a:srgbClr val="0070C0"/>
              </a:solidFill>
            </a:endParaRPr>
          </a:p>
          <a:p>
            <a:pPr marL="648000" indent="-648000"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Tx/>
              <a:buBlip>
                <a:blip r:embed="rId2"/>
              </a:buBlip>
              <a:defRPr/>
            </a:pPr>
            <a:r>
              <a:rPr lang="cs-CZ" sz="3600" dirty="0">
                <a:solidFill>
                  <a:srgbClr val="0070C0"/>
                </a:solidFill>
              </a:rPr>
              <a:t>Změny v Kalkulaci a v Porovnání všech položek výpočtu (kalkulace) cen pro vodné a stočné </a:t>
            </a:r>
          </a:p>
          <a:p>
            <a:pPr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defRPr/>
            </a:pPr>
            <a:endParaRPr lang="cs-CZ" sz="3600" dirty="0">
              <a:solidFill>
                <a:srgbClr val="0070C0"/>
              </a:solidFill>
            </a:endParaRPr>
          </a:p>
          <a:p>
            <a:pPr marL="648000" indent="-648000"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Tx/>
              <a:buBlip>
                <a:blip r:embed="rId2"/>
              </a:buBlip>
              <a:defRPr/>
            </a:pPr>
            <a:r>
              <a:rPr lang="cs-CZ" sz="3600" dirty="0">
                <a:solidFill>
                  <a:srgbClr val="0070C0"/>
                </a:solidFill>
              </a:rPr>
              <a:t>Úpravy ve VÚME a VÚPE</a:t>
            </a:r>
          </a:p>
          <a:p>
            <a:pPr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defRPr/>
            </a:pPr>
            <a:endParaRPr lang="cs-CZ" sz="3600" dirty="0">
              <a:solidFill>
                <a:srgbClr val="0070C0"/>
              </a:solidFill>
            </a:endParaRPr>
          </a:p>
          <a:p>
            <a:pPr marL="648000" indent="-648000"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Tx/>
              <a:buBlip>
                <a:blip r:embed="rId2"/>
              </a:buBlip>
              <a:defRPr/>
            </a:pPr>
            <a:r>
              <a:rPr lang="cs-CZ" sz="3600" dirty="0">
                <a:solidFill>
                  <a:srgbClr val="0070C0"/>
                </a:solidFill>
              </a:rPr>
              <a:t>Doplnění kanalizačního řádu</a:t>
            </a:r>
          </a:p>
          <a:p>
            <a:pPr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defRPr/>
            </a:pPr>
            <a:endParaRPr lang="cs-CZ" sz="3600" dirty="0">
              <a:solidFill>
                <a:srgbClr val="0070C0"/>
              </a:solidFill>
            </a:endParaRPr>
          </a:p>
          <a:p>
            <a:pPr marL="648000" indent="-648000"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Tx/>
              <a:buBlip>
                <a:blip r:embed="rId2"/>
              </a:buBlip>
              <a:defRPr/>
            </a:pPr>
            <a:r>
              <a:rPr lang="cs-CZ" sz="3600" dirty="0">
                <a:solidFill>
                  <a:srgbClr val="0070C0"/>
                </a:solidFill>
              </a:rPr>
              <a:t>Úprava databázové struktury                              </a:t>
            </a:r>
            <a:r>
              <a:rPr lang="cs-CZ" sz="3600" cap="all" dirty="0">
                <a:solidFill>
                  <a:srgbClr val="0070C0"/>
                </a:solidFill>
              </a:rPr>
              <a:t>1.1.2024</a:t>
            </a:r>
          </a:p>
          <a:p>
            <a:pPr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defRPr/>
            </a:pPr>
            <a:endParaRPr lang="cs-CZ" sz="3600" cap="all" dirty="0">
              <a:solidFill>
                <a:srgbClr val="0070C0"/>
              </a:solidFill>
            </a:endParaRPr>
          </a:p>
          <a:p>
            <a:pPr marL="648000" indent="-648000"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Tx/>
              <a:buBlip>
                <a:blip r:embed="rId2"/>
              </a:buBlip>
              <a:defRPr/>
            </a:pPr>
            <a:r>
              <a:rPr lang="cs-CZ" sz="3600" cap="all" dirty="0">
                <a:solidFill>
                  <a:prstClr val="white">
                    <a:lumMod val="50000"/>
                  </a:prstClr>
                </a:solidFill>
              </a:rPr>
              <a:t>V</a:t>
            </a:r>
            <a:r>
              <a:rPr lang="cs-CZ" sz="3600" dirty="0">
                <a:solidFill>
                  <a:prstClr val="white">
                    <a:lumMod val="50000"/>
                  </a:prstClr>
                </a:solidFill>
              </a:rPr>
              <a:t>yplňování formuláře povolení k provozování</a:t>
            </a:r>
          </a:p>
          <a:p>
            <a:pPr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defRPr/>
            </a:pPr>
            <a:endParaRPr lang="cs-CZ" sz="3600" dirty="0">
              <a:solidFill>
                <a:prstClr val="white">
                  <a:lumMod val="50000"/>
                </a:prstClr>
              </a:solidFill>
            </a:endParaRPr>
          </a:p>
          <a:p>
            <a:pPr marL="648000" indent="-648000"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Tx/>
              <a:buBlip>
                <a:blip r:embed="rId2"/>
              </a:buBlip>
              <a:defRPr/>
            </a:pPr>
            <a:r>
              <a:rPr lang="cs-CZ" sz="3600" dirty="0">
                <a:solidFill>
                  <a:prstClr val="white">
                    <a:lumMod val="50000"/>
                  </a:prstClr>
                </a:solidFill>
              </a:rPr>
              <a:t>Informování odběratelů § 36a, § 36b</a:t>
            </a:r>
            <a:endParaRPr lang="cs-CZ" sz="3600" cap="all" dirty="0">
              <a:solidFill>
                <a:prstClr val="white">
                  <a:lumMod val="50000"/>
                </a:prstClr>
              </a:solidFill>
            </a:endParaRPr>
          </a:p>
          <a:p>
            <a:pPr marL="7315200" lvl="8" defTabSz="1828800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cs-CZ" sz="3600" dirty="0">
                <a:solidFill>
                  <a:prstClr val="white">
                    <a:lumMod val="50000"/>
                  </a:prstClr>
                </a:solidFill>
              </a:rPr>
              <a:t>                    1.1.2025</a:t>
            </a:r>
          </a:p>
          <a:p>
            <a:pPr marL="648000" indent="-648000"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Tx/>
              <a:buBlip>
                <a:blip r:embed="rId2"/>
              </a:buBlip>
              <a:defRPr/>
            </a:pPr>
            <a:r>
              <a:rPr lang="cs-CZ" sz="3600" dirty="0">
                <a:solidFill>
                  <a:srgbClr val="FF0000"/>
                </a:solidFill>
              </a:rPr>
              <a:t>Stanovení podmínek pro zpracování a realizaci PFO</a:t>
            </a:r>
          </a:p>
          <a:p>
            <a:pPr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defRPr/>
            </a:pPr>
            <a:endParaRPr lang="cs-CZ" sz="3600" dirty="0">
              <a:solidFill>
                <a:srgbClr val="7030A0"/>
              </a:solidFill>
            </a:endParaRPr>
          </a:p>
          <a:p>
            <a:pPr marL="648000" indent="-648000" defTabSz="1828800" eaLnBrk="1" hangingPunct="1"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ct val="150000"/>
              <a:buFontTx/>
              <a:buBlip>
                <a:blip r:embed="rId2"/>
              </a:buBlip>
              <a:defRPr/>
            </a:pPr>
            <a:r>
              <a:rPr lang="cs-CZ" sz="3600" dirty="0">
                <a:solidFill>
                  <a:srgbClr val="7030A0"/>
                </a:solidFill>
              </a:rPr>
              <a:t>Změny mapové části  PRVKÚK	</a:t>
            </a:r>
            <a:r>
              <a:rPr lang="cs-CZ" sz="3600" dirty="0">
                <a:solidFill>
                  <a:srgbClr val="FF0000"/>
                </a:solidFill>
              </a:rPr>
              <a:t>                    1.1.2026</a:t>
            </a:r>
          </a:p>
          <a:p>
            <a:pPr defTabSz="1828800" eaLnBrk="1" hangingPunct="1">
              <a:spcBef>
                <a:spcPts val="0"/>
              </a:spcBef>
              <a:spcAft>
                <a:spcPts val="3000"/>
              </a:spcAft>
              <a:buClr>
                <a:srgbClr val="004A99"/>
              </a:buClr>
              <a:buSzPct val="150000"/>
              <a:defRPr/>
            </a:pPr>
            <a:r>
              <a:rPr lang="cs-CZ" sz="3600" dirty="0">
                <a:solidFill>
                  <a:srgbClr val="7030A0"/>
                </a:solidFill>
                <a:latin typeface="Gill Sans MT"/>
                <a:cs typeface="+mn-cs"/>
              </a:rPr>
              <a:t>		</a:t>
            </a:r>
            <a:endParaRPr lang="cs-CZ" sz="3600" cap="all" dirty="0">
              <a:solidFill>
                <a:srgbClr val="29B4E9"/>
              </a:solidFill>
              <a:latin typeface="Gill Sans M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F95C1-3EAE-BC2B-4F28-C7058E35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713" y="1047750"/>
            <a:ext cx="21888450" cy="1223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 Financování  obnovy   vodovodů  a  kanalizací, § 13</a:t>
            </a:r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487BEBD2-8A14-8C1B-EBD3-95672D50B2BF}"/>
              </a:ext>
            </a:extLst>
          </p:cNvPr>
          <p:cNvSpPr txBox="1">
            <a:spLocks/>
          </p:cNvSpPr>
          <p:nvPr/>
        </p:nvSpPr>
        <p:spPr bwMode="auto">
          <a:xfrm>
            <a:off x="1001713" y="1754188"/>
            <a:ext cx="22967950" cy="1164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58775" indent="-358775"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marL="1234166" lvl="1" indent="-514274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cs-CZ" sz="4000" b="1" dirty="0">
                <a:solidFill>
                  <a:srgbClr val="0070C0"/>
                </a:solidFill>
                <a:latin typeface="Arial" panose="020B0604020202020204" pitchFamily="34" charset="0"/>
              </a:rPr>
              <a:t>Aktualizace PFO – (změna hodnoty majetků o více než 10 %), nově nejdále do 5 let,  </a:t>
            </a:r>
          </a:p>
          <a:p>
            <a:pPr marL="1234166" lvl="1" indent="-514274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endParaRPr lang="cs-CZ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1234166" lvl="1" indent="-514274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cs-CZ" sz="4000" b="1" dirty="0">
                <a:solidFill>
                  <a:srgbClr val="0070C0"/>
                </a:solidFill>
                <a:latin typeface="Arial" panose="020B0604020202020204" pitchFamily="34" charset="0"/>
              </a:rPr>
              <a:t>Stanovení adekvátní roční potřeby peněžních prostředků (reprodukční odpis), </a:t>
            </a:r>
          </a:p>
          <a:p>
            <a:pPr marL="719892" lvl="1" indent="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cs-CZ" sz="4000" b="1" dirty="0">
                <a:solidFill>
                  <a:srgbClr val="0070C0"/>
                </a:solidFill>
                <a:latin typeface="Arial" panose="020B0604020202020204" pitchFamily="34" charset="0"/>
              </a:rPr>
              <a:t>		- do výpočtu roční potřeby se nezahrnuje vliv opotřebení</a:t>
            </a:r>
          </a:p>
          <a:p>
            <a:pPr marL="1234166" lvl="1" indent="-514274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endParaRPr lang="cs-CZ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1234166" lvl="1" indent="-514274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cs-CZ" sz="4000" b="1" dirty="0">
                <a:solidFill>
                  <a:srgbClr val="0070C0"/>
                </a:solidFill>
                <a:latin typeface="Arial" panose="020B0604020202020204" pitchFamily="34" charset="0"/>
              </a:rPr>
              <a:t>Rezerva – rozdíl mezi tvorbou a čerpáním peněžních prostředků na obnovu</a:t>
            </a:r>
          </a:p>
          <a:p>
            <a:pPr marL="719892" lvl="1" indent="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cs-CZ" sz="4000" b="1" dirty="0">
                <a:solidFill>
                  <a:srgbClr val="0070C0"/>
                </a:solidFill>
                <a:latin typeface="Arial" panose="020B0604020202020204" pitchFamily="34" charset="0"/>
              </a:rPr>
              <a:t>		-  	vodného a stočného, příp.  nájemného  </a:t>
            </a:r>
          </a:p>
          <a:p>
            <a:pPr marL="719892" lvl="1" indent="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cs-CZ" sz="4000" b="1" dirty="0">
                <a:solidFill>
                  <a:srgbClr val="0070C0"/>
                </a:solidFill>
                <a:latin typeface="Arial" panose="020B0604020202020204" pitchFamily="34" charset="0"/>
              </a:rPr>
              <a:t>		- 	peněžní prostředky ostatní</a:t>
            </a:r>
          </a:p>
          <a:p>
            <a:pPr marL="719892" lvl="1" indent="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cs-CZ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1177092" lvl="1" indent="-45720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cs-CZ" sz="4000" b="1" dirty="0">
                <a:solidFill>
                  <a:srgbClr val="0070C0"/>
                </a:solidFill>
                <a:latin typeface="Arial" panose="020B0604020202020204" pitchFamily="34" charset="0"/>
              </a:rPr>
              <a:t>Vykazování – tvorba a čerpání v rámci účetnictví na analytických účtech</a:t>
            </a:r>
          </a:p>
          <a:p>
            <a:pPr marL="1177092" lvl="1" indent="-45720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endParaRPr lang="cs-CZ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1177092" lvl="1" indent="-45720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cs-CZ" sz="4000" b="1" dirty="0">
                <a:solidFill>
                  <a:srgbClr val="0070C0"/>
                </a:solidFill>
                <a:latin typeface="Arial" panose="020B0604020202020204" pitchFamily="34" charset="0"/>
              </a:rPr>
              <a:t>Čerpání pouze na obnovu VaK</a:t>
            </a:r>
          </a:p>
          <a:p>
            <a:pPr marL="719892" lvl="1" indent="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cs-CZ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1177092" lvl="1" indent="-45720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cs-CZ" sz="4000" b="1" dirty="0">
                <a:solidFill>
                  <a:srgbClr val="0070C0"/>
                </a:solidFill>
                <a:latin typeface="Arial" panose="020B0604020202020204" pitchFamily="34" charset="0"/>
              </a:rPr>
              <a:t>Možnost dočasné výpůjčky, podmínky do ½ životnosti, max. na 10 let,  (lze i opakovaně),                                                         informační povinnost do 28. února vůči MZe, (viz. tabulka č. 2 – rezerva finančních prostředků na obnovu vodovodů a kanalizací – tvorby, čerpání, dluh (v Kč) </a:t>
            </a:r>
          </a:p>
          <a:p>
            <a:pPr marL="719892" lvl="1" indent="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cs-CZ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1177092" lvl="1" indent="-45720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cs-CZ" sz="4000" b="1" dirty="0">
                <a:solidFill>
                  <a:srgbClr val="0070C0"/>
                </a:solidFill>
                <a:latin typeface="Arial" panose="020B0604020202020204" pitchFamily="34" charset="0"/>
              </a:rPr>
              <a:t>Odlišný způsob tvorby peněžních prostředků na obnovu je možný pouze na základě schválení MZe</a:t>
            </a:r>
          </a:p>
          <a:p>
            <a:pPr marL="719892" lvl="1" indent="0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cs-CZ" sz="3200" dirty="0">
              <a:solidFill>
                <a:srgbClr val="7030A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4476394-DEE4-1209-1B14-B1DE6569CCB3}"/>
              </a:ext>
            </a:extLst>
          </p:cNvPr>
          <p:cNvSpPr/>
          <p:nvPr/>
        </p:nvSpPr>
        <p:spPr>
          <a:xfrm>
            <a:off x="18664238" y="511175"/>
            <a:ext cx="4894262" cy="70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od 1.1.2026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5C65964-7942-CEA9-B6FD-8090023E9E8D}"/>
              </a:ext>
            </a:extLst>
          </p:cNvPr>
          <p:cNvSpPr txBox="1">
            <a:spLocks/>
          </p:cNvSpPr>
          <p:nvPr/>
        </p:nvSpPr>
        <p:spPr>
          <a:xfrm>
            <a:off x="1096902" y="579183"/>
            <a:ext cx="22469325" cy="74887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Revize směrnice evropského parlamentu a rady o čištění městských odpadních vod   </a:t>
            </a:r>
          </a:p>
        </p:txBody>
      </p:sp>
      <p:sp>
        <p:nvSpPr>
          <p:cNvPr id="40963" name="Zástupný symbol pro text 4">
            <a:extLst>
              <a:ext uri="{FF2B5EF4-FFF2-40B4-BE49-F238E27FC236}">
                <a16:creationId xmlns:a16="http://schemas.microsoft.com/office/drawing/2014/main" id="{D0F0CC78-5192-26B3-29CE-F6A1BA633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2479675"/>
            <a:ext cx="21831300" cy="107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defTabSz="1298575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298575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298575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298575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298575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298575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298575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298575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298575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/>
            <a:r>
              <a:rPr lang="cs-CZ" altLang="cs-CZ"/>
              <a:t>21. 05. 1991	Schválení Směrnice Rady o čištění městských odpadních vod 91/271/EHS</a:t>
            </a:r>
            <a:br>
              <a:rPr lang="cs-CZ" altLang="cs-CZ"/>
            </a:br>
            <a:r>
              <a:rPr lang="cs-CZ" altLang="cs-CZ"/>
              <a:t>	   	(Urban Waste Water Treatment Directive – UWWTD).</a:t>
            </a:r>
          </a:p>
          <a:p>
            <a:pPr eaLnBrk="1" hangingPunct="1"/>
            <a:r>
              <a:rPr lang="cs-CZ" altLang="cs-CZ"/>
              <a:t>01. 05. 2004  	Vstup ČR do EU – povinnost implementace Směrnice</a:t>
            </a:r>
          </a:p>
          <a:p>
            <a:pPr eaLnBrk="1" hangingPunct="1"/>
            <a:r>
              <a:rPr lang="cs-CZ" altLang="cs-CZ"/>
              <a:t>31. 12. 2010 	Konec přechodného období pro ČR pro některé články Směrnice</a:t>
            </a:r>
          </a:p>
          <a:p>
            <a:pPr eaLnBrk="1" hangingPunct="1"/>
            <a:r>
              <a:rPr lang="cs-CZ" altLang="cs-CZ"/>
              <a:t>08. 12 2016 	Zahájeno řízení pro porušení povinnosti proti ČR ve věci nesprávného</a:t>
            </a:r>
            <a:br>
              <a:rPr lang="cs-CZ" altLang="cs-CZ"/>
            </a:br>
            <a:r>
              <a:rPr lang="cs-CZ" altLang="cs-CZ"/>
              <a:t>		provedení ustanovení směrnice Rady – dosud probíhá</a:t>
            </a:r>
          </a:p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26.10.2022	Zveřejnění návrhu revize Směrnice Evropskou Komisí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B42AD538-F524-8550-0ECC-3117A000FA7F}"/>
              </a:ext>
            </a:extLst>
          </p:cNvPr>
          <p:cNvGraphicFramePr>
            <a:graphicFrameLocks/>
          </p:cNvGraphicFramePr>
          <p:nvPr/>
        </p:nvGraphicFramePr>
        <p:xfrm>
          <a:off x="1096903" y="6858000"/>
          <a:ext cx="8677018" cy="633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Zástupný symbol pro text 7">
            <a:extLst>
              <a:ext uri="{FF2B5EF4-FFF2-40B4-BE49-F238E27FC236}">
                <a16:creationId xmlns:a16="http://schemas.microsoft.com/office/drawing/2014/main" id="{DA471499-4D43-8ABD-0F35-31C9D03FD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75" y="11256963"/>
            <a:ext cx="41735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/>
            <a:r>
              <a:rPr lang="cs-CZ" altLang="cs-CZ"/>
              <a:t>Počet aglomerací: </a:t>
            </a:r>
            <a:r>
              <a:rPr lang="cs-CZ" altLang="cs-CZ" b="1">
                <a:solidFill>
                  <a:schemeClr val="tx2"/>
                </a:solidFill>
              </a:rPr>
              <a:t>9</a:t>
            </a:r>
          </a:p>
          <a:p>
            <a:pPr eaLnBrk="1" hangingPunct="1"/>
            <a:r>
              <a:rPr lang="cs-CZ" altLang="cs-CZ"/>
              <a:t>Počet EO: </a:t>
            </a:r>
            <a:r>
              <a:rPr lang="cs-CZ" altLang="cs-CZ" b="1">
                <a:solidFill>
                  <a:schemeClr val="tx2"/>
                </a:solidFill>
              </a:rPr>
              <a:t>3 046 491 </a:t>
            </a:r>
          </a:p>
        </p:txBody>
      </p:sp>
      <p:sp>
        <p:nvSpPr>
          <p:cNvPr id="40966" name="Zástupný symbol pro text 6">
            <a:extLst>
              <a:ext uri="{FF2B5EF4-FFF2-40B4-BE49-F238E27FC236}">
                <a16:creationId xmlns:a16="http://schemas.microsoft.com/office/drawing/2014/main" id="{EC268D90-B3A3-C70E-C63D-57A14E0CE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850" y="10534650"/>
            <a:ext cx="4021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>
                <a:solidFill>
                  <a:srgbClr val="00B0F0"/>
                </a:solidFill>
              </a:rPr>
              <a:t>&gt;100 000 EO</a:t>
            </a:r>
          </a:p>
        </p:txBody>
      </p:sp>
      <p:sp>
        <p:nvSpPr>
          <p:cNvPr id="40967" name="Zástupný symbol pro text 8">
            <a:extLst>
              <a:ext uri="{FF2B5EF4-FFF2-40B4-BE49-F238E27FC236}">
                <a16:creationId xmlns:a16="http://schemas.microsoft.com/office/drawing/2014/main" id="{4E98A5FB-A887-BF13-B607-0D4F386C2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9213" y="10433050"/>
            <a:ext cx="4232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>
                <a:solidFill>
                  <a:srgbClr val="00B0F0"/>
                </a:solidFill>
              </a:rPr>
              <a:t>10 000 – 100 000 EO</a:t>
            </a:r>
          </a:p>
        </p:txBody>
      </p:sp>
      <p:sp>
        <p:nvSpPr>
          <p:cNvPr id="40968" name="Zástupný symbol pro text 10">
            <a:extLst>
              <a:ext uri="{FF2B5EF4-FFF2-40B4-BE49-F238E27FC236}">
                <a16:creationId xmlns:a16="http://schemas.microsoft.com/office/drawing/2014/main" id="{4F0714E4-C148-1B0A-C7CC-2C7CCDD5C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4688" y="10433050"/>
            <a:ext cx="3841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>
                <a:solidFill>
                  <a:srgbClr val="00B0F0"/>
                </a:solidFill>
              </a:rPr>
              <a:t>2 000 – 9 999 EO</a:t>
            </a:r>
          </a:p>
        </p:txBody>
      </p:sp>
      <p:sp>
        <p:nvSpPr>
          <p:cNvPr id="40969" name="Zástupný symbol pro text 9">
            <a:extLst>
              <a:ext uri="{FF2B5EF4-FFF2-40B4-BE49-F238E27FC236}">
                <a16:creationId xmlns:a16="http://schemas.microsoft.com/office/drawing/2014/main" id="{3423E55F-518D-DAD7-2505-8CA7534A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3163" y="11236325"/>
            <a:ext cx="42322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/>
            <a:r>
              <a:rPr lang="cs-CZ" altLang="cs-CZ"/>
              <a:t>Počet aglomerací: </a:t>
            </a:r>
            <a:r>
              <a:rPr lang="cs-CZ" altLang="cs-CZ" b="1">
                <a:solidFill>
                  <a:schemeClr val="tx2"/>
                </a:solidFill>
              </a:rPr>
              <a:t>150</a:t>
            </a:r>
          </a:p>
          <a:p>
            <a:pPr eaLnBrk="1" hangingPunct="1"/>
            <a:r>
              <a:rPr lang="cs-CZ" altLang="cs-CZ"/>
              <a:t>Počet EO: </a:t>
            </a:r>
            <a:r>
              <a:rPr lang="cs-CZ" altLang="cs-CZ" b="1">
                <a:solidFill>
                  <a:schemeClr val="tx2"/>
                </a:solidFill>
              </a:rPr>
              <a:t>4 346 657</a:t>
            </a:r>
          </a:p>
        </p:txBody>
      </p:sp>
      <p:sp>
        <p:nvSpPr>
          <p:cNvPr id="40970" name="Zástupný symbol pro text 11">
            <a:extLst>
              <a:ext uri="{FF2B5EF4-FFF2-40B4-BE49-F238E27FC236}">
                <a16:creationId xmlns:a16="http://schemas.microsoft.com/office/drawing/2014/main" id="{43F308D8-FA91-CB68-1B45-59AAD304E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4688" y="11225213"/>
            <a:ext cx="42338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/>
            <a:r>
              <a:rPr lang="cs-CZ" altLang="cs-CZ"/>
              <a:t>Počet aglomerací: </a:t>
            </a:r>
            <a:r>
              <a:rPr lang="cs-CZ" altLang="cs-CZ" b="1">
                <a:solidFill>
                  <a:schemeClr val="tx2"/>
                </a:solidFill>
              </a:rPr>
              <a:t>489</a:t>
            </a:r>
          </a:p>
          <a:p>
            <a:pPr eaLnBrk="1" hangingPunct="1"/>
            <a:r>
              <a:rPr lang="cs-CZ" altLang="cs-CZ"/>
              <a:t>Počet EO: </a:t>
            </a:r>
            <a:r>
              <a:rPr lang="cs-CZ" altLang="cs-CZ" b="1">
                <a:solidFill>
                  <a:schemeClr val="tx2"/>
                </a:solidFill>
              </a:rPr>
              <a:t>2 007 274</a:t>
            </a:r>
          </a:p>
        </p:txBody>
      </p:sp>
      <p:sp>
        <p:nvSpPr>
          <p:cNvPr id="40971" name="Zástupný symbol pro text 12">
            <a:extLst>
              <a:ext uri="{FF2B5EF4-FFF2-40B4-BE49-F238E27FC236}">
                <a16:creationId xmlns:a16="http://schemas.microsoft.com/office/drawing/2014/main" id="{89B5E3D6-D51F-7FC5-30C6-D27FFC87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0238" y="7618413"/>
            <a:ext cx="2879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b="1">
                <a:solidFill>
                  <a:srgbClr val="00B0F0"/>
                </a:solidFill>
              </a:rPr>
              <a:t>CELKEM</a:t>
            </a:r>
          </a:p>
        </p:txBody>
      </p:sp>
      <p:sp>
        <p:nvSpPr>
          <p:cNvPr id="40972" name="Zástupný symbol pro text 13">
            <a:extLst>
              <a:ext uri="{FF2B5EF4-FFF2-40B4-BE49-F238E27FC236}">
                <a16:creationId xmlns:a16="http://schemas.microsoft.com/office/drawing/2014/main" id="{718A06F5-9AB1-8691-98F5-59121380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8600" y="8262938"/>
            <a:ext cx="49117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/>
            <a:r>
              <a:rPr lang="cs-CZ" altLang="cs-CZ"/>
              <a:t>Počet aglomerací: </a:t>
            </a:r>
            <a:r>
              <a:rPr lang="cs-CZ" altLang="cs-CZ" b="1">
                <a:solidFill>
                  <a:schemeClr val="tx2"/>
                </a:solidFill>
              </a:rPr>
              <a:t>648  </a:t>
            </a:r>
          </a:p>
          <a:p>
            <a:pPr eaLnBrk="1" hangingPunct="1"/>
            <a:r>
              <a:rPr lang="cs-CZ" altLang="cs-CZ"/>
              <a:t>Počet EO: </a:t>
            </a:r>
            <a:r>
              <a:rPr lang="cs-CZ" altLang="cs-CZ" b="1">
                <a:solidFill>
                  <a:schemeClr val="tx2"/>
                </a:solidFill>
              </a:rPr>
              <a:t>9 400 422</a:t>
            </a:r>
          </a:p>
        </p:txBody>
      </p:sp>
      <p:sp>
        <p:nvSpPr>
          <p:cNvPr id="40973" name="TextovéPole 15">
            <a:extLst>
              <a:ext uri="{FF2B5EF4-FFF2-40B4-BE49-F238E27FC236}">
                <a16:creationId xmlns:a16="http://schemas.microsoft.com/office/drawing/2014/main" id="{5844D9A2-9A29-5334-9A32-954CB1DE7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13190538"/>
            <a:ext cx="453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Zdroj: data z reportingu k 31.12.2020</a:t>
            </a:r>
          </a:p>
        </p:txBody>
      </p:sp>
      <p:sp>
        <p:nvSpPr>
          <p:cNvPr id="40974" name="TextovéPole 3">
            <a:extLst>
              <a:ext uri="{FF2B5EF4-FFF2-40B4-BE49-F238E27FC236}">
                <a16:creationId xmlns:a16="http://schemas.microsoft.com/office/drawing/2014/main" id="{B1A3DBCF-9C9C-8A7F-1CBA-0B0F3E34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587500"/>
            <a:ext cx="5281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>
                <a:solidFill>
                  <a:srgbClr val="002060"/>
                </a:solidFill>
              </a:rPr>
              <a:t>Historie a aktuální stav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3D59F32-5EFB-283C-EAC8-C7B7E1039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2338" y="1979613"/>
            <a:ext cx="4067175" cy="12604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dirty="0"/>
              <a:t>Stávající Směrnice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D2AF0FC-A404-6D8E-7201-0FCF26C056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9000" y="4248150"/>
            <a:ext cx="4068763" cy="1295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20+3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B4EFBA44-5CA4-BD1E-1F52-2EB8B9C5150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39000" y="9772650"/>
            <a:ext cx="4068763" cy="1295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35+8</a:t>
            </a:r>
          </a:p>
        </p:txBody>
      </p:sp>
      <p:pic>
        <p:nvPicPr>
          <p:cNvPr id="41989" name="Zástupný symbol obrázku 15">
            <a:extLst>
              <a:ext uri="{FF2B5EF4-FFF2-40B4-BE49-F238E27FC236}">
                <a16:creationId xmlns:a16="http://schemas.microsoft.com/office/drawing/2014/main" id="{D8785209-8347-D80D-0760-CE9FC815954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5835650" cy="12801600"/>
          </a:xfrm>
        </p:spPr>
      </p:pic>
      <p:sp>
        <p:nvSpPr>
          <p:cNvPr id="3" name="Zástupný symbol pro text 4">
            <a:extLst>
              <a:ext uri="{FF2B5EF4-FFF2-40B4-BE49-F238E27FC236}">
                <a16:creationId xmlns:a16="http://schemas.microsoft.com/office/drawing/2014/main" id="{FD7F0CF6-8FAD-579C-3A9D-68F2E125FA2D}"/>
              </a:ext>
            </a:extLst>
          </p:cNvPr>
          <p:cNvSpPr txBox="1">
            <a:spLocks/>
          </p:cNvSpPr>
          <p:nvPr/>
        </p:nvSpPr>
        <p:spPr>
          <a:xfrm>
            <a:off x="7272338" y="7432675"/>
            <a:ext cx="4067175" cy="1260475"/>
          </a:xfrm>
          <a:prstGeom prst="rect">
            <a:avLst/>
          </a:prstGeom>
        </p:spPr>
        <p:txBody>
          <a:bodyPr lIns="0" tIns="0" rIns="0" bIns="0" anchor="b">
            <a:normAutofit lnSpcReduction="10000"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20000" indent="-360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/>
              <a:t>REVIZE Směrnice</a:t>
            </a: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EDC4581E-F6BD-4D90-7407-67017C88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38" y="615950"/>
            <a:ext cx="15217775" cy="6604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dirty="0"/>
              <a:t>Návrh Revize Směrnice </a:t>
            </a:r>
          </a:p>
        </p:txBody>
      </p:sp>
      <p:sp>
        <p:nvSpPr>
          <p:cNvPr id="27" name="Zástupný symbol pro obsah 2">
            <a:extLst>
              <a:ext uri="{FF2B5EF4-FFF2-40B4-BE49-F238E27FC236}">
                <a16:creationId xmlns:a16="http://schemas.microsoft.com/office/drawing/2014/main" id="{BE7A6F01-81B9-5879-AFBB-6C8F283123F1}"/>
              </a:ext>
            </a:extLst>
          </p:cNvPr>
          <p:cNvSpPr txBox="1">
            <a:spLocks/>
          </p:cNvSpPr>
          <p:nvPr/>
        </p:nvSpPr>
        <p:spPr>
          <a:xfrm>
            <a:off x="12193588" y="1979613"/>
            <a:ext cx="11414125" cy="1074102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360000" indent="-3600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>
                <a:ea typeface="Times New Roman" panose="02020603050405020304" pitchFamily="18" charset="0"/>
              </a:rPr>
              <a:t>Ze zveřejněného návrhu je patrné rozšíření textu Směrnice</a:t>
            </a:r>
          </a:p>
          <a:p>
            <a:pPr marL="0" indent="0">
              <a:buFontTx/>
              <a:buNone/>
              <a:defRPr/>
            </a:pPr>
            <a:endParaRPr lang="cs-CZ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ea typeface="Times New Roman" panose="02020603050405020304" pitchFamily="18" charset="0"/>
              </a:rPr>
              <a:t>Jedná se velmi ambiciózní plán zejména s ohledem na navržené lhůty pro implementaci</a:t>
            </a:r>
          </a:p>
          <a:p>
            <a:pPr>
              <a:defRPr/>
            </a:pPr>
            <a:endParaRPr lang="cs-CZ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ea typeface="Times New Roman" panose="02020603050405020304" pitchFamily="18" charset="0"/>
              </a:rPr>
              <a:t>Kromě ochrany životního prostředí je zmíněna i ochrana veřejného zdraví, snížení emisí skleníkových plynů, zlepšení správy</a:t>
            </a:r>
            <a:br>
              <a:rPr lang="cs-CZ" dirty="0">
                <a:ea typeface="Times New Roman" panose="02020603050405020304" pitchFamily="18" charset="0"/>
              </a:rPr>
            </a:br>
            <a:r>
              <a:rPr lang="cs-CZ" dirty="0">
                <a:ea typeface="Times New Roman" panose="02020603050405020304" pitchFamily="18" charset="0"/>
              </a:rPr>
              <a:t>a transparentnosti (vodního) sektoru, lepší přístup k hygienickým zařízením a sledování odpadních vod</a:t>
            </a:r>
          </a:p>
          <a:p>
            <a:pPr marL="0" indent="0">
              <a:buFontTx/>
              <a:buNone/>
              <a:defRPr/>
            </a:pPr>
            <a:endParaRPr lang="cs-CZ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ea typeface="Times New Roman" panose="02020603050405020304" pitchFamily="18" charset="0"/>
              </a:rPr>
              <a:t>Směrnice zavádí řadu nových pojmů a problematik, například:</a:t>
            </a:r>
          </a:p>
          <a:p>
            <a:pPr lvl="1">
              <a:defRPr/>
            </a:pPr>
            <a:r>
              <a:rPr lang="cs-CZ" dirty="0">
                <a:ea typeface="Times New Roman" panose="02020603050405020304" pitchFamily="18" charset="0"/>
              </a:rPr>
              <a:t>srážkový odtok z urbanizovaných území</a:t>
            </a:r>
          </a:p>
          <a:p>
            <a:pPr lvl="1">
              <a:defRPr/>
            </a:pPr>
            <a:r>
              <a:rPr lang="cs-CZ" dirty="0">
                <a:ea typeface="Times New Roman" panose="02020603050405020304" pitchFamily="18" charset="0"/>
              </a:rPr>
              <a:t>přepady srážkových vod</a:t>
            </a:r>
          </a:p>
          <a:p>
            <a:pPr lvl="1">
              <a:defRPr/>
            </a:pPr>
            <a:r>
              <a:rPr lang="cs-CZ" dirty="0">
                <a:ea typeface="Times New Roman" panose="02020603050405020304" pitchFamily="18" charset="0"/>
              </a:rPr>
              <a:t>jednotné a oddílné kanalizace</a:t>
            </a:r>
          </a:p>
          <a:p>
            <a:pPr lvl="1">
              <a:defRPr/>
            </a:pPr>
            <a:r>
              <a:rPr lang="cs-CZ" dirty="0">
                <a:ea typeface="Times New Roman" panose="02020603050405020304" pitchFamily="18" charset="0"/>
              </a:rPr>
              <a:t>terciární a kvartérní čištění</a:t>
            </a:r>
          </a:p>
          <a:p>
            <a:pPr lvl="1">
              <a:defRPr/>
            </a:pPr>
            <a:r>
              <a:rPr lang="cs-CZ" dirty="0">
                <a:ea typeface="Times New Roman" panose="02020603050405020304" pitchFamily="18" charset="0"/>
              </a:rPr>
              <a:t>mikropolutanty</a:t>
            </a:r>
          </a:p>
          <a:p>
            <a:pPr lvl="1">
              <a:defRPr/>
            </a:pPr>
            <a:r>
              <a:rPr lang="cs-CZ" dirty="0">
                <a:ea typeface="Times New Roman" panose="02020603050405020304" pitchFamily="18" charset="0"/>
              </a:rPr>
              <a:t>sanitace, antimikrobiální rezistence a řadu dalších.</a:t>
            </a:r>
          </a:p>
          <a:p>
            <a:pPr marL="360000" lvl="1" indent="0">
              <a:buFontTx/>
              <a:buNone/>
              <a:defRPr/>
            </a:pPr>
            <a:endParaRPr lang="cs-CZ" sz="3200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ea typeface="Times New Roman" panose="02020603050405020304" pitchFamily="18" charset="0"/>
              </a:rPr>
              <a:t>Evropská komise žádá v návrhu textu pravomoc pro vydání celkem 16 předpisů</a:t>
            </a:r>
          </a:p>
          <a:p>
            <a:pPr marL="360000" lvl="1" indent="0">
              <a:buFontTx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582AD0FA-B8CC-FD2E-F0B1-4CA015BA6D6D}"/>
              </a:ext>
            </a:extLst>
          </p:cNvPr>
          <p:cNvSpPr txBox="1"/>
          <p:nvPr/>
        </p:nvSpPr>
        <p:spPr>
          <a:xfrm>
            <a:off x="1257300" y="803275"/>
            <a:ext cx="12192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cap="all" dirty="0">
                <a:solidFill>
                  <a:srgbClr val="0070C0"/>
                </a:solidFill>
                <a:ea typeface="+mj-ea"/>
              </a:rPr>
              <a:t>Ú</a:t>
            </a:r>
            <a:r>
              <a:rPr lang="pl-PL" sz="4400" b="1" dirty="0">
                <a:solidFill>
                  <a:srgbClr val="0070C0"/>
                </a:solidFill>
                <a:ea typeface="+mj-ea"/>
              </a:rPr>
              <a:t>vod</a:t>
            </a:r>
            <a:r>
              <a:rPr lang="pl-PL" sz="44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pl-PL" sz="44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cs-CZ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AB3816E-2B03-D3F8-BFBA-90A5ED2E909D}"/>
              </a:ext>
            </a:extLst>
          </p:cNvPr>
          <p:cNvSpPr txBox="1"/>
          <p:nvPr/>
        </p:nvSpPr>
        <p:spPr>
          <a:xfrm>
            <a:off x="738188" y="2119313"/>
            <a:ext cx="18976975" cy="7697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cs-CZ" sz="4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s-CZ" sz="4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Ministerstvo zemědělství (MZe) je vrchním orgánem dozoru nad uplatňováním zákona o vodovodech a kanalizacích pro veřejnou potřebu. V působnosti MZe je mimo jiné regulace oboru vodovodů </a:t>
            </a:r>
            <a:br>
              <a:rPr lang="cs-CZ" sz="4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kanalizací.</a:t>
            </a:r>
          </a:p>
          <a:p>
            <a:pPr marL="571500" indent="-571500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s-CZ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s-CZ" sz="4400" b="1" dirty="0">
                <a:solidFill>
                  <a:srgbClr val="002060"/>
                </a:solidFill>
                <a:ea typeface="Calibri" panose="020F0502020204030204" pitchFamily="34" charset="0"/>
              </a:rPr>
              <a:t>Obor vodovodů a kanalizací pro veřejnou potřebu (dále jen „VaK“)                              je pevnou součástí vodního hospodářství v zemi a dotýká se přímo či nepřímo každého obyvatele.</a:t>
            </a:r>
          </a:p>
          <a:p>
            <a:pPr marL="571500" indent="-5715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s-CZ" sz="4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9EAB1-6DBB-CF82-F990-1DB97747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608013"/>
            <a:ext cx="22215475" cy="12239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dirty="0"/>
              <a:t>přehled implementačních lhůt dle jednotlivých oblastí a cílů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B273752-9B5E-0439-A38D-0975767E799B}"/>
              </a:ext>
            </a:extLst>
          </p:cNvPr>
          <p:cNvGraphicFramePr>
            <a:graphicFrameLocks noGrp="1"/>
          </p:cNvGraphicFramePr>
          <p:nvPr/>
        </p:nvGraphicFramePr>
        <p:xfrm>
          <a:off x="1192213" y="1371600"/>
          <a:ext cx="22247225" cy="11744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2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223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2025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2030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2035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2040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79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Odlehčení přívalových vod a městský srážkový odtok (dešťové vody)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 Zavedeno monitorování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Integrované plány pro aglomerace &gt; 100 tis. PE + označení ohrožených oblastí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Integrované plány pro ohrožené aglomerace od </a:t>
                      </a:r>
                      <a:br>
                        <a:rPr lang="cs-CZ" sz="2800" dirty="0">
                          <a:effectLst/>
                          <a:latin typeface="+mn-lt"/>
                        </a:rPr>
                      </a:br>
                      <a:r>
                        <a:rPr lang="cs-CZ" sz="2800" dirty="0">
                          <a:effectLst/>
                          <a:latin typeface="+mn-lt"/>
                        </a:rPr>
                        <a:t>10 do 100 tis. PE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Orientační cíl EU platný pro všechny aglomerace </a:t>
                      </a:r>
                      <a:br>
                        <a:rPr lang="cs-CZ" sz="2800" dirty="0">
                          <a:effectLst/>
                          <a:latin typeface="+mn-lt"/>
                        </a:rPr>
                      </a:br>
                      <a:r>
                        <a:rPr lang="cs-CZ" sz="2800" dirty="0">
                          <a:effectLst/>
                          <a:latin typeface="+mn-lt"/>
                        </a:rPr>
                        <a:t>&gt; 10 tis. PE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12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Individuální nebo jiné vhodné systémy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Pravidelná inspekce ve všech členských státech + podávání zpráv členskými státy s vysokým počtem individuálních nebo jiných vhodných systémů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Normy EU pro individuální nebo jiné vhodné systémy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 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 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5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Malé aglomerace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Nové prahové hodnoty </a:t>
                      </a:r>
                      <a:br>
                        <a:rPr lang="cs-CZ" sz="2800" dirty="0">
                          <a:effectLst/>
                          <a:latin typeface="+mn-lt"/>
                        </a:rPr>
                      </a:br>
                      <a:r>
                        <a:rPr lang="cs-CZ" sz="2800" dirty="0">
                          <a:effectLst/>
                          <a:latin typeface="+mn-lt"/>
                        </a:rPr>
                        <a:t>1 000 PE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Všechny aglom. &gt; 1 000 PE splňující předpisy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 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 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690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Dusík a fosfor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Vymezení ohrožených oblastí (aglomerace od 10 do 100 tis. PE)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Průběžný cíl pro odstraňování dusíku/fosforu v zařízeních &gt; 100 tis. PE + nové normy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Odstraňování dusíku/fosforu ve všech zařízeních </a:t>
                      </a:r>
                      <a:br>
                        <a:rPr lang="cs-CZ" sz="2800" dirty="0">
                          <a:effectLst/>
                          <a:latin typeface="+mn-lt"/>
                        </a:rPr>
                      </a:br>
                      <a:r>
                        <a:rPr lang="cs-CZ" sz="2800" dirty="0">
                          <a:effectLst/>
                          <a:latin typeface="+mn-lt"/>
                        </a:rPr>
                        <a:t>nad 100 tis. PE + průběžný cíl pro ohrožené oblasti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Odstraňování dusíku/fosforu zavedeno ve všech ohrožených oblastech </a:t>
                      </a:r>
                      <a:br>
                        <a:rPr lang="cs-CZ" sz="2800" dirty="0">
                          <a:effectLst/>
                          <a:latin typeface="+mn-lt"/>
                        </a:rPr>
                      </a:br>
                      <a:r>
                        <a:rPr lang="cs-CZ" sz="2800" dirty="0">
                          <a:effectLst/>
                          <a:latin typeface="+mn-lt"/>
                        </a:rPr>
                        <a:t>(od 10 do 100 tis. PE)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690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Mikropolutanty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Zavedení systémů rozšířené odpovědnosti výrobce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Vymezeny ohrožené oblasti (10 až 100 tis. PE) + průběžný cíl pro zařízení nad 100 tis. PE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Všechna zařízení &gt; 100 tis. PE vybavena + průběžné cíle pro ohrožené oblasti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Všechna zařízení v ohrožených oblastech vybavena pokročilým čištěním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779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Energie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Energetické audity zařízení nad 100 tis. PE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Audity všech zařízení nad </a:t>
                      </a:r>
                      <a:br>
                        <a:rPr lang="cs-CZ" sz="2800" dirty="0">
                          <a:effectLst/>
                          <a:latin typeface="+mn-lt"/>
                        </a:rPr>
                      </a:br>
                      <a:r>
                        <a:rPr lang="cs-CZ" sz="2800" dirty="0">
                          <a:effectLst/>
                          <a:latin typeface="+mn-lt"/>
                        </a:rPr>
                        <a:t>10 tis. PE + průběžný cíl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Průběžný cíl pro energetickou neutralitu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800" dirty="0">
                          <a:effectLst/>
                          <a:latin typeface="+mn-lt"/>
                        </a:rPr>
                        <a:t>Energetická neutralita a související snížení emisí skleníkových plynů splněny </a:t>
                      </a:r>
                      <a:endParaRPr lang="cs-CZ" sz="2800" dirty="0">
                        <a:solidFill>
                          <a:srgbClr val="28272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71752" marB="7175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A5508FF-F2CF-0C21-7C85-11620E3F284D}"/>
              </a:ext>
            </a:extLst>
          </p:cNvPr>
          <p:cNvSpPr txBox="1"/>
          <p:nvPr/>
        </p:nvSpPr>
        <p:spPr>
          <a:xfrm>
            <a:off x="2024063" y="825500"/>
            <a:ext cx="12192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4800" b="1" cap="all" dirty="0">
                <a:solidFill>
                  <a:srgbClr val="29B4E9"/>
                </a:solidFill>
                <a:latin typeface="Gill Sans MT"/>
                <a:ea typeface="+mj-ea"/>
                <a:cs typeface="+mj-cs"/>
              </a:rPr>
              <a:t>Postoj ČR k REVIZI Směrnice</a:t>
            </a:r>
            <a:endParaRPr lang="cs-CZ" dirty="0"/>
          </a:p>
        </p:txBody>
      </p:sp>
      <p:sp>
        <p:nvSpPr>
          <p:cNvPr id="44035" name="TextovéPole 6">
            <a:extLst>
              <a:ext uri="{FF2B5EF4-FFF2-40B4-BE49-F238E27FC236}">
                <a16:creationId xmlns:a16="http://schemas.microsoft.com/office/drawing/2014/main" id="{C73085BF-ABD0-B92C-6D89-FC0CEF02E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1655763"/>
            <a:ext cx="23229887" cy="1172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3600"/>
              <a:t>Většina ČS v obecné rovině podporují návrh revize směrnice a jeho přijetí považují za přínosný pro další zlepšení kvality a ochrany vod.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3600"/>
              <a:t>ČR je připravena prostřednictvím gestorů (ministerstvo zemědělství a ministerstvo životního prostředí) k aktivní a konstruktivní účasti na procesu vyjednávání revize směrnice. </a:t>
            </a:r>
            <a:br>
              <a:rPr lang="cs-CZ" altLang="cs-CZ" sz="3600"/>
            </a:br>
            <a:r>
              <a:rPr lang="cs-CZ" altLang="cs-CZ" sz="3600">
                <a:solidFill>
                  <a:srgbClr val="FF0000"/>
                </a:solidFill>
              </a:rPr>
              <a:t>Cíle revize směrnice vnímáme jako příležitost, ale……!!!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3600"/>
              <a:t>Považujeme značnou část návrhu za poměrně ambiciózní a máme obavy z některých nových a rozšíření stávajících ustanovení. </a:t>
            </a:r>
            <a:r>
              <a:rPr lang="cs-CZ" altLang="cs-CZ" sz="3600">
                <a:solidFill>
                  <a:srgbClr val="FF0000"/>
                </a:solidFill>
              </a:rPr>
              <a:t>Ambicióznost návrhu je nejenom ve vysokých investičních a provozních nákladech</a:t>
            </a:r>
            <a:r>
              <a:rPr lang="cs-CZ" altLang="cs-CZ" sz="3600"/>
              <a:t>, které jsou ze strany EK značně podhodnoceny a uplatnění všech navrhovaných opatření bude vyžadovat značné finanční náklady,  </a:t>
            </a:r>
            <a:r>
              <a:rPr lang="cs-CZ" altLang="cs-CZ" sz="3600">
                <a:solidFill>
                  <a:srgbClr val="FF0000"/>
                </a:solidFill>
              </a:rPr>
              <a:t>ale také ve velmi krátkých lhůtách k jejich implementaci</a:t>
            </a:r>
            <a:r>
              <a:rPr lang="cs-CZ" altLang="cs-CZ" sz="3600"/>
              <a:t>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3600"/>
              <a:t>ČR bude mít v porovnání s ostatními zeměmi velmi vysoký počet dalších aglomerací spadajících pod tuto směrnici (mezi 1000 až 2000 EO).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3600"/>
              <a:t>Nejednoznačnost návrhu (snaha o definování některých termínů, které nepřináší posun k lepšímu).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3600"/>
              <a:t>Plánovaný vysoký počet delegovaných aktů.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3600"/>
              <a:t>Protichůdnost některých návrhů – dosažení energetické neutrality, ale přitom zvýšené energetické nároky pro dosažení velmi zpřísněných parametrů vypouštění.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3600"/>
              <a:t>K zamyšlení a možnému přehodnocení určitě patří zpřísnění parametru N, zde je nejistota, zda vynaložené investiční a provozní náklady budou odpovídat výslednému efektu na ŽP (kromě neúměrných investičních nákladů hrozí i nerealizovatelnost kvůli nedostatečnému prostoru k rozšíření stávajících ČOV).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3600"/>
              <a:t>Je tedy potřeba bavit se též o možném adekvátním </a:t>
            </a:r>
            <a:r>
              <a:rPr lang="cs-CZ" altLang="cs-CZ" sz="3600">
                <a:solidFill>
                  <a:srgbClr val="FF0000"/>
                </a:solidFill>
              </a:rPr>
              <a:t>kofinancování ze strany EU </a:t>
            </a:r>
            <a:r>
              <a:rPr lang="cs-CZ" altLang="cs-CZ" sz="3600"/>
              <a:t>a zreálnění navrhovaných termínů implementace, případně vyjednání individuálních přechodných období </a:t>
            </a:r>
            <a:br>
              <a:rPr lang="cs-CZ" altLang="cs-CZ" sz="3600"/>
            </a:br>
            <a:r>
              <a:rPr lang="cs-CZ" altLang="cs-CZ" sz="3600"/>
              <a:t>v závislosti na stavu a možnostech v jednotlivých členských státech.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98DC2-B40B-4115-757A-82A0944D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3" y="1979613"/>
            <a:ext cx="4967287" cy="197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002060"/>
                </a:solidFill>
              </a:rPr>
              <a:t>Vybrané VÝSTUPY z ČINNOSTÍ MZe</a:t>
            </a:r>
          </a:p>
        </p:txBody>
      </p:sp>
      <p:sp>
        <p:nvSpPr>
          <p:cNvPr id="45059" name="Zástupný symbol pro text 3">
            <a:extLst>
              <a:ext uri="{FF2B5EF4-FFF2-40B4-BE49-F238E27FC236}">
                <a16:creationId xmlns:a16="http://schemas.microsoft.com/office/drawing/2014/main" id="{1B3986D4-4E1B-CBC2-610B-67F94B9531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9363" y="4248150"/>
            <a:ext cx="4967287" cy="82105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Webové stránky věnované vodovodům a kanalizacím.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>
                <a:hlinkClick r:id="rId3"/>
              </a:rPr>
              <a:t>http://eagri.cz/public/web/mze/voda/vodovody-a-kanalizace/</a:t>
            </a:r>
            <a:endParaRPr lang="cs-CZ" altLang="cs-CZ"/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pic>
        <p:nvPicPr>
          <p:cNvPr id="45060" name="Zástupný symbol pro obrázek 3">
            <a:extLst>
              <a:ext uri="{FF2B5EF4-FFF2-40B4-BE49-F238E27FC236}">
                <a16:creationId xmlns:a16="http://schemas.microsoft.com/office/drawing/2014/main" id="{056D6888-A542-8809-7829-0CB23433142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r="9256"/>
          <a:stretch>
            <a:fillRect/>
          </a:stretch>
        </p:blipFill>
        <p:spPr>
          <a:xfrm>
            <a:off x="7239000" y="457200"/>
            <a:ext cx="16690975" cy="12801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F02B2-A692-DD5A-72BC-FB050399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8" y="638175"/>
            <a:ext cx="218821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Vybrané VÝSTUPY z ČINNOSTÍ </a:t>
            </a:r>
            <a:r>
              <a:rPr lang="cs-CZ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r>
              <a:rPr lang="cs-CZ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11D9D8FA-4BB6-11CB-E47B-8E2D85D45E0B}"/>
              </a:ext>
            </a:extLst>
          </p:cNvPr>
          <p:cNvSpPr txBox="1">
            <a:spLocks/>
          </p:cNvSpPr>
          <p:nvPr/>
        </p:nvSpPr>
        <p:spPr bwMode="auto">
          <a:xfrm>
            <a:off x="836613" y="1646238"/>
            <a:ext cx="21882100" cy="114315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58775" indent="-358775"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191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079500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439863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798638" indent="-358775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2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Výklady k ZVK  </a:t>
            </a:r>
            <a:endParaRPr lang="cs-CZ" altLang="cs-CZ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Každoroční publikace Vodovody, kanalizace ČR, ekonomika, ceny, informace. </a:t>
            </a:r>
          </a:p>
          <a:p>
            <a:pPr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Zprávy o výkonu kontrolní činnosti nad vlastníky a provozovateli VaK  od r. 2016</a:t>
            </a:r>
          </a:p>
          <a:p>
            <a:pPr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Zprávy z benchmarkingu vlastníků a provozovatelů VaK od r. 2015,</a:t>
            </a:r>
          </a:p>
          <a:p>
            <a:pPr marL="358780" indent="-358780"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Tx/>
              <a:buNone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 (včetně seskupených dat v Excelu, samostatně pro vodovody a samostatně pro kanalizace)</a:t>
            </a:r>
          </a:p>
          <a:p>
            <a:pPr marL="358780" indent="-358780"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Tx/>
              <a:buNone/>
              <a:defRPr/>
            </a:pPr>
            <a:endParaRPr lang="cs-CZ" altLang="cs-CZ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Od ledna 2022 uveřejněna na webu MZE aktualizovaná prezentace dat sektoru VaK.</a:t>
            </a:r>
          </a:p>
          <a:p>
            <a:pPr marL="0" indent="0"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Tx/>
              <a:buNone/>
              <a:defRPr/>
            </a:pPr>
            <a:endParaRPr lang="cs-CZ" altLang="cs-CZ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endParaRPr lang="cs-CZ" altLang="cs-CZ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endParaRPr lang="cs-CZ" altLang="cs-CZ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Tx/>
              <a:buNone/>
              <a:defRPr/>
            </a:pPr>
            <a:r>
              <a:rPr lang="cs-CZ" altLang="cs-CZ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cs-CZ" altLang="cs-CZ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000" b="1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Výstupy z činnosti Výboru VaK,</a:t>
            </a:r>
          </a:p>
          <a:p>
            <a:pPr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4000" b="1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Každoroční zpráva o stavu vodního hospodářství ČR zpracovávaná ve spolupráci resortů Ministerstva zemědělství a Ministerstva životního prostředí,</a:t>
            </a:r>
          </a:p>
          <a:p>
            <a:pPr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 typeface="Wingdings" panose="05000000000000000000" pitchFamily="2" charset="2"/>
              <a:buChar char="ü"/>
              <a:defRPr/>
            </a:pPr>
            <a:endParaRPr lang="cs-CZ" altLang="cs-CZ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marL="358780" indent="-358780"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Tx/>
              <a:buChar char="•"/>
              <a:defRPr/>
            </a:pPr>
            <a:endParaRPr lang="cs-CZ" altLang="cs-CZ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marL="358780" indent="-358780"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Tx/>
              <a:buChar char="•"/>
              <a:defRPr/>
            </a:pPr>
            <a:endParaRPr lang="cs-CZ" altLang="cs-CZ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marL="358780" indent="-358780"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 typeface="Wingdings" panose="05000000000000000000" pitchFamily="2" charset="2"/>
              <a:buChar char="§"/>
              <a:defRPr/>
            </a:pPr>
            <a:endParaRPr lang="cs-CZ" altLang="cs-CZ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marL="358780" indent="-358780" algn="just" defTabSz="1828823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A99"/>
              </a:buClr>
              <a:buFont typeface="Wingdings" panose="05000000000000000000" pitchFamily="2" charset="2"/>
              <a:buChar char="§"/>
              <a:defRPr/>
            </a:pPr>
            <a:endParaRPr lang="cs-CZ" altLang="cs-CZ" sz="40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7108" name="Obrázek 3" descr="Obsah obrázku logo, Písmo, Grafika, Elektricky modrá&#10;&#10;Popis byl vytvořen automaticky">
            <a:extLst>
              <a:ext uri="{FF2B5EF4-FFF2-40B4-BE49-F238E27FC236}">
                <a16:creationId xmlns:a16="http://schemas.microsoft.com/office/drawing/2014/main" id="{01814400-4674-0980-7021-0FD41897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7361238"/>
            <a:ext cx="3530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7CAE8-69D3-0E68-AA46-ECE7B3A3B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0088" y="4338638"/>
            <a:ext cx="7815262" cy="3781425"/>
          </a:xfrm>
        </p:spPr>
        <p:txBody>
          <a:bodyPr/>
          <a:lstStyle/>
          <a:p>
            <a:pPr defTabSz="1828335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002060"/>
                </a:solidFill>
              </a:rPr>
              <a:t>Děkuji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ZA POZORNOST</a:t>
            </a:r>
          </a:p>
        </p:txBody>
      </p:sp>
      <p:sp>
        <p:nvSpPr>
          <p:cNvPr id="48131" name="Podnadpis 2">
            <a:extLst>
              <a:ext uri="{FF2B5EF4-FFF2-40B4-BE49-F238E27FC236}">
                <a16:creationId xmlns:a16="http://schemas.microsoft.com/office/drawing/2014/main" id="{58D9B225-4560-EF2A-9528-A69149E9A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1825" y="8120063"/>
            <a:ext cx="12963525" cy="1257300"/>
          </a:xfrm>
        </p:spPr>
        <p:txBody>
          <a:bodyPr/>
          <a:lstStyle/>
          <a:p>
            <a:pPr eaLnBrk="1" hangingPunct="1"/>
            <a:r>
              <a:rPr lang="cs-CZ" altLang="cs-CZ"/>
              <a:t>Kontakty:  Ing.  Radek Hospodka, radek.hospodka@mze.cz</a:t>
            </a:r>
          </a:p>
          <a:p>
            <a:pPr eaLnBrk="1" hangingPunct="1"/>
            <a:r>
              <a:rPr lang="cs-CZ" altLang="cs-CZ"/>
              <a:t>Autor fotografií: Fotografie použité na základě licence od Shutterstock.com                                        </a:t>
            </a:r>
          </a:p>
        </p:txBody>
      </p:sp>
      <p:cxnSp>
        <p:nvCxnSpPr>
          <p:cNvPr id="7" name="Zelená horizontální linka">
            <a:extLst>
              <a:ext uri="{FF2B5EF4-FFF2-40B4-BE49-F238E27FC236}">
                <a16:creationId xmlns:a16="http://schemas.microsoft.com/office/drawing/2014/main" id="{27D6D404-F7C6-8384-E01C-7079673B9CA3}"/>
              </a:ext>
            </a:extLst>
          </p:cNvPr>
          <p:cNvCxnSpPr/>
          <p:nvPr/>
        </p:nvCxnSpPr>
        <p:spPr>
          <a:xfrm>
            <a:off x="5711825" y="8064500"/>
            <a:ext cx="1296352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vislá linka">
            <a:extLst>
              <a:ext uri="{FF2B5EF4-FFF2-40B4-BE49-F238E27FC236}">
                <a16:creationId xmlns:a16="http://schemas.microsoft.com/office/drawing/2014/main" id="{0793DE0F-73AC-3668-2058-F1836A44F159}"/>
              </a:ext>
            </a:extLst>
          </p:cNvPr>
          <p:cNvCxnSpPr/>
          <p:nvPr/>
        </p:nvCxnSpPr>
        <p:spPr>
          <a:xfrm>
            <a:off x="10326688" y="5084763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4" name="Logo MZe">
            <a:extLst>
              <a:ext uri="{FF2B5EF4-FFF2-40B4-BE49-F238E27FC236}">
                <a16:creationId xmlns:a16="http://schemas.microsoft.com/office/drawing/2014/main" id="{0951FFDC-0D53-C23F-6E26-9A1CF13A8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5549900"/>
            <a:ext cx="31321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6B217-F637-CE7E-E3F5-5B675758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401763"/>
            <a:ext cx="21890038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pohled na rozsah infrastrukturního majetku VaK v ČR  </a:t>
            </a:r>
            <a:endParaRPr lang="cs-CZ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Obdélník 8">
            <a:extLst>
              <a:ext uri="{FF2B5EF4-FFF2-40B4-BE49-F238E27FC236}">
                <a16:creationId xmlns:a16="http://schemas.microsoft.com/office/drawing/2014/main" id="{F68B770B-0FA2-0A68-B06D-6F721F9CD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624138"/>
            <a:ext cx="222329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>
            <a:spAutoFit/>
          </a:bodyPr>
          <a:lstStyle>
            <a:lvl1pPr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87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87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87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87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338"/>
              </a:spcBef>
              <a:buClr>
                <a:srgbClr val="004A99"/>
              </a:buClr>
            </a:pPr>
            <a:r>
              <a:rPr lang="cs-CZ" altLang="cs-CZ" sz="4000" b="1">
                <a:solidFill>
                  <a:srgbClr val="002060"/>
                </a:solidFill>
              </a:rPr>
              <a:t>Vývoj infrastrukturního majetku VaK v délkách (km) a počtech v uvedených skupinách majetků v letech 1990 - 2021 (Pramen: MZe)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B117A569-B406-DFC8-C756-6C044086675C}"/>
              </a:ext>
            </a:extLst>
          </p:cNvPr>
          <p:cNvGraphicFramePr>
            <a:graphicFrameLocks noGrp="1"/>
          </p:cNvGraphicFramePr>
          <p:nvPr/>
        </p:nvGraphicFramePr>
        <p:xfrm>
          <a:off x="1079500" y="4514850"/>
          <a:ext cx="20948650" cy="404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2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8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7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98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8737">
                <a:tc>
                  <a:txBody>
                    <a:bodyPr/>
                    <a:lstStyle/>
                    <a:p>
                      <a:endParaRPr lang="cs-CZ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algn="ctr"/>
                      <a:endParaRPr lang="cs-CZ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změny mezi                    r. 1990 - 2021 </a:t>
                      </a:r>
                    </a:p>
                  </a:txBody>
                  <a:tcPr marL="91444" marR="91444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325">
                <a:tc>
                  <a:txBody>
                    <a:bodyPr/>
                    <a:lstStyle/>
                    <a:p>
                      <a:r>
                        <a:rPr lang="cs-CZ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Vodovodní řady (km)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44 907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53 288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73 448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80 912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81 379</a:t>
                      </a: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+ 81</a:t>
                      </a:r>
                    </a:p>
                  </a:txBody>
                  <a:tcPr marL="91444" marR="91444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37">
                <a:tc>
                  <a:txBody>
                    <a:bodyPr/>
                    <a:lstStyle/>
                    <a:p>
                      <a:r>
                        <a:rPr lang="cs-CZ" sz="3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Kanalizační stoky (km)</a:t>
                      </a:r>
                      <a:endParaRPr lang="cs-CZ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17 495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21 615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40 902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52 067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52 690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+ 201 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325">
                <a:tc>
                  <a:txBody>
                    <a:bodyPr/>
                    <a:lstStyle/>
                    <a:p>
                      <a:r>
                        <a:rPr lang="cs-CZ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ČOV (ks)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1 055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2 188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3 288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3 340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+ 433 </a:t>
                      </a:r>
                    </a:p>
                  </a:txBody>
                  <a:tcPr marL="91444" marR="91444" marT="45718" marB="4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74" name="Obdélník 7">
            <a:extLst>
              <a:ext uri="{FF2B5EF4-FFF2-40B4-BE49-F238E27FC236}">
                <a16:creationId xmlns:a16="http://schemas.microsoft.com/office/drawing/2014/main" id="{4510DA8A-14A9-25EE-ED96-E0A17860E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8824913"/>
            <a:ext cx="189547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87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87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87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87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338"/>
              </a:spcBef>
              <a:buClr>
                <a:srgbClr val="004A99"/>
              </a:buClr>
            </a:pPr>
            <a:r>
              <a:rPr lang="cs-CZ" altLang="cs-CZ" sz="4000" b="1">
                <a:solidFill>
                  <a:srgbClr val="002060"/>
                </a:solidFill>
              </a:rPr>
              <a:t>Pozn.                                                                                                                                                                   V letech 1990, 2000 se jednalo o údaje za hlavní provozovatele.                                                             Pro zajímavost: Podle údajů ze Zdravotní ročenky Československa za r. 1938 bylo na území Čech a Moravy celkem 12 624 km potrubí uloženého v obecních vodovodech.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4D000-D881-02D0-11C5-9B6AD71F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401763"/>
            <a:ext cx="21890038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Obdélník 8">
            <a:extLst>
              <a:ext uri="{FF2B5EF4-FFF2-40B4-BE49-F238E27FC236}">
                <a16:creationId xmlns:a16="http://schemas.microsoft.com/office/drawing/2014/main" id="{B0DBD221-5D01-84AB-BDF4-EE14A01D0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1401763"/>
            <a:ext cx="22234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>
            <a:spAutoFit/>
          </a:bodyPr>
          <a:lstStyle>
            <a:lvl1pPr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876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87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87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87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87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338"/>
              </a:spcBef>
              <a:buClr>
                <a:srgbClr val="004A99"/>
              </a:buClr>
            </a:pPr>
            <a:r>
              <a:rPr lang="cs-CZ" altLang="cs-CZ" sz="4000" b="1">
                <a:solidFill>
                  <a:srgbClr val="002060"/>
                </a:solidFill>
              </a:rPr>
              <a:t>Meziroční přírůstky délek vodovodních řadů, kanalizačních stok a kusů objektů ČOV                    v uvedených mezidobí kalendářních let. (Pramen: MZe)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F231F0F1-D3D1-C2E0-A601-E90A9CBF7B6E}"/>
              </a:ext>
            </a:extLst>
          </p:cNvPr>
          <p:cNvGraphicFramePr>
            <a:graphicFrameLocks noGrp="1"/>
          </p:cNvGraphicFramePr>
          <p:nvPr/>
        </p:nvGraphicFramePr>
        <p:xfrm>
          <a:off x="735013" y="3695700"/>
          <a:ext cx="2094865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1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19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291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77186">
                <a:tc>
                  <a:txBody>
                    <a:bodyPr/>
                    <a:lstStyle/>
                    <a:p>
                      <a:endParaRPr lang="cs-CZ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2014-15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2015-16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2016-17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2017-18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450">
                <a:tc>
                  <a:txBody>
                    <a:bodyPr/>
                    <a:lstStyle/>
                    <a:p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Vodovodní řady (km)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817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</a:t>
                      </a: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915">
                <a:tc>
                  <a:txBody>
                    <a:bodyPr/>
                    <a:lstStyle/>
                    <a:p>
                      <a:r>
                        <a:rPr lang="cs-CZ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Kanalizační stoky (km)</a:t>
                      </a:r>
                      <a:endParaRPr lang="cs-CZ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1 543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1 435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793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841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979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623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450">
                <a:tc>
                  <a:txBody>
                    <a:bodyPr/>
                    <a:lstStyle/>
                    <a:p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ČOV (ks)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1444" marR="91444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délník 2">
            <a:extLst>
              <a:ext uri="{FF2B5EF4-FFF2-40B4-BE49-F238E27FC236}">
                <a16:creationId xmlns:a16="http://schemas.microsoft.com/office/drawing/2014/main" id="{D692F3A7-3607-19D3-5BA9-3ADC4C04B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609600"/>
            <a:ext cx="21890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52" tIns="121926" rIns="243852" bIns="121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400" b="1">
                <a:solidFill>
                  <a:srgbClr val="0070C0"/>
                </a:solidFill>
              </a:rPr>
              <a:t>Vývoj počtu vlastníků a provozovatelů VaK v ČR v letech                                                                         2010, 2015, 2020 a 2021, zdroj MZe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8E07B32-2129-3278-55E3-5869902DB6D4}"/>
              </a:ext>
            </a:extLst>
          </p:cNvPr>
          <p:cNvSpPr/>
          <p:nvPr/>
        </p:nvSpPr>
        <p:spPr>
          <a:xfrm>
            <a:off x="735013" y="5465763"/>
            <a:ext cx="22915562" cy="87106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684" indent="-358684" defTabSz="182833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sz="4000" b="1" dirty="0">
                <a:solidFill>
                  <a:srgbClr val="002060"/>
                </a:solidFill>
              </a:rPr>
              <a:t>Sektor VaK je v ČR charakteristický velkým počtem vlastníků a provozovatelů.</a:t>
            </a:r>
          </a:p>
          <a:p>
            <a:pPr defTabSz="18283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     Pozn. V ČR je 6 258 obcí ( z toho 608 měst a 228 městysů).</a:t>
            </a:r>
          </a:p>
          <a:p>
            <a:pPr defTabSz="18283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 sz="4000" b="1" dirty="0">
              <a:solidFill>
                <a:srgbClr val="002060"/>
              </a:solidFill>
            </a:endParaRPr>
          </a:p>
          <a:p>
            <a:pPr marL="571500" indent="-571500" defTabSz="182833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Nárůst počtu vlastníků a provozovatelů VaK je způsoben rozvojem infrastruktury VaK                       a rovněž zvýšeným dohledem.</a:t>
            </a:r>
          </a:p>
          <a:p>
            <a:pPr defTabSz="182833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sz="4000" b="1" dirty="0">
              <a:solidFill>
                <a:srgbClr val="002060"/>
              </a:solidFill>
            </a:endParaRPr>
          </a:p>
          <a:p>
            <a:pPr marL="358684" indent="-358684" defTabSz="182833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V oboru VaK dochází k velké koncentraci činností u největších provozovatelských subjektů.                         </a:t>
            </a:r>
          </a:p>
          <a:p>
            <a:pPr defTabSz="18283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   Např. skupina 50 největších provozovatelů vodovodů představovala v r. 2021 z hlediska    </a:t>
            </a:r>
          </a:p>
          <a:p>
            <a:pPr defTabSz="18283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   množství fakturované pitné vody konečným odběratelům cca 87 % z celkového evidovaného  </a:t>
            </a:r>
          </a:p>
          <a:p>
            <a:pPr defTabSz="18283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   množství fakturované vody v ČR. (U kanalizace se jedná cca o 74%)</a:t>
            </a:r>
          </a:p>
          <a:p>
            <a:pPr marL="358684" indent="-358684" defTabSz="182833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4000" b="1" dirty="0">
              <a:solidFill>
                <a:srgbClr val="002060"/>
              </a:solidFill>
            </a:endParaRPr>
          </a:p>
          <a:p>
            <a:pPr marL="358684" indent="-358684" defTabSz="182833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Na druhou stranu je zde velké množství obcí, které si zajišťují správu a provoz svým jménem a na vlastní odpovědnost.</a:t>
            </a:r>
          </a:p>
          <a:p>
            <a:pPr defTabSz="18283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A5344D7-0CF0-0C34-D881-31EB2AC94AE1}"/>
              </a:ext>
            </a:extLst>
          </p:cNvPr>
          <p:cNvGraphicFramePr>
            <a:graphicFrameLocks noGrp="1"/>
          </p:cNvGraphicFramePr>
          <p:nvPr/>
        </p:nvGraphicFramePr>
        <p:xfrm>
          <a:off x="1068388" y="2430463"/>
          <a:ext cx="18446750" cy="2816225"/>
        </p:xfrm>
        <a:graphic>
          <a:graphicData uri="http://schemas.openxmlformats.org/drawingml/2006/table">
            <a:tbl>
              <a:tblPr/>
              <a:tblGrid>
                <a:gridCol w="538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0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6325"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3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Vlastníci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7"/>
                    </a:solidFill>
                  </a:tcPr>
                </a:tc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5139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7"/>
                    </a:solidFill>
                  </a:tcPr>
                </a:tc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6433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7"/>
                    </a:solidFill>
                  </a:tcPr>
                </a:tc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7729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7"/>
                    </a:solidFill>
                  </a:tcPr>
                </a:tc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7 897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25"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Provozovatelé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FB"/>
                    </a:solidFill>
                  </a:tcPr>
                </a:tc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2222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FB"/>
                    </a:solidFill>
                  </a:tcPr>
                </a:tc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2745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FB"/>
                    </a:solidFill>
                  </a:tcPr>
                </a:tc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3041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FB"/>
                    </a:solidFill>
                  </a:tcPr>
                </a:tc>
                <a:tc>
                  <a:txBody>
                    <a:bodyPr/>
                    <a:lstStyle>
                      <a:lvl1pPr defTabSz="182880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1pPr>
                      <a:lvl2pPr marL="742950" indent="-28575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2pPr>
                      <a:lvl3pPr marL="11430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3pPr>
                      <a:lvl4pPr marL="16002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4pPr>
                      <a:lvl5pPr marL="2057400" indent="-228600" defTabSz="182880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5pPr>
                      <a:lvl6pPr marL="25146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6pPr>
                      <a:lvl7pPr marL="29718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7pPr>
                      <a:lvl8pPr marL="34290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8pPr>
                      <a:lvl9pPr marL="3886200" indent="-228600" defTabSz="1828800" fontAlgn="base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3 067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A2793024-0C03-D76E-072A-70AB4E5749FB}"/>
              </a:ext>
            </a:extLst>
          </p:cNvPr>
          <p:cNvSpPr txBox="1"/>
          <p:nvPr/>
        </p:nvSpPr>
        <p:spPr>
          <a:xfrm>
            <a:off x="1238250" y="898525"/>
            <a:ext cx="12192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br>
              <a:rPr lang="pl-PL" sz="44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cs-CZ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ovéPole 14">
            <a:extLst>
              <a:ext uri="{FF2B5EF4-FFF2-40B4-BE49-F238E27FC236}">
                <a16:creationId xmlns:a16="http://schemas.microsoft.com/office/drawing/2014/main" id="{39B5F5BF-66A2-9C34-9CD4-49BA91BE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119313"/>
            <a:ext cx="189769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Aft>
                <a:spcPts val="800"/>
              </a:spcAft>
            </a:pPr>
            <a:r>
              <a:rPr lang="cs-CZ" altLang="cs-CZ" sz="4400" b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altLang="cs-CZ" sz="4400" b="1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altLang="cs-CZ" sz="4400" b="1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altLang="cs-CZ" sz="44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altLang="cs-CZ" sz="4400" b="1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4" name="Obdélník 3">
            <a:extLst>
              <a:ext uri="{FF2B5EF4-FFF2-40B4-BE49-F238E27FC236}">
                <a16:creationId xmlns:a16="http://schemas.microsoft.com/office/drawing/2014/main" id="{1EF0E4B1-A7E4-1290-E012-BFB94EF51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50" y="958850"/>
            <a:ext cx="18221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400" b="1">
                <a:solidFill>
                  <a:srgbClr val="0070C0"/>
                </a:solidFill>
              </a:rPr>
              <a:t>Odboru hlavního regulátora a vrchního dohledu sektoru VaK v MZe </a:t>
            </a:r>
            <a:endParaRPr lang="cs-CZ" altLang="cs-CZ" sz="4400">
              <a:solidFill>
                <a:srgbClr val="0070C0"/>
              </a:solidFill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481250BB-4581-0C86-B8A3-35761B39C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724025"/>
            <a:ext cx="22772688" cy="82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1" hangingPunct="1"/>
            <a:r>
              <a:rPr lang="cs-CZ" altLang="cs-CZ" sz="4400" b="1">
                <a:solidFill>
                  <a:srgbClr val="002060"/>
                </a:solidFill>
                <a:cs typeface="Calibri" panose="020F0502020204030204" pitchFamily="34" charset="0"/>
              </a:rPr>
              <a:t>Mezi rozhodující činnosti odboru patří:</a:t>
            </a:r>
          </a:p>
          <a:p>
            <a:pPr algn="just" defTabSz="914400" eaLnBrk="1" hangingPunct="1"/>
            <a:r>
              <a:rPr lang="cs-CZ" altLang="cs-CZ" sz="4400" b="1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endParaRPr lang="cs-CZ" altLang="cs-CZ" sz="4400" b="1">
              <a:solidFill>
                <a:srgbClr val="002060"/>
              </a:solidFill>
            </a:endParaRPr>
          </a:p>
          <a:p>
            <a:pPr algn="just" defTabSz="914400">
              <a:buFont typeface="Arial" panose="020B0604020202020204" pitchFamily="34" charset="0"/>
              <a:buChar char="•"/>
            </a:pPr>
            <a:r>
              <a:rPr lang="cs-CZ" altLang="cs-CZ" sz="4400" b="1">
                <a:solidFill>
                  <a:srgbClr val="002060"/>
                </a:solidFill>
                <a:cs typeface="Calibri" panose="020F0502020204030204" pitchFamily="34" charset="0"/>
              </a:rPr>
              <a:t>výkon kontrolní činnosti a vrchního dohledu MZe,</a:t>
            </a:r>
            <a:endParaRPr lang="cs-CZ" altLang="cs-CZ" sz="4400" b="1">
              <a:solidFill>
                <a:srgbClr val="002060"/>
              </a:solidFill>
            </a:endParaRPr>
          </a:p>
          <a:p>
            <a:pPr algn="just" defTabSz="914400">
              <a:buFontTx/>
              <a:buChar char="•"/>
            </a:pPr>
            <a:r>
              <a:rPr lang="cs-CZ" altLang="cs-CZ" sz="4400" b="1">
                <a:solidFill>
                  <a:srgbClr val="002060"/>
                </a:solidFill>
                <a:cs typeface="Calibri" panose="020F0502020204030204" pitchFamily="34" charset="0"/>
              </a:rPr>
              <a:t>  řešení podnětů a jiných podání, zajištění případné koordinační role mezi jinými  </a:t>
            </a:r>
          </a:p>
          <a:p>
            <a:pPr algn="just" defTabSz="914400"/>
            <a:r>
              <a:rPr lang="cs-CZ" altLang="cs-CZ" sz="4400" b="1">
                <a:solidFill>
                  <a:srgbClr val="002060"/>
                </a:solidFill>
                <a:cs typeface="Calibri" panose="020F0502020204030204" pitchFamily="34" charset="0"/>
              </a:rPr>
              <a:t>   orgány vstupující do regulace oboru VaK, (zejména MF, MŽP, MZd, a jiné.)</a:t>
            </a:r>
            <a:endParaRPr lang="cs-CZ" altLang="cs-CZ" sz="4400" b="1">
              <a:solidFill>
                <a:srgbClr val="002060"/>
              </a:solidFill>
            </a:endParaRPr>
          </a:p>
          <a:p>
            <a:pPr algn="just" defTabSz="914400">
              <a:buFontTx/>
              <a:buChar char="•"/>
            </a:pPr>
            <a:r>
              <a:rPr lang="cs-CZ" altLang="cs-CZ" sz="4400" b="1">
                <a:solidFill>
                  <a:srgbClr val="002060"/>
                </a:solidFill>
                <a:cs typeface="Calibri" panose="020F0502020204030204" pitchFamily="34" charset="0"/>
              </a:rPr>
              <a:t>  posílení analytické činnosti v oboru VaK na základě sběru dat, tj. zejména   </a:t>
            </a:r>
          </a:p>
          <a:p>
            <a:pPr algn="just" defTabSz="914400"/>
            <a:r>
              <a:rPr lang="cs-CZ" altLang="cs-CZ" sz="4400" b="1">
                <a:solidFill>
                  <a:srgbClr val="002060"/>
                </a:solidFill>
                <a:cs typeface="Calibri" panose="020F0502020204030204" pitchFamily="34" charset="0"/>
              </a:rPr>
              <a:t>   vybraných údajů majetkové evidence (dále jen „VÚME“), vybraných údajů provozní </a:t>
            </a:r>
          </a:p>
          <a:p>
            <a:pPr algn="just" defTabSz="914400"/>
            <a:r>
              <a:rPr lang="cs-CZ" altLang="cs-CZ" sz="4400" b="1">
                <a:solidFill>
                  <a:srgbClr val="002060"/>
                </a:solidFill>
                <a:cs typeface="Calibri" panose="020F0502020204030204" pitchFamily="34" charset="0"/>
              </a:rPr>
              <a:t>   evidence (dále jen „VÚPE“) a dokladu Porovnání všech položek výpočtu   </a:t>
            </a:r>
          </a:p>
          <a:p>
            <a:pPr algn="just" defTabSz="914400"/>
            <a:r>
              <a:rPr lang="cs-CZ" altLang="cs-CZ" sz="4400" b="1">
                <a:solidFill>
                  <a:srgbClr val="002060"/>
                </a:solidFill>
                <a:cs typeface="Calibri" panose="020F0502020204030204" pitchFamily="34" charset="0"/>
              </a:rPr>
              <a:t>   (kalkulace) cen pro vodné a stočné za kalendářní rok a dosažené skutečnosti </a:t>
            </a:r>
          </a:p>
          <a:p>
            <a:pPr algn="just" defTabSz="914400"/>
            <a:r>
              <a:rPr lang="cs-CZ" altLang="cs-CZ" sz="4400" b="1">
                <a:solidFill>
                  <a:srgbClr val="002060"/>
                </a:solidFill>
                <a:cs typeface="Calibri" panose="020F0502020204030204" pitchFamily="34" charset="0"/>
              </a:rPr>
              <a:t>   v témže roce (dále jen „Porovnání),</a:t>
            </a:r>
            <a:endParaRPr lang="cs-CZ" altLang="cs-CZ" sz="4400" b="1">
              <a:solidFill>
                <a:srgbClr val="002060"/>
              </a:solidFill>
            </a:endParaRPr>
          </a:p>
          <a:p>
            <a:pPr algn="just" defTabSz="914400">
              <a:buFontTx/>
              <a:buChar char="•"/>
            </a:pPr>
            <a:r>
              <a:rPr lang="cs-CZ" altLang="cs-CZ" sz="4400" b="1">
                <a:solidFill>
                  <a:srgbClr val="002060"/>
                </a:solidFill>
                <a:cs typeface="Calibri" panose="020F0502020204030204" pitchFamily="34" charset="0"/>
              </a:rPr>
              <a:t>  zajištění přípravy jednání Výboru pro koordinaci regulace oboru VaK,</a:t>
            </a:r>
            <a:endParaRPr lang="cs-CZ" altLang="cs-CZ" sz="4400" b="1">
              <a:solidFill>
                <a:srgbClr val="002060"/>
              </a:solidFill>
            </a:endParaRPr>
          </a:p>
          <a:p>
            <a:pPr algn="just" defTabSz="914400">
              <a:buFontTx/>
              <a:buChar char="•"/>
            </a:pPr>
            <a:r>
              <a:rPr lang="cs-CZ" altLang="cs-CZ" sz="4400" b="1">
                <a:solidFill>
                  <a:srgbClr val="002060"/>
                </a:solidFill>
                <a:cs typeface="Calibri" panose="020F0502020204030204" pitchFamily="34" charset="0"/>
              </a:rPr>
              <a:t>  osvěta, informovanost a metodická pomoc.     </a:t>
            </a:r>
            <a:endParaRPr lang="cs-CZ" altLang="cs-CZ" sz="44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Zástupný symbol pro text 2">
            <a:extLst>
              <a:ext uri="{FF2B5EF4-FFF2-40B4-BE49-F238E27FC236}">
                <a16:creationId xmlns:a16="http://schemas.microsoft.com/office/drawing/2014/main" id="{185350F2-A389-4898-24BC-369392C21B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950" y="1392238"/>
            <a:ext cx="4572000" cy="1097121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cs-CZ" altLang="cs-CZ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v letech 2015 až 2022 MZe provedlo 240 kontrol přímo u vlastníků a provozovatelů VaK.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kontrolované subjekty pokrývají téměř 4,2 milionu odběratelů, což představuje přibližně 41,6 % trhu vodovodů a kanalizací v ČR. 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cs-CZ" altLang="cs-CZ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4">
            <a:extLst>
              <a:ext uri="{FF2B5EF4-FFF2-40B4-BE49-F238E27FC236}">
                <a16:creationId xmlns:a16="http://schemas.microsoft.com/office/drawing/2014/main" id="{87150E7F-B00E-C409-A6E4-AA3E6EDA0C37}"/>
              </a:ext>
            </a:extLst>
          </p:cNvPr>
          <p:cNvSpPr txBox="1">
            <a:spLocks/>
          </p:cNvSpPr>
          <p:nvPr/>
        </p:nvSpPr>
        <p:spPr>
          <a:xfrm>
            <a:off x="19611975" y="517525"/>
            <a:ext cx="4102100" cy="8747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26628" name="Obdélník 4">
            <a:extLst>
              <a:ext uri="{FF2B5EF4-FFF2-40B4-BE49-F238E27FC236}">
                <a16:creationId xmlns:a16="http://schemas.microsoft.com/office/drawing/2014/main" id="{96EA1AA0-EFB6-8E25-0FEE-047C4D7CA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988" y="517525"/>
            <a:ext cx="1637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 defTabSz="18288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>
                <a:srgbClr val="004A99"/>
              </a:buClr>
              <a:buSzPct val="150000"/>
              <a:buFontTx/>
              <a:buNone/>
            </a:pPr>
            <a:r>
              <a:rPr lang="cs-CZ" altLang="cs-CZ" sz="2800">
                <a:solidFill>
                  <a:srgbClr val="7030A0"/>
                </a:solidFill>
                <a:latin typeface="Arial" panose="020B0604020202020204" pitchFamily="34" charset="0"/>
              </a:rPr>
              <a:t>	   		</a:t>
            </a:r>
            <a:endParaRPr lang="cs-CZ" altLang="cs-CZ" sz="2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8724CFF-C47B-8A3C-49CF-90AB8C9913AC}"/>
              </a:ext>
            </a:extLst>
          </p:cNvPr>
          <p:cNvSpPr txBox="1"/>
          <p:nvPr/>
        </p:nvSpPr>
        <p:spPr>
          <a:xfrm>
            <a:off x="7658100" y="844550"/>
            <a:ext cx="139747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4400" b="1" cap="all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cs-CZ" dirty="0"/>
          </a:p>
        </p:txBody>
      </p:sp>
      <p:pic>
        <p:nvPicPr>
          <p:cNvPr id="26630" name="Obrázek 1">
            <a:extLst>
              <a:ext uri="{FF2B5EF4-FFF2-40B4-BE49-F238E27FC236}">
                <a16:creationId xmlns:a16="http://schemas.microsoft.com/office/drawing/2014/main" id="{D774F047-72F9-7F56-D7F7-1579DFE3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1241425"/>
            <a:ext cx="16967200" cy="1079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ovéPole 2">
            <a:extLst>
              <a:ext uri="{FF2B5EF4-FFF2-40B4-BE49-F238E27FC236}">
                <a16:creationId xmlns:a16="http://schemas.microsoft.com/office/drawing/2014/main" id="{AC9BF2EA-7D59-433A-3D10-05A6BCF1E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2363450"/>
            <a:ext cx="1622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/>
              <a:t>Pozn.: Každý subjekt je zařazen vždy jen do jednoho kraje, a to v němž vlastní, popř. provozuje majetky VaK s nejvyšší reprodukční hodnotou.</a:t>
            </a:r>
          </a:p>
        </p:txBody>
      </p:sp>
      <p:sp>
        <p:nvSpPr>
          <p:cNvPr id="26632" name="TextovéPole 3">
            <a:extLst>
              <a:ext uri="{FF2B5EF4-FFF2-40B4-BE49-F238E27FC236}">
                <a16:creationId xmlns:a16="http://schemas.microsoft.com/office/drawing/2014/main" id="{3988B877-2965-82B7-665F-BE09488D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413" y="382588"/>
            <a:ext cx="13128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 b="1">
                <a:solidFill>
                  <a:srgbClr val="002060"/>
                </a:solidFill>
              </a:rPr>
              <a:t>Počty provedených kontrol v období 2015-2022 v jednotlivých krajích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0796DFC5-3A35-01BE-1A9E-F5BEA540D458}"/>
              </a:ext>
            </a:extLst>
          </p:cNvPr>
          <p:cNvSpPr txBox="1"/>
          <p:nvPr/>
        </p:nvSpPr>
        <p:spPr>
          <a:xfrm>
            <a:off x="1257300" y="803275"/>
            <a:ext cx="2219325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4400" b="1" cap="all" dirty="0">
                <a:solidFill>
                  <a:srgbClr val="0070C0"/>
                </a:solidFill>
                <a:ea typeface="+mj-ea"/>
              </a:rPr>
              <a:t>Kontrolní činnost nad vlatníky a provozovateli Vak </a:t>
            </a:r>
            <a:r>
              <a:rPr lang="pl-PL" sz="44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pl-PL" sz="44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cs-CZ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EBE91B8-7207-E2A7-5C42-056DFC448E37}"/>
              </a:ext>
            </a:extLst>
          </p:cNvPr>
          <p:cNvSpPr txBox="1"/>
          <p:nvPr/>
        </p:nvSpPr>
        <p:spPr>
          <a:xfrm>
            <a:off x="737936" y="2118973"/>
            <a:ext cx="23428350" cy="105664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just" eaLnBrk="1" hangingPunct="1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Zaměření na základní povinnosti uložených ZVK.  </a:t>
            </a: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sz="4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(Okruh základních problematik, správa a provoz VaK, odběratel a také ŽP) </a:t>
            </a: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cs-CZ" sz="4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sz="4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Prioritním cílem je v případě zjištěných nedostatků zjednání nápravy. MZe stanovuje  kontrolovaným subjektům termíny ke zjednání nápravy přímo do protokolu.                            Ve většině případů kontrolované subjekty zjištěné nedostatky řádně plní v termínech. </a:t>
            </a:r>
          </a:p>
          <a:p>
            <a:pPr marL="571500" indent="-571500"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cs-CZ" sz="4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 eaLnBrk="1" hangingPunct="1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cs-CZ" sz="4400" b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Vlastnické subjekty</a:t>
            </a:r>
            <a:r>
              <a:rPr lang="cs-CZ" sz="4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4400" dirty="0"/>
          </a:p>
          <a:p>
            <a:pPr eaLnBrk="1" hangingPunct="1">
              <a:defRPr/>
            </a:pPr>
            <a:r>
              <a:rPr lang="cs-CZ" sz="4400" dirty="0"/>
              <a:t>- </a:t>
            </a:r>
            <a:r>
              <a:rPr lang="cs-CZ" sz="4400" b="1" dirty="0">
                <a:solidFill>
                  <a:srgbClr val="002060"/>
                </a:solidFill>
              </a:rPr>
              <a:t>s</a:t>
            </a:r>
            <a:r>
              <a:rPr lang="pt-BR" sz="4400" b="1" dirty="0">
                <a:solidFill>
                  <a:srgbClr val="002060"/>
                </a:solidFill>
              </a:rPr>
              <a:t>mlouvy o provozování - § 8 odst. 2</a:t>
            </a:r>
            <a:r>
              <a:rPr lang="cs-CZ" sz="4400" b="1" dirty="0">
                <a:solidFill>
                  <a:srgbClr val="002060"/>
                </a:solidFill>
              </a:rPr>
              <a:t>, 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cs-CZ" sz="4400" b="1" dirty="0">
                <a:solidFill>
                  <a:srgbClr val="002060"/>
                </a:solidFill>
              </a:rPr>
              <a:t>dohody s vlastníky provozně souvisejícího infrastrukturního majetku - § 8 odst. 3  </a:t>
            </a:r>
          </a:p>
          <a:p>
            <a:pPr eaLnBrk="1" hangingPunct="1">
              <a:defRPr/>
            </a:pPr>
            <a:r>
              <a:rPr lang="cs-CZ" sz="4400" b="1" dirty="0">
                <a:solidFill>
                  <a:srgbClr val="002060"/>
                </a:solidFill>
              </a:rPr>
              <a:t>  ZVK,</a:t>
            </a:r>
          </a:p>
          <a:p>
            <a:pPr eaLnBrk="1" hangingPunct="1">
              <a:buFontTx/>
              <a:buChar char="-"/>
              <a:defRPr/>
            </a:pPr>
            <a:r>
              <a:rPr lang="cs-CZ" sz="4400" b="1" dirty="0">
                <a:solidFill>
                  <a:srgbClr val="002060"/>
                </a:solidFill>
              </a:rPr>
              <a:t> </a:t>
            </a:r>
            <a:r>
              <a:rPr lang="pl-PL" sz="4400" b="1" dirty="0">
                <a:solidFill>
                  <a:srgbClr val="002060"/>
                </a:solidFill>
              </a:rPr>
              <a:t>kanalizační řády - §14 odst. 3 ZVK</a:t>
            </a:r>
            <a:r>
              <a:rPr lang="cs-CZ" sz="4400" b="1" dirty="0">
                <a:solidFill>
                  <a:srgbClr val="002060"/>
                </a:solidFill>
              </a:rPr>
              <a:t>,</a:t>
            </a:r>
          </a:p>
          <a:p>
            <a:pPr eaLnBrk="1" hangingPunct="1">
              <a:buFontTx/>
              <a:buChar char="-"/>
              <a:defRPr/>
            </a:pPr>
            <a:r>
              <a:rPr lang="cs-CZ" sz="4400" b="1" dirty="0">
                <a:solidFill>
                  <a:srgbClr val="002060"/>
                </a:solidFill>
              </a:rPr>
              <a:t> plán financování obnovy - § 8 odst. 11 ZVK (včetně aktualizací), vytváření rezervy  </a:t>
            </a:r>
          </a:p>
          <a:p>
            <a:pPr eaLnBrk="1" hangingPunct="1">
              <a:defRPr/>
            </a:pPr>
            <a:r>
              <a:rPr lang="cs-CZ" sz="4400" b="1" dirty="0">
                <a:solidFill>
                  <a:srgbClr val="002060"/>
                </a:solidFill>
              </a:rPr>
              <a:t>  finančních  prostředků na obnovu VaK.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4AB3667F-A9E5-6B77-2FA8-74E1847026F3}"/>
              </a:ext>
            </a:extLst>
          </p:cNvPr>
          <p:cNvSpPr txBox="1"/>
          <p:nvPr/>
        </p:nvSpPr>
        <p:spPr>
          <a:xfrm>
            <a:off x="1257300" y="803275"/>
            <a:ext cx="2219325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4400" b="1" cap="all" dirty="0">
                <a:solidFill>
                  <a:srgbClr val="0070C0"/>
                </a:solidFill>
                <a:ea typeface="+mj-ea"/>
              </a:rPr>
              <a:t>Kontrolní činnost nad vlatníky a provozovateli Vak </a:t>
            </a:r>
            <a:r>
              <a:rPr lang="pl-PL" sz="44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pl-PL" sz="4400" b="1" cap="all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cs-CZ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E2A6AAA-F28C-70DE-2D32-62571DC379F2}"/>
              </a:ext>
            </a:extLst>
          </p:cNvPr>
          <p:cNvSpPr txBox="1"/>
          <p:nvPr/>
        </p:nvSpPr>
        <p:spPr>
          <a:xfrm>
            <a:off x="737936" y="2118973"/>
            <a:ext cx="23207913" cy="13376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sz="4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4400" b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Provozní subjekty</a:t>
            </a:r>
            <a:r>
              <a:rPr lang="cs-CZ" sz="4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Char char="-"/>
              <a:defRPr/>
            </a:pPr>
            <a:r>
              <a:rPr lang="cs-CZ" sz="4400" dirty="0"/>
              <a:t> </a:t>
            </a:r>
            <a:r>
              <a:rPr lang="cs-CZ" sz="4400" b="1" dirty="0">
                <a:solidFill>
                  <a:srgbClr val="002060"/>
                </a:solidFill>
              </a:rPr>
              <a:t>povolení k provozování - § 6 ZVK, </a:t>
            </a:r>
          </a:p>
          <a:p>
            <a:pPr eaLnBrk="1" hangingPunct="1">
              <a:buFontTx/>
              <a:buChar char="-"/>
              <a:defRPr/>
            </a:pPr>
            <a:r>
              <a:rPr lang="cs-CZ" sz="4400" b="1" dirty="0">
                <a:solidFill>
                  <a:srgbClr val="002060"/>
                </a:solidFill>
              </a:rPr>
              <a:t> smluvní vztah s odborným zástupcem - § 6 odst. 11 ZVK, </a:t>
            </a:r>
          </a:p>
          <a:p>
            <a:pPr eaLnBrk="1" hangingPunct="1">
              <a:buFontTx/>
              <a:buChar char="-"/>
              <a:defRPr/>
            </a:pPr>
            <a:r>
              <a:rPr lang="cs-CZ" sz="4400" b="1" dirty="0">
                <a:solidFill>
                  <a:srgbClr val="002060"/>
                </a:solidFill>
              </a:rPr>
              <a:t> </a:t>
            </a:r>
            <a:r>
              <a:rPr lang="pt-BR" sz="4400" b="1" dirty="0">
                <a:solidFill>
                  <a:srgbClr val="002060"/>
                </a:solidFill>
              </a:rPr>
              <a:t>smlouvy o provozování - § 8 odst. 2, </a:t>
            </a:r>
            <a:endParaRPr lang="cs-CZ" sz="4400" b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sz="4400" b="1" dirty="0">
                <a:solidFill>
                  <a:srgbClr val="002060"/>
                </a:solidFill>
              </a:rPr>
              <a:t>- </a:t>
            </a:r>
            <a:r>
              <a:rPr lang="pl-PL" sz="4400" b="1" dirty="0">
                <a:solidFill>
                  <a:srgbClr val="002060"/>
                </a:solidFill>
              </a:rPr>
              <a:t>kanalizační řády - §14 odst. 3 ZVK.</a:t>
            </a:r>
          </a:p>
          <a:p>
            <a:pPr eaLnBrk="1" hangingPunct="1">
              <a:defRPr/>
            </a:pPr>
            <a:endParaRPr lang="cs-CZ" sz="4400" dirty="0"/>
          </a:p>
          <a:p>
            <a:pPr marL="571500" indent="-571500" algn="just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cs-CZ" sz="4400" b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Zacílení na problematiku ochrany odběratelů</a:t>
            </a:r>
            <a:r>
              <a:rPr lang="cs-CZ" sz="4400" b="1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</a:p>
          <a:p>
            <a:pPr marL="571500" indent="-571500" algn="just" eaLnBrk="1" hangingPunct="1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cs-CZ" sz="4400" b="1" dirty="0">
                <a:solidFill>
                  <a:srgbClr val="002060"/>
                </a:solidFill>
              </a:rPr>
              <a:t>povinné náležitosti vzorových a uzavřených odběratelských smluv o dodávce pitné vody,  odvádění odpadních vod, nebo odvádění a čištění odpadních vod,</a:t>
            </a:r>
          </a:p>
          <a:p>
            <a:pPr marL="571500" indent="-571500" algn="just" eaLnBrk="1" hangingPunct="1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cs-CZ" sz="4400" b="1" dirty="0">
                <a:solidFill>
                  <a:srgbClr val="002060"/>
                </a:solidFill>
              </a:rPr>
              <a:t>postupy při stanovování množství dodávky pitné vody a odvádění odpadních vod,</a:t>
            </a:r>
          </a:p>
          <a:p>
            <a:pPr marL="571500" indent="-571500" algn="just" eaLnBrk="1" hangingPunct="1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cs-CZ" sz="4400" b="1" dirty="0">
                <a:solidFill>
                  <a:srgbClr val="002060"/>
                </a:solidFill>
              </a:rPr>
              <a:t> soulad fakturovaných cen pro vodné a stočné s údaji v dokladu Porovnání,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cs-CZ" sz="4400" b="1" dirty="0">
                <a:solidFill>
                  <a:srgbClr val="002060"/>
                </a:solidFill>
              </a:rPr>
              <a:t>povinnost zveřejnění dokumentu porovnání všech položek výpočtu ceny pro vodné </a:t>
            </a:r>
          </a:p>
          <a:p>
            <a:pPr eaLnBrk="1" hangingPunct="1">
              <a:defRPr/>
            </a:pPr>
            <a:r>
              <a:rPr lang="cs-CZ" sz="4400" b="1" dirty="0">
                <a:solidFill>
                  <a:srgbClr val="002060"/>
                </a:solidFill>
              </a:rPr>
              <a:t>   a  stočné a dosažené skutečnosti v předchozím kalendářním roce                                          </a:t>
            </a:r>
          </a:p>
          <a:p>
            <a:pPr eaLnBrk="1" hangingPunct="1">
              <a:defRPr/>
            </a:pPr>
            <a:r>
              <a:rPr lang="cs-CZ" sz="4400" b="1" dirty="0">
                <a:solidFill>
                  <a:srgbClr val="002060"/>
                </a:solidFill>
              </a:rPr>
              <a:t>   (dále jen „Porovnání“), </a:t>
            </a:r>
          </a:p>
          <a:p>
            <a:pPr eaLnBrk="1" hangingPunct="1">
              <a:buFontTx/>
              <a:buChar char="-"/>
              <a:defRPr/>
            </a:pPr>
            <a:r>
              <a:rPr lang="cs-CZ" sz="4400" b="1" dirty="0">
                <a:solidFill>
                  <a:srgbClr val="002060"/>
                </a:solidFill>
              </a:rPr>
              <a:t>  existence reklamačního řádu.</a:t>
            </a:r>
          </a:p>
          <a:p>
            <a:pPr marL="571500" indent="-5715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s-CZ" sz="4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s-CZ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cs-CZ" sz="4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Ze - Vodní hospodářství - 16: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ZE_Prez_VodniHospodarstvi_16x9.potx" id="{37C848B3-AC23-4065-ADF8-86100E7F729C}" vid="{CE7BB757-A824-4AE0-A691-561606B4467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MZE_Prez_VodniHospodarstvi_16x9</Template>
  <TotalTime>0</TotalTime>
  <Words>2994</Words>
  <Application>Microsoft Office PowerPoint</Application>
  <PresentationFormat>Vlastní</PresentationFormat>
  <Paragraphs>430</Paragraphs>
  <Slides>24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Gill Sans MT</vt:lpstr>
      <vt:lpstr>Calibri</vt:lpstr>
      <vt:lpstr>Times New Roman</vt:lpstr>
      <vt:lpstr>Wingdings</vt:lpstr>
      <vt:lpstr>Tahoma</vt:lpstr>
      <vt:lpstr>MZe - Vodní hospodářství - 16:9</vt:lpstr>
      <vt:lpstr>XXXVI. Setkání vodohospodářů v Kutné Hoře</vt:lpstr>
      <vt:lpstr>Prezentace aplikace PowerPoint</vt:lpstr>
      <vt:lpstr>Základní pohled na rozsah infrastrukturního majetku VaK v ČR  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Poznatky z kontrolní činnosti Mze – závažnější zjištění  </vt:lpstr>
      <vt:lpstr>   </vt:lpstr>
      <vt:lpstr>  Další činnosti související s vrchním dohledem MZe nad sektorem VaK  </vt:lpstr>
      <vt:lpstr>Od r. 2016 již uveřejněno                           6 Zpráv o výkonu kontrolní činnosti. </vt:lpstr>
      <vt:lpstr>Prezentace aplikace PowerPoint</vt:lpstr>
      <vt:lpstr>Systém sledování kvality vody</vt:lpstr>
      <vt:lpstr>Prezentace aplikace PowerPoint</vt:lpstr>
      <vt:lpstr>Plán  Financování  obnovy   vodovodů  a  kanalizací, § 13</vt:lpstr>
      <vt:lpstr>Prezentace aplikace PowerPoint</vt:lpstr>
      <vt:lpstr>Návrh Revize Směrnice </vt:lpstr>
      <vt:lpstr>přehled implementačních lhůt dle jednotlivých oblastí a cílů </vt:lpstr>
      <vt:lpstr>Prezentace aplikace PowerPoint</vt:lpstr>
      <vt:lpstr>Vybrané VÝSTUPY z ČINNOSTÍ MZe</vt:lpstr>
      <vt:lpstr>Vybrané VÝSTUPY z ČINNOSTÍ Mze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2018-10-11T09:06:07Z</dcterms:created>
  <dcterms:modified xsi:type="dcterms:W3CDTF">2023-05-15T14:56:15Z</dcterms:modified>
</cp:coreProperties>
</file>